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57" r:id="rId2"/>
    <p:sldId id="733" r:id="rId3"/>
    <p:sldId id="493" r:id="rId4"/>
    <p:sldId id="735" r:id="rId5"/>
  </p:sldIdLst>
  <p:sldSz cx="12193588" cy="6858000"/>
  <p:notesSz cx="6858000" cy="127635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xo" panose="020B0604020202020204" charset="0"/>
      <p:regular r:id="rId13"/>
      <p:bold r:id="rId14"/>
      <p:italic r:id="rId15"/>
      <p:boldItalic r:id="rId16"/>
    </p:embeddedFont>
    <p:embeddedFont>
      <p:font typeface="Montserrat SemiBold" panose="00000700000000000000" pitchFamily="2" charset="0"/>
      <p:regular r:id="rId17"/>
      <p:bold r:id="rId18"/>
      <p:italic r:id="rId19"/>
      <p:boldItalic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439"/>
    <a:srgbClr val="BCCE4D"/>
    <a:srgbClr val="1C9ED0"/>
    <a:srgbClr val="1F5277"/>
    <a:srgbClr val="7D3A96"/>
    <a:srgbClr val="F8C433"/>
    <a:srgbClr val="B5252F"/>
    <a:srgbClr val="F37A27"/>
    <a:srgbClr val="414299"/>
    <a:srgbClr val="8C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5182" autoAdjust="0"/>
  </p:normalViewPr>
  <p:slideViewPr>
    <p:cSldViewPr snapToGrid="0">
      <p:cViewPr varScale="1">
        <p:scale>
          <a:sx n="90" d="100"/>
          <a:sy n="90" d="100"/>
        </p:scale>
        <p:origin x="372" y="84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BFADC-759D-9A4E-9A09-AD89F1BCC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EC22-1B51-694A-94D5-D4CB2538F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FBE2-D7AF-034E-A3E8-B3AFB8825F2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C9E9-64FF-014C-96CA-5B97C999C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8FAC2-6080-3440-A5EF-CDB292825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9A62-6DDC-664C-B490-E4412C3B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F0A9609A-B772-C646-9832-EF91D164CC9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4600"/>
            <a:ext cx="12058650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06B0FC7D-8687-9A40-9CA8-0B2F00AB9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5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530021"/>
            <a:ext cx="1111902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22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0143" y="375558"/>
            <a:ext cx="1083662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92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0911992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9824720" y="6441440"/>
            <a:ext cx="207264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TNI Consulting Services | 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4" r:id="rId2"/>
    <p:sldLayoutId id="2147483775" r:id="rId3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2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30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46">
          <p15:clr>
            <a:srgbClr val="F26B43"/>
          </p15:clr>
        </p15:guide>
        <p15:guide id="14" pos="6267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58326" y="-1280417"/>
            <a:ext cx="3304291" cy="33042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11B1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400000">
            <a:off x="10245457" y="-1935451"/>
            <a:ext cx="240480" cy="567532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US" sz="728" dirty="0"/>
          </a:p>
        </p:txBody>
      </p:sp>
      <p:grpSp>
        <p:nvGrpSpPr>
          <p:cNvPr id="9" name="Group 9"/>
          <p:cNvGrpSpPr/>
          <p:nvPr/>
        </p:nvGrpSpPr>
        <p:grpSpPr>
          <a:xfrm>
            <a:off x="1337991" y="4902796"/>
            <a:ext cx="2433075" cy="2433075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39729" y="2843715"/>
            <a:ext cx="2997131" cy="2992335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20E63FB-BB09-9BA8-5EFC-4502018C2025}"/>
              </a:ext>
            </a:extLst>
          </p:cNvPr>
          <p:cNvSpPr txBox="1">
            <a:spLocks/>
          </p:cNvSpPr>
          <p:nvPr/>
        </p:nvSpPr>
        <p:spPr>
          <a:xfrm>
            <a:off x="1337990" y="1516423"/>
            <a:ext cx="10004923" cy="2282692"/>
          </a:xfrm>
        </p:spPr>
        <p:txBody>
          <a:bodyPr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NAI Global</a:t>
            </a:r>
          </a:p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College Student/New Graduate Audience Profile Template</a:t>
            </a:r>
          </a:p>
          <a:p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2A73-AEB1-4FBB-BA46-B7AD6E00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Instructions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CEC9F-487B-40B9-B30E-110FE00DA95C}"/>
              </a:ext>
            </a:extLst>
          </p:cNvPr>
          <p:cNvSpPr/>
          <p:nvPr/>
        </p:nvSpPr>
        <p:spPr>
          <a:xfrm>
            <a:off x="507179" y="2542310"/>
            <a:ext cx="6628913" cy="3598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Use a variety of sources to develop a holistic understanding of target students for each new graduate role, including: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Where talent is located (schools, programs).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What they look for in employers (e.g. salary expectations).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How they prefer to engage with employers.</a:t>
            </a:r>
          </a:p>
          <a:p>
            <a:pPr>
              <a:spcAft>
                <a:spcPts val="400"/>
              </a:spcAft>
            </a:pPr>
            <a:r>
              <a:rPr lang="en-US" sz="1400" b="1" dirty="0">
                <a:solidFill>
                  <a:srgbClr val="CE3439"/>
                </a:solidFill>
                <a:latin typeface="+mj-lt"/>
              </a:rPr>
              <a:t>Research sources: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Job description: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Use educational requirements to identify programs or majors.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Market research: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Use government statistics and research reports from consultancies to gather demographic information and student characteristics.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Focus groups: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Conduct focus groups with recently hired new graduates to understand why and how they joined your organization.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Schools: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See school websites for data on student demographics. Ask career services or specific departments for more information.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41F3267-F477-4E1D-B9D2-D4EFAA4947FA}"/>
              </a:ext>
            </a:extLst>
          </p:cNvPr>
          <p:cNvSpPr/>
          <p:nvPr/>
        </p:nvSpPr>
        <p:spPr>
          <a:xfrm>
            <a:off x="507179" y="2063588"/>
            <a:ext cx="6628913" cy="360000"/>
          </a:xfrm>
          <a:prstGeom prst="round2Same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First do your research: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1A7340B6-C704-4FB2-AA15-0EFD42F0FBDB}"/>
              </a:ext>
            </a:extLst>
          </p:cNvPr>
          <p:cNvSpPr/>
          <p:nvPr/>
        </p:nvSpPr>
        <p:spPr>
          <a:xfrm>
            <a:off x="7832412" y="2063588"/>
            <a:ext cx="3640720" cy="360000"/>
          </a:xfrm>
          <a:prstGeom prst="round2SameRect">
            <a:avLst/>
          </a:prstGeom>
          <a:solidFill>
            <a:srgbClr val="CE3439"/>
          </a:solidFill>
          <a:ln w="28575">
            <a:solidFill>
              <a:srgbClr val="CE3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+mj-lt"/>
              </a:rPr>
              <a:t>Then create audience profiles:</a:t>
            </a:r>
            <a:endParaRPr lang="en-CA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37A9A-DAFA-4A5C-A09E-521005B99CA7}"/>
              </a:ext>
            </a:extLst>
          </p:cNvPr>
          <p:cNvSpPr/>
          <p:nvPr/>
        </p:nvSpPr>
        <p:spPr>
          <a:xfrm>
            <a:off x="7832412" y="2531312"/>
            <a:ext cx="3640720" cy="3598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The following slide is the template audience profile.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Make copies of this template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to create a profile for each target role.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Populate the categories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 the profile by summarizing key findings from your research. Delete sample grey text and convert font color to black.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Watch out for bias.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Be careful not to use information that could result in discrimination. Consult your organization’s legal counsel.</a:t>
            </a:r>
          </a:p>
          <a:p>
            <a:pPr>
              <a:spcAft>
                <a:spcPts val="400"/>
              </a:spcAft>
            </a:pPr>
            <a:endParaRPr lang="en-US" sz="1400" dirty="0"/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See the </a:t>
            </a:r>
            <a:r>
              <a:rPr lang="en-US" sz="1400" i="1" dirty="0">
                <a:solidFill>
                  <a:srgbClr val="CE3439"/>
                </a:solidFill>
              </a:rPr>
              <a:t>Build a Customized Campus Recruitment Program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storyboard for additional guidance.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B9B771-E5F5-42B2-9AD7-EA1EDCF0C175}"/>
              </a:ext>
            </a:extLst>
          </p:cNvPr>
          <p:cNvSpPr/>
          <p:nvPr/>
        </p:nvSpPr>
        <p:spPr>
          <a:xfrm>
            <a:off x="354105" y="1105592"/>
            <a:ext cx="11163242" cy="673339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This tool provides a way to capture key information about target new graduates to source them effectively.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It is based on best practices in consumer persona research and can be used to select schools, develop sourcing methods, customize brand messaging, and tailor the candidate experience.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2328DFD6-B713-4058-BC81-DA630BEE3760}"/>
              </a:ext>
            </a:extLst>
          </p:cNvPr>
          <p:cNvSpPr/>
          <p:nvPr/>
        </p:nvSpPr>
        <p:spPr>
          <a:xfrm>
            <a:off x="7284835" y="2063588"/>
            <a:ext cx="398834" cy="4677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D298EC-977C-D96A-888C-6C46087B8D17}"/>
              </a:ext>
            </a:extLst>
          </p:cNvPr>
          <p:cNvSpPr/>
          <p:nvPr/>
        </p:nvSpPr>
        <p:spPr>
          <a:xfrm>
            <a:off x="0" y="0"/>
            <a:ext cx="12193588" cy="11191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7751" y="226421"/>
            <a:ext cx="60416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Audience Profile for the Role of:</a:t>
            </a:r>
            <a:endParaRPr lang="en-CA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1348" y="238175"/>
            <a:ext cx="28483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Junior Developer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514" y="1119167"/>
            <a:ext cx="603332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Students who could fill this role tend to...</a:t>
            </a:r>
            <a:endParaRPr lang="en-CA" sz="1600" b="1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85B229-1669-4279-8A58-80468E2918E7}"/>
              </a:ext>
            </a:extLst>
          </p:cNvPr>
          <p:cNvGrpSpPr/>
          <p:nvPr/>
        </p:nvGrpSpPr>
        <p:grpSpPr>
          <a:xfrm>
            <a:off x="491999" y="2186366"/>
            <a:ext cx="3404423" cy="4245667"/>
            <a:chOff x="500744" y="2186366"/>
            <a:chExt cx="3404423" cy="4245667"/>
          </a:xfrm>
        </p:grpSpPr>
        <p:sp>
          <p:nvSpPr>
            <p:cNvPr id="20" name="TextBox 19"/>
            <p:cNvSpPr txBox="1"/>
            <p:nvPr/>
          </p:nvSpPr>
          <p:spPr>
            <a:xfrm>
              <a:off x="500744" y="2186366"/>
              <a:ext cx="3404403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Go to these schools: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University of Chicago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Georgian College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744" y="3177540"/>
              <a:ext cx="3404411" cy="10567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Take these majors in addition to those listed in the job description: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Computer engineering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Data science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744" y="4384158"/>
              <a:ext cx="3404415" cy="10567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Participate in these student clubs/organizations: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Robotics Club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Auto Racing Club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744" y="5590777"/>
              <a:ext cx="3404423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Like to do these things in their spare time: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Go to coffee shops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Play computer games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576259" y="1645559"/>
            <a:ext cx="3235902" cy="33855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Where they can be found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65B67-6CA9-47D2-BD5E-A4C91EFCCDE0}"/>
              </a:ext>
            </a:extLst>
          </p:cNvPr>
          <p:cNvGrpSpPr/>
          <p:nvPr/>
        </p:nvGrpSpPr>
        <p:grpSpPr>
          <a:xfrm>
            <a:off x="4431286" y="2186366"/>
            <a:ext cx="3244223" cy="4083845"/>
            <a:chOff x="4360862" y="2186366"/>
            <a:chExt cx="3244223" cy="4083845"/>
          </a:xfrm>
        </p:grpSpPr>
        <p:sp>
          <p:nvSpPr>
            <p:cNvPr id="26" name="TextBox 25"/>
            <p:cNvSpPr txBox="1"/>
            <p:nvPr/>
          </p:nvSpPr>
          <p:spPr>
            <a:xfrm>
              <a:off x="4360862" y="2186366"/>
              <a:ext cx="3244223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Use these social networks: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Reddit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Instagram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60862" y="3177540"/>
              <a:ext cx="3244221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Look for job postings in these places: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Instagram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Department job listings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65356" y="4384158"/>
              <a:ext cx="3235568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Like attending these types of career events: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Hackathons or workshops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Meeting current employees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0862" y="5428955"/>
              <a:ext cx="3244216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Dislike attending these types of career events: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Career fairs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Presentation from executives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Rectangle: Rounded Corners 34"/>
          <p:cNvSpPr/>
          <p:nvPr/>
        </p:nvSpPr>
        <p:spPr>
          <a:xfrm>
            <a:off x="4431286" y="1645559"/>
            <a:ext cx="3314355" cy="3385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How they prefer to communicate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118311-F3E2-46F1-B447-279DB6E4B7EA}"/>
              </a:ext>
            </a:extLst>
          </p:cNvPr>
          <p:cNvGrpSpPr/>
          <p:nvPr/>
        </p:nvGrpSpPr>
        <p:grpSpPr>
          <a:xfrm>
            <a:off x="8210373" y="2186366"/>
            <a:ext cx="3473166" cy="4221775"/>
            <a:chOff x="8219682" y="2186366"/>
            <a:chExt cx="3473166" cy="4221775"/>
          </a:xfrm>
        </p:grpSpPr>
        <p:sp>
          <p:nvSpPr>
            <p:cNvPr id="29" name="TextBox 28"/>
            <p:cNvSpPr txBox="1"/>
            <p:nvPr/>
          </p:nvSpPr>
          <p:spPr>
            <a:xfrm>
              <a:off x="8219682" y="2186366"/>
              <a:ext cx="3473166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Value these things the most in employers: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 variety of projects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Career growth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9682" y="3057144"/>
              <a:ext cx="3473162" cy="8412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Are attracted to this role because they enjoy: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Solving challenging problems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Coming up with new ideas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19682" y="3927922"/>
              <a:ext cx="3473151" cy="10567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Find these things to be helpful in their job search: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Mock interviews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Staying up to date with the latest technology trends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19682" y="5618181"/>
              <a:ext cx="3473144" cy="7899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Are or are not willing to relocate to the job’s location: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Chicago</a:t>
              </a:r>
              <a:endParaRPr lang="en-US" sz="1400" b="1" dirty="0"/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Yes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19682" y="5141004"/>
              <a:ext cx="3473149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/>
                <a:t>Expect this starting salary range: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$60,000 to $70,000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8329005" y="1645559"/>
            <a:ext cx="3235902" cy="3385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What they look for in employers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125204" y="2152158"/>
            <a:ext cx="0" cy="428400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7973372" y="2152158"/>
            <a:ext cx="0" cy="428400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5A8A84-5F80-1138-5043-ADDC70D08502}"/>
              </a:ext>
            </a:extLst>
          </p:cNvPr>
          <p:cNvSpPr/>
          <p:nvPr/>
        </p:nvSpPr>
        <p:spPr>
          <a:xfrm>
            <a:off x="0" y="0"/>
            <a:ext cx="12193588" cy="11191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7751" y="226421"/>
            <a:ext cx="60416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Audience Profile for the Role of:</a:t>
            </a:r>
            <a:endParaRPr lang="en-CA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514" y="1119167"/>
            <a:ext cx="603332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Students who could fill this role </a:t>
            </a:r>
            <a:r>
              <a:rPr lang="en-US" sz="1600" b="1" i="1"/>
              <a:t>tend to...</a:t>
            </a:r>
            <a:endParaRPr lang="en-CA" sz="1600" b="1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85B229-1669-4279-8A58-80468E2918E7}"/>
              </a:ext>
            </a:extLst>
          </p:cNvPr>
          <p:cNvGrpSpPr/>
          <p:nvPr/>
        </p:nvGrpSpPr>
        <p:grpSpPr>
          <a:xfrm>
            <a:off x="491999" y="2186366"/>
            <a:ext cx="3404423" cy="3978927"/>
            <a:chOff x="500744" y="2186366"/>
            <a:chExt cx="3404423" cy="3978927"/>
          </a:xfrm>
        </p:grpSpPr>
        <p:sp>
          <p:nvSpPr>
            <p:cNvPr id="20" name="TextBox 19"/>
            <p:cNvSpPr txBox="1"/>
            <p:nvPr/>
          </p:nvSpPr>
          <p:spPr>
            <a:xfrm>
              <a:off x="500744" y="2186366"/>
              <a:ext cx="3404403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Go to these schools: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744" y="3177540"/>
              <a:ext cx="3404411" cy="7899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Take these majors in addition to those listed in the job description: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744" y="4384158"/>
              <a:ext cx="3404415" cy="7899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Participate in these student clubs/organizations: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744" y="5590777"/>
              <a:ext cx="3404423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Like to do these things in their spare time: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576259" y="1645559"/>
            <a:ext cx="3235902" cy="33855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Where they can be found</a:t>
            </a:r>
            <a:endParaRPr lang="en-C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3068" y="2186366"/>
            <a:ext cx="3244223" cy="574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Use these social networks: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3068" y="2983079"/>
            <a:ext cx="3244221" cy="574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Look for job postings in these places: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3068" y="3779791"/>
            <a:ext cx="3235568" cy="574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Like attending these types of career events: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3068" y="4576503"/>
            <a:ext cx="3244216" cy="574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Dislike attending these types of career events: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4436055" y="1645559"/>
            <a:ext cx="3314355" cy="3385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How they prefer to communicate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118311-F3E2-46F1-B447-279DB6E4B7EA}"/>
              </a:ext>
            </a:extLst>
          </p:cNvPr>
          <p:cNvGrpSpPr/>
          <p:nvPr/>
        </p:nvGrpSpPr>
        <p:grpSpPr>
          <a:xfrm>
            <a:off x="8210373" y="2186366"/>
            <a:ext cx="3473166" cy="4187608"/>
            <a:chOff x="8219682" y="2186366"/>
            <a:chExt cx="3473166" cy="4187608"/>
          </a:xfrm>
        </p:grpSpPr>
        <p:sp>
          <p:nvSpPr>
            <p:cNvPr id="29" name="TextBox 28"/>
            <p:cNvSpPr txBox="1"/>
            <p:nvPr/>
          </p:nvSpPr>
          <p:spPr>
            <a:xfrm>
              <a:off x="8219682" y="2186366"/>
              <a:ext cx="3473166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Value these things the most in employers: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9682" y="3044320"/>
              <a:ext cx="3473162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Are attracted to this role because they enjoy: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19682" y="3902274"/>
              <a:ext cx="3473151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Find these things to be helpful in their job search: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19682" y="5584014"/>
              <a:ext cx="3473144" cy="7899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Are or are not willing to relocate to the job’s location:</a:t>
              </a:r>
            </a:p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19682" y="4760228"/>
              <a:ext cx="3473149" cy="5745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Expect this starting salary range: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CA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8329005" y="1645559"/>
            <a:ext cx="3235902" cy="3385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What they look for in employers</a:t>
            </a:r>
            <a:endParaRPr lang="en-CA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125204" y="2152158"/>
            <a:ext cx="0" cy="428400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7973372" y="2152158"/>
            <a:ext cx="0" cy="428400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BD6794-FD29-43E1-B8F3-EAB53B36F3A0}"/>
              </a:ext>
            </a:extLst>
          </p:cNvPr>
          <p:cNvSpPr txBox="1"/>
          <p:nvPr/>
        </p:nvSpPr>
        <p:spPr>
          <a:xfrm>
            <a:off x="7671348" y="238175"/>
            <a:ext cx="284833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Job Title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FEC352-2CFE-416B-B672-EB1C396AF236}"/>
              </a:ext>
            </a:extLst>
          </p:cNvPr>
          <p:cNvSpPr txBox="1"/>
          <p:nvPr/>
        </p:nvSpPr>
        <p:spPr>
          <a:xfrm>
            <a:off x="4431286" y="5353750"/>
            <a:ext cx="3244216" cy="7899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Have these key dates in their year (may be school specific):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0008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Generic">
  <a:themeElements>
    <a:clrScheme name="McLean Research Palette">
      <a:dk1>
        <a:srgbClr val="000000"/>
      </a:dk1>
      <a:lt1>
        <a:srgbClr val="FFFFFF"/>
      </a:lt1>
      <a:dk2>
        <a:srgbClr val="494A4A"/>
      </a:dk2>
      <a:lt2>
        <a:srgbClr val="C9C9C9"/>
      </a:lt2>
      <a:accent1>
        <a:srgbClr val="414299"/>
      </a:accent1>
      <a:accent2>
        <a:srgbClr val="8656A3"/>
      </a:accent2>
      <a:accent3>
        <a:srgbClr val="2576B6"/>
      </a:accent3>
      <a:accent4>
        <a:srgbClr val="299C47"/>
      </a:accent4>
      <a:accent5>
        <a:srgbClr val="1D5E91"/>
      </a:accent5>
      <a:accent6>
        <a:srgbClr val="494A4A"/>
      </a:accent6>
      <a:hlink>
        <a:srgbClr val="3A1891"/>
      </a:hlink>
      <a:folHlink>
        <a:srgbClr val="5D3291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673</Words>
  <Application>Microsoft Office PowerPoint</Application>
  <PresentationFormat>Custom</PresentationFormat>
  <Paragraphs>100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Black</vt:lpstr>
      <vt:lpstr>Arial</vt:lpstr>
      <vt:lpstr>Calibri</vt:lpstr>
      <vt:lpstr>Exo</vt:lpstr>
      <vt:lpstr>Montserrat SemiBold</vt:lpstr>
      <vt:lpstr>Roboto Condensed Light</vt:lpstr>
      <vt:lpstr>Slide-Generic</vt:lpstr>
      <vt:lpstr>PowerPoint Presentation</vt:lpstr>
      <vt:lpstr>Template Instructions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2022-02-25T21:32:13Z</dcterms:created>
  <dcterms:modified xsi:type="dcterms:W3CDTF">2023-11-07T23:54:31Z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24214e-5322-4789-8422-cbe411bc3a74_Enabled">
    <vt:lpwstr>true</vt:lpwstr>
  </property>
  <property fmtid="{D5CDD505-2E9C-101B-9397-08002B2CF9AE}" pid="3" name="MSIP_Label_7d24214e-5322-4789-8422-cbe411bc3a74_SetDate">
    <vt:lpwstr>2022-02-25T21:32:23Z</vt:lpwstr>
  </property>
  <property fmtid="{D5CDD505-2E9C-101B-9397-08002B2CF9AE}" pid="4" name="MSIP_Label_7d24214e-5322-4789-8422-cbe411bc3a74_Method">
    <vt:lpwstr>Privileged</vt:lpwstr>
  </property>
  <property fmtid="{D5CDD505-2E9C-101B-9397-08002B2CF9AE}" pid="5" name="MSIP_Label_7d24214e-5322-4789-8422-cbe411bc3a74_Name">
    <vt:lpwstr>7d24214e-5322-4789-8422-cbe411bc3a74</vt:lpwstr>
  </property>
  <property fmtid="{D5CDD505-2E9C-101B-9397-08002B2CF9AE}" pid="6" name="MSIP_Label_7d24214e-5322-4789-8422-cbe411bc3a74_SiteId">
    <vt:lpwstr>113d1920-a1e0-48cf-a70a-868cbb03f3f6</vt:lpwstr>
  </property>
  <property fmtid="{D5CDD505-2E9C-101B-9397-08002B2CF9AE}" pid="7" name="MSIP_Label_7d24214e-5322-4789-8422-cbe411bc3a74_ActionId">
    <vt:lpwstr>86fc8866-2d32-4855-85f2-306f093f38df</vt:lpwstr>
  </property>
  <property fmtid="{D5CDD505-2E9C-101B-9397-08002B2CF9AE}" pid="8" name="MSIP_Label_7d24214e-5322-4789-8422-cbe411bc3a74_ContentBits">
    <vt:lpwstr>0</vt:lpwstr>
  </property>
</Properties>
</file>