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713" r:id="rId4"/>
    <p:sldMasterId id="2147483667" r:id="rId5"/>
    <p:sldMasterId id="2147483762" r:id="rId6"/>
  </p:sldMasterIdLst>
  <p:notesMasterIdLst>
    <p:notesMasterId r:id="rId19"/>
  </p:notesMasterIdLst>
  <p:handoutMasterIdLst>
    <p:handoutMasterId r:id="rId20"/>
  </p:handoutMasterIdLst>
  <p:sldIdLst>
    <p:sldId id="257" r:id="rId7"/>
    <p:sldId id="258" r:id="rId8"/>
    <p:sldId id="5365" r:id="rId9"/>
    <p:sldId id="5366" r:id="rId10"/>
    <p:sldId id="5367" r:id="rId11"/>
    <p:sldId id="5398" r:id="rId12"/>
    <p:sldId id="5369" r:id="rId13"/>
    <p:sldId id="5403" r:id="rId14"/>
    <p:sldId id="5389" r:id="rId15"/>
    <p:sldId id="263" r:id="rId16"/>
    <p:sldId id="5380" r:id="rId17"/>
    <p:sldId id="280" r:id="rId18"/>
  </p:sldIdLst>
  <p:sldSz cx="12193588" cy="6858000"/>
  <p:notesSz cx="6858000" cy="1276350"/>
  <p:embeddedFontLst>
    <p:embeddedFont>
      <p:font typeface="Calibri" panose="020F0502020204030204" pitchFamily="34" charset="0"/>
      <p:regular r:id="rId21"/>
      <p:bold r:id="rId22"/>
      <p:italic r:id="rId23"/>
      <p:boldItalic r:id="rId24"/>
    </p:embeddedFont>
    <p:embeddedFont>
      <p:font typeface="Exo" panose="020B0604020202020204" charset="0"/>
      <p:regular r:id="rId25"/>
      <p:bold r:id="rId26"/>
      <p:italic r:id="rId27"/>
      <p:boldItalic r:id="rId28"/>
    </p:embeddedFont>
    <p:embeddedFont>
      <p:font typeface="Glacial Indifference" panose="020B0604020202020204" charset="0"/>
      <p:regular r:id="rId29"/>
    </p:embeddedFont>
    <p:embeddedFont>
      <p:font typeface="Montserrat SemiBold" panose="00000700000000000000" pitchFamily="2" charset="0"/>
      <p:regular r:id="rId30"/>
      <p:bold r:id="rId31"/>
      <p:italic r:id="rId32"/>
      <p:boldItalic r:id="rId33"/>
    </p:embeddedFont>
    <p:embeddedFont>
      <p:font typeface="Roboto Condensed Light" panose="02000000000000000000" pitchFamily="2" charset="0"/>
      <p:regular r:id="rId34"/>
      <p:italic r:id="rId35"/>
    </p:embeddedFont>
  </p:embeddedFontLst>
  <p:defaultTex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s" id="{F740CA92-E581-4F60-8422-D677BAE783F9}">
          <p14:sldIdLst>
            <p14:sldId id="257"/>
            <p14:sldId id="258"/>
            <p14:sldId id="5365"/>
            <p14:sldId id="5366"/>
            <p14:sldId id="5367"/>
            <p14:sldId id="5398"/>
            <p14:sldId id="5369"/>
            <p14:sldId id="5403"/>
            <p14:sldId id="5389"/>
            <p14:sldId id="263"/>
            <p14:sldId id="5380"/>
            <p14:sldId id="280"/>
          </p14:sldIdLst>
        </p14:section>
      </p14:sectionLst>
    </p:ext>
    <p:ext uri="{EFAFB233-063F-42B5-8137-9DF3F51BA10A}">
      <p15:sldGuideLst xmlns:p15="http://schemas.microsoft.com/office/powerpoint/2012/main">
        <p15:guide id="1" orient="horz" pos="1389"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5" name="Author" initials="A" lastIdx="0" clrIdx="1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485CB"/>
    <a:srgbClr val="FFFFFF"/>
    <a:srgbClr val="919191"/>
    <a:srgbClr val="ADAEDC"/>
    <a:srgbClr val="E6F0FA"/>
    <a:srgbClr val="D8C8E2"/>
    <a:srgbClr val="F2F2F2"/>
    <a:srgbClr val="D9D9D9"/>
    <a:srgbClr val="DCEB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963" autoAdjust="0"/>
    <p:restoredTop sz="89424" autoAdjust="0"/>
  </p:normalViewPr>
  <p:slideViewPr>
    <p:cSldViewPr snapToGrid="0">
      <p:cViewPr varScale="1">
        <p:scale>
          <a:sx n="86" d="100"/>
          <a:sy n="86" d="100"/>
        </p:scale>
        <p:origin x="720" y="132"/>
      </p:cViewPr>
      <p:guideLst>
        <p:guide orient="horz" pos="1389"/>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6.fntdata"/><Relationship Id="rId39" Type="http://schemas.openxmlformats.org/officeDocument/2006/relationships/theme" Target="theme/theme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4BFADC-759D-9A4E-9A09-AD89F1BCC0AE}"/>
              </a:ext>
            </a:extLst>
          </p:cNvPr>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62EC22-1B51-694A-94D5-D4CB2538FD12}"/>
              </a:ext>
            </a:extLst>
          </p:cNvPr>
          <p:cNvSpPr>
            <a:spLocks noGrp="1"/>
          </p:cNvSpPr>
          <p:nvPr>
            <p:ph type="dt" sz="quarter" idx="1"/>
          </p:nvPr>
        </p:nvSpPr>
        <p:spPr>
          <a:xfrm>
            <a:off x="6405715" y="0"/>
            <a:ext cx="4900956" cy="1007464"/>
          </a:xfrm>
          <a:prstGeom prst="rect">
            <a:avLst/>
          </a:prstGeom>
        </p:spPr>
        <p:txBody>
          <a:bodyPr vert="horz" lIns="91440" tIns="45720" rIns="91440" bIns="45720" rtlCol="0"/>
          <a:lstStyle>
            <a:lvl1pPr algn="r">
              <a:defRPr sz="1200"/>
            </a:lvl1pPr>
          </a:lstStyle>
          <a:p>
            <a:fld id="{3421FBE2-D7AF-034E-A3E8-B3AFB8825F2F}" type="datetimeFigureOut">
              <a:rPr lang="en-US" smtClean="0"/>
              <a:t>11/7/2023</a:t>
            </a:fld>
            <a:endParaRPr lang="en-US"/>
          </a:p>
        </p:txBody>
      </p:sp>
      <p:sp>
        <p:nvSpPr>
          <p:cNvPr id="4" name="Footer Placeholder 3">
            <a:extLst>
              <a:ext uri="{FF2B5EF4-FFF2-40B4-BE49-F238E27FC236}">
                <a16:creationId xmlns:a16="http://schemas.microsoft.com/office/drawing/2014/main" id="{2202C9E9-64FF-014C-96CA-5B97C999C1FF}"/>
              </a:ext>
            </a:extLst>
          </p:cNvPr>
          <p:cNvSpPr>
            <a:spLocks noGrp="1"/>
          </p:cNvSpPr>
          <p:nvPr>
            <p:ph type="ftr" sz="quarter" idx="2"/>
          </p:nvPr>
        </p:nvSpPr>
        <p:spPr>
          <a:xfrm>
            <a:off x="0" y="19096639"/>
            <a:ext cx="4900956" cy="10074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E38FAC2-6080-3440-A5EF-CDB292825895}"/>
              </a:ext>
            </a:extLst>
          </p:cNvPr>
          <p:cNvSpPr>
            <a:spLocks noGrp="1"/>
          </p:cNvSpPr>
          <p:nvPr>
            <p:ph type="sldNum" sz="quarter" idx="3"/>
          </p:nvPr>
        </p:nvSpPr>
        <p:spPr>
          <a:xfrm>
            <a:off x="6405715" y="19096639"/>
            <a:ext cx="4900956" cy="1007462"/>
          </a:xfrm>
          <a:prstGeom prst="rect">
            <a:avLst/>
          </a:prstGeom>
        </p:spPr>
        <p:txBody>
          <a:bodyPr vert="horz" lIns="91440" tIns="45720" rIns="91440" bIns="45720" rtlCol="0" anchor="b"/>
          <a:lstStyle>
            <a:lvl1pPr algn="r">
              <a:defRPr sz="1200"/>
            </a:lvl1pPr>
          </a:lstStyle>
          <a:p>
            <a:fld id="{A0D59A62-6DDC-664C-B490-E4412C3B9B65}" type="slidenum">
              <a:rPr lang="en-US" smtClean="0"/>
              <a:t>‹#›</a:t>
            </a:fld>
            <a:endParaRPr lang="en-US"/>
          </a:p>
        </p:txBody>
      </p:sp>
    </p:spTree>
    <p:extLst>
      <p:ext uri="{BB962C8B-B14F-4D97-AF65-F5344CB8AC3E}">
        <p14:creationId xmlns:p14="http://schemas.microsoft.com/office/powerpoint/2010/main" val="1233492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b="0" i="0">
                <a:latin typeface="Roboto Condensed Light" panose="02000000000000000000" pitchFamily="2" charset="0"/>
              </a:defRPr>
            </a:lvl1pPr>
          </a:lstStyle>
          <a:p>
            <a:endParaRPr lang="en-US"/>
          </a:p>
        </p:txBody>
      </p:sp>
      <p:sp>
        <p:nvSpPr>
          <p:cNvPr id="3" name="Date Placeholder 2"/>
          <p:cNvSpPr>
            <a:spLocks noGrp="1"/>
          </p:cNvSpPr>
          <p:nvPr>
            <p:ph type="dt" idx="1"/>
          </p:nvPr>
        </p:nvSpPr>
        <p:spPr>
          <a:xfrm>
            <a:off x="6405715" y="0"/>
            <a:ext cx="4900956" cy="1007464"/>
          </a:xfrm>
          <a:prstGeom prst="rect">
            <a:avLst/>
          </a:prstGeom>
        </p:spPr>
        <p:txBody>
          <a:bodyPr vert="horz" lIns="91440" tIns="45720" rIns="91440" bIns="45720" rtlCol="0"/>
          <a:lstStyle>
            <a:lvl1pPr algn="r">
              <a:defRPr sz="1200" b="0" i="0">
                <a:latin typeface="Roboto Condensed Light" panose="02000000000000000000" pitchFamily="2" charset="0"/>
              </a:defRPr>
            </a:lvl1pPr>
          </a:lstStyle>
          <a:p>
            <a:fld id="{F0A9609A-B772-C646-9832-EF91D164CC90}" type="datetimeFigureOut">
              <a:rPr lang="en-US" smtClean="0"/>
              <a:pPr/>
              <a:t>11/7/2023</a:t>
            </a:fld>
            <a:endParaRPr lang="en-US"/>
          </a:p>
        </p:txBody>
      </p:sp>
      <p:sp>
        <p:nvSpPr>
          <p:cNvPr id="4" name="Slide Image Placeholder 3"/>
          <p:cNvSpPr>
            <a:spLocks noGrp="1" noRot="1" noChangeAspect="1"/>
          </p:cNvSpPr>
          <p:nvPr>
            <p:ph type="sldImg" idx="2"/>
          </p:nvPr>
        </p:nvSpPr>
        <p:spPr>
          <a:xfrm>
            <a:off x="-374650" y="2514600"/>
            <a:ext cx="12058650" cy="6783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130578" y="9673900"/>
            <a:ext cx="9048194" cy="7918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9096639"/>
            <a:ext cx="4900956" cy="1007462"/>
          </a:xfrm>
          <a:prstGeom prst="rect">
            <a:avLst/>
          </a:prstGeom>
        </p:spPr>
        <p:txBody>
          <a:bodyPr vert="horz" lIns="91440" tIns="45720" rIns="91440" bIns="45720" rtlCol="0" anchor="b"/>
          <a:lstStyle>
            <a:lvl1pPr algn="l">
              <a:defRPr sz="1200" b="0" i="0">
                <a:latin typeface="Roboto Condensed Light" panose="02000000000000000000" pitchFamily="2" charset="0"/>
              </a:defRPr>
            </a:lvl1pPr>
          </a:lstStyle>
          <a:p>
            <a:endParaRPr lang="en-US"/>
          </a:p>
        </p:txBody>
      </p:sp>
      <p:sp>
        <p:nvSpPr>
          <p:cNvPr id="7" name="Slide Number Placeholder 6"/>
          <p:cNvSpPr>
            <a:spLocks noGrp="1"/>
          </p:cNvSpPr>
          <p:nvPr>
            <p:ph type="sldNum" sz="quarter" idx="5"/>
          </p:nvPr>
        </p:nvSpPr>
        <p:spPr>
          <a:xfrm>
            <a:off x="6405715" y="19096639"/>
            <a:ext cx="4900956" cy="1007462"/>
          </a:xfrm>
          <a:prstGeom prst="rect">
            <a:avLst/>
          </a:prstGeom>
        </p:spPr>
        <p:txBody>
          <a:bodyPr vert="horz" lIns="91440" tIns="45720" rIns="91440" bIns="45720" rtlCol="0" anchor="b"/>
          <a:lstStyle>
            <a:lvl1pPr algn="r">
              <a:defRPr sz="1200" b="0" i="0">
                <a:latin typeface="Roboto Condensed Light" panose="02000000000000000000" pitchFamily="2" charset="0"/>
              </a:defRPr>
            </a:lvl1pPr>
          </a:lstStyle>
          <a:p>
            <a:fld id="{06B0FC7D-8687-9A40-9CA8-0B2F00AB98E3}" type="slidenum">
              <a:rPr lang="en-US" smtClean="0"/>
              <a:pPr/>
              <a:t>‹#›</a:t>
            </a:fld>
            <a:endParaRPr lang="en-US"/>
          </a:p>
        </p:txBody>
      </p:sp>
    </p:spTree>
    <p:extLst>
      <p:ext uri="{BB962C8B-B14F-4D97-AF65-F5344CB8AC3E}">
        <p14:creationId xmlns:p14="http://schemas.microsoft.com/office/powerpoint/2010/main" val="231655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Condensed Light" panose="02000000000000000000" pitchFamily="2" charset="0"/>
        <a:ea typeface="+mn-ea"/>
        <a:cs typeface="+mn-cs"/>
      </a:defRPr>
    </a:lvl1pPr>
    <a:lvl2pPr marL="457200" algn="l" defTabSz="914400" rtl="0" eaLnBrk="1" latinLnBrk="0" hangingPunct="1">
      <a:defRPr sz="1200" b="0" i="0" kern="1200">
        <a:solidFill>
          <a:schemeClr val="tx1"/>
        </a:solidFill>
        <a:latin typeface="Roboto Condensed Light" panose="02000000000000000000" pitchFamily="2" charset="0"/>
        <a:ea typeface="+mn-ea"/>
        <a:cs typeface="+mn-cs"/>
      </a:defRPr>
    </a:lvl2pPr>
    <a:lvl3pPr marL="914400" algn="l" defTabSz="914400" rtl="0" eaLnBrk="1" latinLnBrk="0" hangingPunct="1">
      <a:defRPr sz="1200" b="0" i="0" kern="1200">
        <a:solidFill>
          <a:schemeClr val="tx1"/>
        </a:solidFill>
        <a:latin typeface="Roboto Condensed Light" panose="02000000000000000000" pitchFamily="2" charset="0"/>
        <a:ea typeface="+mn-ea"/>
        <a:cs typeface="+mn-cs"/>
      </a:defRPr>
    </a:lvl3pPr>
    <a:lvl4pPr marL="1371600" algn="l" defTabSz="914400" rtl="0" eaLnBrk="1" latinLnBrk="0" hangingPunct="1">
      <a:defRPr sz="1200" b="0" i="0" kern="1200">
        <a:solidFill>
          <a:schemeClr val="tx1"/>
        </a:solidFill>
        <a:latin typeface="Roboto Condensed Light" panose="02000000000000000000" pitchFamily="2" charset="0"/>
        <a:ea typeface="+mn-ea"/>
        <a:cs typeface="+mn-cs"/>
      </a:defRPr>
    </a:lvl4pPr>
    <a:lvl5pPr marL="1828800" algn="l" defTabSz="914400" rtl="0" eaLnBrk="1" latinLnBrk="0" hangingPunct="1">
      <a:defRPr sz="1200" b="0" i="0" kern="1200">
        <a:solidFill>
          <a:schemeClr val="tx1"/>
        </a:solidFill>
        <a:latin typeface="Roboto Condensed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6B0FC7D-8687-9A40-9CA8-0B2F00AB98E3}" type="slidenum">
              <a:rPr lang="en-US" smtClean="0"/>
              <a:pPr/>
              <a:t>3</a:t>
            </a:fld>
            <a:endParaRPr lang="en-US"/>
          </a:p>
        </p:txBody>
      </p:sp>
    </p:spTree>
    <p:extLst>
      <p:ext uri="{BB962C8B-B14F-4D97-AF65-F5344CB8AC3E}">
        <p14:creationId xmlns:p14="http://schemas.microsoft.com/office/powerpoint/2010/main" val="3697025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6B0FC7D-8687-9A40-9CA8-0B2F00AB98E3}" type="slidenum">
              <a:rPr lang="en-US" smtClean="0"/>
              <a:pPr/>
              <a:t>4</a:t>
            </a:fld>
            <a:endParaRPr lang="en-US"/>
          </a:p>
        </p:txBody>
      </p:sp>
    </p:spTree>
    <p:extLst>
      <p:ext uri="{BB962C8B-B14F-4D97-AF65-F5344CB8AC3E}">
        <p14:creationId xmlns:p14="http://schemas.microsoft.com/office/powerpoint/2010/main" val="2348451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6B0FC7D-8687-9A40-9CA8-0B2F00AB98E3}" type="slidenum">
              <a:rPr lang="en-US" smtClean="0"/>
              <a:pPr/>
              <a:t>5</a:t>
            </a:fld>
            <a:endParaRPr lang="en-US"/>
          </a:p>
        </p:txBody>
      </p:sp>
    </p:spTree>
    <p:extLst>
      <p:ext uri="{BB962C8B-B14F-4D97-AF65-F5344CB8AC3E}">
        <p14:creationId xmlns:p14="http://schemas.microsoft.com/office/powerpoint/2010/main" val="1533479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6B0FC7D-8687-9A40-9CA8-0B2F00AB98E3}" type="slidenum">
              <a:rPr lang="en-US" smtClean="0"/>
              <a:pPr/>
              <a:t>6</a:t>
            </a:fld>
            <a:endParaRPr lang="en-US"/>
          </a:p>
        </p:txBody>
      </p:sp>
    </p:spTree>
    <p:extLst>
      <p:ext uri="{BB962C8B-B14F-4D97-AF65-F5344CB8AC3E}">
        <p14:creationId xmlns:p14="http://schemas.microsoft.com/office/powerpoint/2010/main" val="2001453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6B0FC7D-8687-9A40-9CA8-0B2F00AB98E3}" type="slidenum">
              <a:rPr lang="en-US" smtClean="0"/>
              <a:pPr/>
              <a:t>7</a:t>
            </a:fld>
            <a:endParaRPr lang="en-US"/>
          </a:p>
        </p:txBody>
      </p:sp>
    </p:spTree>
    <p:extLst>
      <p:ext uri="{BB962C8B-B14F-4D97-AF65-F5344CB8AC3E}">
        <p14:creationId xmlns:p14="http://schemas.microsoft.com/office/powerpoint/2010/main" val="502417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6B0FC7D-8687-9A40-9CA8-0B2F00AB98E3}" type="slidenum">
              <a:rPr lang="en-US" smtClean="0"/>
              <a:pPr/>
              <a:t>9</a:t>
            </a:fld>
            <a:endParaRPr lang="en-US"/>
          </a:p>
        </p:txBody>
      </p:sp>
    </p:spTree>
    <p:extLst>
      <p:ext uri="{BB962C8B-B14F-4D97-AF65-F5344CB8AC3E}">
        <p14:creationId xmlns:p14="http://schemas.microsoft.com/office/powerpoint/2010/main" val="125445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6B0FC7D-8687-9A40-9CA8-0B2F00AB98E3}" type="slidenum">
              <a:rPr lang="en-US" smtClean="0"/>
              <a:pPr/>
              <a:t>11</a:t>
            </a:fld>
            <a:endParaRPr lang="en-US"/>
          </a:p>
        </p:txBody>
      </p:sp>
    </p:spTree>
    <p:extLst>
      <p:ext uri="{BB962C8B-B14F-4D97-AF65-F5344CB8AC3E}">
        <p14:creationId xmlns:p14="http://schemas.microsoft.com/office/powerpoint/2010/main" val="3758876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0616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ecSummary-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11146263" cy="1163598"/>
          </a:xfrm>
        </p:spPr>
        <p:txBody>
          <a:bodyPr>
            <a:noAutofit/>
          </a:bodyPr>
          <a:lstStyle>
            <a:lvl1pPr>
              <a:lnSpc>
                <a:spcPct val="90000"/>
              </a:lnSpc>
              <a:defRPr b="0" i="0">
                <a:solidFill>
                  <a:srgbClr val="717171"/>
                </a:solidFill>
              </a:defRPr>
            </a:lvl1pPr>
          </a:lstStyle>
          <a:p>
            <a:r>
              <a:rPr lang="en-US"/>
              <a:t>Click to edit Master title style</a:t>
            </a:r>
          </a:p>
        </p:txBody>
      </p:sp>
      <p:sp>
        <p:nvSpPr>
          <p:cNvPr id="5" name="Text Placeholder 14">
            <a:extLst>
              <a:ext uri="{FF2B5EF4-FFF2-40B4-BE49-F238E27FC236}">
                <a16:creationId xmlns:a16="http://schemas.microsoft.com/office/drawing/2014/main" id="{F757EF6B-F638-A24D-9746-2B871D5BA5B9}"/>
              </a:ext>
            </a:extLst>
          </p:cNvPr>
          <p:cNvSpPr>
            <a:spLocks noGrp="1"/>
          </p:cNvSpPr>
          <p:nvPr>
            <p:ph type="body" sz="quarter" idx="12"/>
          </p:nvPr>
        </p:nvSpPr>
        <p:spPr>
          <a:xfrm>
            <a:off x="3150561" y="2188650"/>
            <a:ext cx="8349808" cy="1049402"/>
          </a:xfrm>
          <a:prstGeom prst="rect">
            <a:avLst/>
          </a:prstGeom>
        </p:spPr>
        <p:txBody>
          <a:bodyPr lIns="0" tIns="0" rIns="0" bIns="0">
            <a:noAutofit/>
          </a:bodyPr>
          <a:lstStyle>
            <a:lvl1pPr marL="0" indent="0">
              <a:lnSpc>
                <a:spcPct val="110000"/>
              </a:lnSpc>
              <a:buNone/>
              <a:defRPr sz="1400" b="0" i="0">
                <a:solidFill>
                  <a:srgbClr val="000000"/>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8194" y="2211427"/>
            <a:ext cx="2356821" cy="297314"/>
          </a:xfrm>
          <a:prstGeom prst="rect">
            <a:avLst/>
          </a:prstGeom>
        </p:spPr>
        <p:txBody>
          <a:bodyPr lIns="0" tIns="0" rIns="0" bIns="0">
            <a:noAutofit/>
          </a:bodyPr>
          <a:lstStyle>
            <a:lvl1pPr marL="0" indent="0" algn="l">
              <a:lnSpc>
                <a:spcPct val="110000"/>
              </a:lnSpc>
              <a:buNone/>
              <a:defRPr sz="1800" b="0" i="0">
                <a:solidFill>
                  <a:srgbClr val="B3252E"/>
                </a:solidFill>
                <a:latin typeface="Montserrat SemiBold" panose="00000700000000000000" pitchFamily="2"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5" name="Text Placeholder 14">
            <a:extLst>
              <a:ext uri="{FF2B5EF4-FFF2-40B4-BE49-F238E27FC236}">
                <a16:creationId xmlns:a16="http://schemas.microsoft.com/office/drawing/2014/main" id="{6FA60A94-BDD7-CD42-AD29-7AFB8051590D}"/>
              </a:ext>
            </a:extLst>
          </p:cNvPr>
          <p:cNvSpPr>
            <a:spLocks noGrp="1"/>
          </p:cNvSpPr>
          <p:nvPr>
            <p:ph type="body" sz="quarter" idx="14"/>
          </p:nvPr>
        </p:nvSpPr>
        <p:spPr>
          <a:xfrm>
            <a:off x="3130475" y="3434381"/>
            <a:ext cx="8368999" cy="1049402"/>
          </a:xfrm>
          <a:prstGeom prst="rect">
            <a:avLst/>
          </a:prstGeom>
        </p:spPr>
        <p:txBody>
          <a:bodyPr lIns="0" tIns="0" rIns="0" bIns="0">
            <a:noAutofit/>
          </a:bodyPr>
          <a:lstStyle>
            <a:lvl1pPr marL="0" indent="0">
              <a:lnSpc>
                <a:spcPct val="110000"/>
              </a:lnSpc>
              <a:buNone/>
              <a:defRPr sz="1400" b="0" i="0">
                <a:solidFill>
                  <a:srgbClr val="000000"/>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2">
            <a:extLst>
              <a:ext uri="{FF2B5EF4-FFF2-40B4-BE49-F238E27FC236}">
                <a16:creationId xmlns:a16="http://schemas.microsoft.com/office/drawing/2014/main" id="{9BDD2CC1-5E1E-A249-A7A5-AE4A1333D147}"/>
              </a:ext>
            </a:extLst>
          </p:cNvPr>
          <p:cNvSpPr>
            <a:spLocks noGrp="1"/>
          </p:cNvSpPr>
          <p:nvPr>
            <p:ph type="body" sz="quarter" idx="15"/>
          </p:nvPr>
        </p:nvSpPr>
        <p:spPr>
          <a:xfrm>
            <a:off x="354106" y="3450965"/>
            <a:ext cx="2356821" cy="297314"/>
          </a:xfrm>
          <a:prstGeom prst="rect">
            <a:avLst/>
          </a:prstGeom>
        </p:spPr>
        <p:txBody>
          <a:bodyPr lIns="0" tIns="0" rIns="0" bIns="0">
            <a:noAutofit/>
          </a:bodyPr>
          <a:lstStyle>
            <a:lvl1pPr marL="0" indent="0" algn="l">
              <a:lnSpc>
                <a:spcPct val="110000"/>
              </a:lnSpc>
              <a:buNone/>
              <a:defRPr sz="1800" b="0" i="0">
                <a:solidFill>
                  <a:srgbClr val="4A4A4A"/>
                </a:solidFill>
                <a:latin typeface="Montserrat SemiBold" panose="00000700000000000000" pitchFamily="2"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7" name="Text Placeholder 14">
            <a:extLst>
              <a:ext uri="{FF2B5EF4-FFF2-40B4-BE49-F238E27FC236}">
                <a16:creationId xmlns:a16="http://schemas.microsoft.com/office/drawing/2014/main" id="{43436B9A-1402-5E4D-97F0-E6F15B6C3293}"/>
              </a:ext>
            </a:extLst>
          </p:cNvPr>
          <p:cNvSpPr>
            <a:spLocks noGrp="1"/>
          </p:cNvSpPr>
          <p:nvPr>
            <p:ph type="body" sz="quarter" idx="16"/>
          </p:nvPr>
        </p:nvSpPr>
        <p:spPr>
          <a:xfrm>
            <a:off x="3130473" y="4680112"/>
            <a:ext cx="8368998" cy="1049402"/>
          </a:xfrm>
          <a:prstGeom prst="rect">
            <a:avLst/>
          </a:prstGeom>
        </p:spPr>
        <p:txBody>
          <a:bodyPr lIns="0" tIns="0" rIns="0" bIns="0">
            <a:noAutofit/>
          </a:bodyPr>
          <a:lstStyle>
            <a:lvl1pPr marL="0" indent="0">
              <a:lnSpc>
                <a:spcPct val="110000"/>
              </a:lnSpc>
              <a:buNone/>
              <a:defRPr sz="1400" b="0" i="0">
                <a:solidFill>
                  <a:srgbClr val="000000"/>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8" name="Text Placeholder 12">
            <a:extLst>
              <a:ext uri="{FF2B5EF4-FFF2-40B4-BE49-F238E27FC236}">
                <a16:creationId xmlns:a16="http://schemas.microsoft.com/office/drawing/2014/main" id="{DE52E9E9-EF0F-F148-B77C-A1985515528A}"/>
              </a:ext>
            </a:extLst>
          </p:cNvPr>
          <p:cNvSpPr>
            <a:spLocks noGrp="1"/>
          </p:cNvSpPr>
          <p:nvPr>
            <p:ph type="body" sz="quarter" idx="17"/>
          </p:nvPr>
        </p:nvSpPr>
        <p:spPr>
          <a:xfrm>
            <a:off x="354106" y="4627698"/>
            <a:ext cx="2356821" cy="297314"/>
          </a:xfrm>
          <a:prstGeom prst="rect">
            <a:avLst/>
          </a:prstGeom>
        </p:spPr>
        <p:txBody>
          <a:bodyPr lIns="0" tIns="0" rIns="0" bIns="0">
            <a:noAutofit/>
          </a:bodyPr>
          <a:lstStyle>
            <a:lvl1pPr marL="0" indent="0" algn="l">
              <a:lnSpc>
                <a:spcPct val="110000"/>
              </a:lnSpc>
              <a:buNone/>
              <a:defRPr sz="1800" b="0" i="0">
                <a:solidFill>
                  <a:srgbClr val="2B9E48"/>
                </a:solidFill>
                <a:latin typeface="Montserrat SemiBold" panose="00000700000000000000" pitchFamily="2"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805014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blank">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5" y="530021"/>
            <a:ext cx="11119027" cy="1130188"/>
          </a:xfrm>
        </p:spPr>
        <p:txBody>
          <a:bodyPr>
            <a:noAutofit/>
          </a:bodyPr>
          <a:lstStyle>
            <a:lvl1pPr>
              <a:lnSpc>
                <a:spcPct val="90000"/>
              </a:lnSpc>
              <a:defRPr b="0" i="0">
                <a:solidFill>
                  <a:srgbClr val="717272"/>
                </a:solidFill>
              </a:defRPr>
            </a:lvl1pPr>
          </a:lstStyle>
          <a:p>
            <a:r>
              <a:rPr lang="en-US"/>
              <a:t>Click to edit Master title style</a:t>
            </a:r>
          </a:p>
        </p:txBody>
      </p:sp>
    </p:spTree>
    <p:extLst>
      <p:ext uri="{BB962C8B-B14F-4D97-AF65-F5344CB8AC3E}">
        <p14:creationId xmlns:p14="http://schemas.microsoft.com/office/powerpoint/2010/main" val="3400226304"/>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ddle Accent Ba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59755C-3BFD-4A29-BEFA-E1183A443848}"/>
              </a:ext>
            </a:extLst>
          </p:cNvPr>
          <p:cNvSpPr/>
          <p:nvPr userDrawn="1"/>
        </p:nvSpPr>
        <p:spPr>
          <a:xfrm>
            <a:off x="0" y="1410346"/>
            <a:ext cx="12193588" cy="4804717"/>
          </a:xfrm>
          <a:prstGeom prst="rect">
            <a:avLst/>
          </a:prstGeom>
          <a:gradFill>
            <a:gsLst>
              <a:gs pos="15000">
                <a:schemeClr val="bg1"/>
              </a:gs>
              <a:gs pos="85000">
                <a:schemeClr val="bg1">
                  <a:lumMod val="85000"/>
                  <a:alpha val="6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10808475" cy="1130188"/>
          </a:xfrm>
        </p:spPr>
        <p:txBody>
          <a:bodyPr>
            <a:noAutofit/>
          </a:bodyPr>
          <a:lstStyle>
            <a:lvl1pPr>
              <a:lnSpc>
                <a:spcPct val="90000"/>
              </a:lnSpc>
              <a:defRPr b="0" i="0"/>
            </a:lvl1pPr>
          </a:lstStyle>
          <a:p>
            <a:r>
              <a:rPr lang="en-US"/>
              <a:t>Click to edit Master title style</a:t>
            </a:r>
          </a:p>
        </p:txBody>
      </p:sp>
    </p:spTree>
    <p:extLst>
      <p:ext uri="{BB962C8B-B14F-4D97-AF65-F5344CB8AC3E}">
        <p14:creationId xmlns:p14="http://schemas.microsoft.com/office/powerpoint/2010/main" val="1068480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Sidebar Content">
    <p:spTree>
      <p:nvGrpSpPr>
        <p:cNvPr id="1" name=""/>
        <p:cNvGrpSpPr/>
        <p:nvPr/>
      </p:nvGrpSpPr>
      <p:grpSpPr>
        <a:xfrm>
          <a:off x="0" y="0"/>
          <a:ext cx="0" cy="0"/>
          <a:chOff x="0" y="0"/>
          <a:chExt cx="0" cy="0"/>
        </a:xfrm>
      </p:grpSpPr>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7150875"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56EFE861-8F69-7A43-B791-949CBC4BE55F}"/>
              </a:ext>
            </a:extLst>
          </p:cNvPr>
          <p:cNvSpPr/>
          <p:nvPr userDrawn="1"/>
        </p:nvSpPr>
        <p:spPr>
          <a:xfrm>
            <a:off x="8012624" y="0"/>
            <a:ext cx="4180964" cy="6858000"/>
          </a:xfrm>
          <a:prstGeom prst="rect">
            <a:avLst/>
          </a:prstGeom>
          <a:gradFill>
            <a:gsLst>
              <a:gs pos="15000">
                <a:schemeClr val="bg1"/>
              </a:gs>
              <a:gs pos="85000">
                <a:schemeClr val="bg1">
                  <a:lumMod val="8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4743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arious Levels of Support">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4D20383-3FCC-7C4F-B1C5-B9D644F808E1}"/>
              </a:ext>
            </a:extLst>
          </p:cNvPr>
          <p:cNvSpPr txBox="1"/>
          <p:nvPr userDrawn="1"/>
        </p:nvSpPr>
        <p:spPr>
          <a:xfrm>
            <a:off x="351314" y="5561419"/>
            <a:ext cx="11572240" cy="283998"/>
          </a:xfrm>
          <a:prstGeom prst="rect">
            <a:avLst/>
          </a:prstGeom>
        </p:spPr>
        <p:txBody>
          <a:bodyPr vert="horz" wrap="square" lIns="0" tIns="6931" rIns="0" bIns="0" rtlCol="0">
            <a:spAutoFit/>
          </a:bodyPr>
          <a:lstStyle/>
          <a:p>
            <a:pPr marL="7701" marR="242975" lvl="0" indent="0" algn="ctr" defTabSz="554492" rtl="0" eaLnBrk="1" fontAlgn="auto" latinLnBrk="0" hangingPunct="1">
              <a:lnSpc>
                <a:spcPct val="90000"/>
              </a:lnSpc>
              <a:spcBef>
                <a:spcPts val="1000"/>
              </a:spcBef>
              <a:spcAft>
                <a:spcPts val="0"/>
              </a:spcAft>
              <a:buClrTx/>
              <a:buSzTx/>
              <a:buFontTx/>
              <a:buNone/>
              <a:tabLst/>
              <a:defRPr/>
            </a:pPr>
            <a:r>
              <a:rPr lang="en-US" sz="2000" b="1" i="0">
                <a:solidFill>
                  <a:srgbClr val="C00000"/>
                </a:solidFill>
                <a:latin typeface="Montserrat SemiBold" pitchFamily="2" charset="77"/>
              </a:rPr>
              <a:t>Diagnostics and consistent frameworks are used throughout all four options.</a:t>
            </a:r>
          </a:p>
        </p:txBody>
      </p:sp>
      <p:sp>
        <p:nvSpPr>
          <p:cNvPr id="26" name="Oval 25">
            <a:extLst>
              <a:ext uri="{FF2B5EF4-FFF2-40B4-BE49-F238E27FC236}">
                <a16:creationId xmlns:a16="http://schemas.microsoft.com/office/drawing/2014/main" id="{9E98C6B9-9801-2049-89AF-F94E0519AED1}"/>
              </a:ext>
            </a:extLst>
          </p:cNvPr>
          <p:cNvSpPr/>
          <p:nvPr userDrawn="1"/>
        </p:nvSpPr>
        <p:spPr>
          <a:xfrm>
            <a:off x="640080" y="2235200"/>
            <a:ext cx="2834640" cy="2834640"/>
          </a:xfrm>
          <a:prstGeom prst="ellipse">
            <a:avLst/>
          </a:prstGeom>
          <a:solidFill>
            <a:srgbClr val="00000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8C5C57C-EF5C-A14F-8C7D-2C892950EE5D}"/>
              </a:ext>
            </a:extLst>
          </p:cNvPr>
          <p:cNvSpPr txBox="1"/>
          <p:nvPr userDrawn="1"/>
        </p:nvSpPr>
        <p:spPr>
          <a:xfrm>
            <a:off x="746493"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a:solidFill>
                  <a:schemeClr val="bg1"/>
                </a:solidFill>
                <a:latin typeface="Montserrat SemiBold" pitchFamily="2" charset="77"/>
              </a:rPr>
              <a:t>DIY Toolkit</a:t>
            </a:r>
          </a:p>
        </p:txBody>
      </p:sp>
      <p:sp>
        <p:nvSpPr>
          <p:cNvPr id="28" name="TextBox 27">
            <a:extLst>
              <a:ext uri="{FF2B5EF4-FFF2-40B4-BE49-F238E27FC236}">
                <a16:creationId xmlns:a16="http://schemas.microsoft.com/office/drawing/2014/main" id="{822836B6-57C7-3145-A73C-5DECF33CF9CF}"/>
              </a:ext>
            </a:extLst>
          </p:cNvPr>
          <p:cNvSpPr txBox="1"/>
          <p:nvPr userDrawn="1"/>
        </p:nvSpPr>
        <p:spPr>
          <a:xfrm>
            <a:off x="1031240" y="3439160"/>
            <a:ext cx="2052320" cy="1019584"/>
          </a:xfrm>
          <a:prstGeom prst="rect">
            <a:avLst/>
          </a:prstGeom>
        </p:spPr>
        <p:txBody>
          <a:bodyPr vert="horz" wrap="square" lIns="0" tIns="6931" rIns="0" bIns="0" rtlCol="0">
            <a:spAutoFit/>
          </a:bodyPr>
          <a:lstStyle/>
          <a:p>
            <a:pPr algn="ctr">
              <a:lnSpc>
                <a:spcPct val="110000"/>
              </a:lnSpc>
            </a:pPr>
            <a:r>
              <a:rPr lang="en-CA" sz="1200" b="0" i="0" kern="1200">
                <a:solidFill>
                  <a:schemeClr val="bg1"/>
                </a:solidFill>
                <a:effectLst/>
                <a:latin typeface="Roboto Condensed Light" panose="02000000000000000000" pitchFamily="2" charset="0"/>
                <a:ea typeface="Roboto Condensed Light" panose="02000000000000000000" pitchFamily="2" charset="0"/>
                <a:cs typeface="+mn-cs"/>
              </a:rPr>
              <a:t>“Our team has already made this critical project a priority, and we have the time and capability, but some guidance along the way would be helpful.” </a:t>
            </a:r>
          </a:p>
        </p:txBody>
      </p:sp>
      <p:sp>
        <p:nvSpPr>
          <p:cNvPr id="29" name="Oval 28">
            <a:extLst>
              <a:ext uri="{FF2B5EF4-FFF2-40B4-BE49-F238E27FC236}">
                <a16:creationId xmlns:a16="http://schemas.microsoft.com/office/drawing/2014/main" id="{5F7934EF-7D77-8E47-B92E-DB566035F413}"/>
              </a:ext>
            </a:extLst>
          </p:cNvPr>
          <p:cNvSpPr/>
          <p:nvPr userDrawn="1"/>
        </p:nvSpPr>
        <p:spPr>
          <a:xfrm>
            <a:off x="3312425" y="2235200"/>
            <a:ext cx="2834640" cy="2834640"/>
          </a:xfrm>
          <a:prstGeom prst="ellipse">
            <a:avLst/>
          </a:prstGeom>
          <a:solidFill>
            <a:schemeClr val="tx1">
              <a:lumMod val="65000"/>
              <a:lumOff val="3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687958E-F387-1B47-A1A1-7456666D95C1}"/>
              </a:ext>
            </a:extLst>
          </p:cNvPr>
          <p:cNvSpPr txBox="1"/>
          <p:nvPr userDrawn="1"/>
        </p:nvSpPr>
        <p:spPr>
          <a:xfrm>
            <a:off x="3409207" y="2746944"/>
            <a:ext cx="2621815" cy="560996"/>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a:solidFill>
                  <a:schemeClr val="bg1"/>
                </a:solidFill>
                <a:latin typeface="Montserrat SemiBold" pitchFamily="2" charset="77"/>
              </a:rPr>
              <a:t>Guided Implementation</a:t>
            </a:r>
          </a:p>
        </p:txBody>
      </p:sp>
      <p:sp>
        <p:nvSpPr>
          <p:cNvPr id="31" name="TextBox 30">
            <a:extLst>
              <a:ext uri="{FF2B5EF4-FFF2-40B4-BE49-F238E27FC236}">
                <a16:creationId xmlns:a16="http://schemas.microsoft.com/office/drawing/2014/main" id="{39C0FAF0-D25D-C846-9AB6-57D70838B891}"/>
              </a:ext>
            </a:extLst>
          </p:cNvPr>
          <p:cNvSpPr txBox="1"/>
          <p:nvPr userDrawn="1"/>
        </p:nvSpPr>
        <p:spPr>
          <a:xfrm>
            <a:off x="3693954" y="3439160"/>
            <a:ext cx="2052320" cy="1224768"/>
          </a:xfrm>
          <a:prstGeom prst="rect">
            <a:avLst/>
          </a:prstGeom>
        </p:spPr>
        <p:txBody>
          <a:bodyPr vert="horz" wrap="square" lIns="0" tIns="6931" rIns="0" bIns="0" rtlCol="0">
            <a:spAutoFit/>
          </a:bodyPr>
          <a:lstStyle/>
          <a:p>
            <a:pPr algn="ctr">
              <a:lnSpc>
                <a:spcPct val="110000"/>
              </a:lnSpc>
            </a:pPr>
            <a:r>
              <a:rPr lang="en-CA" sz="1200" b="0" i="0" kern="1200">
                <a:solidFill>
                  <a:schemeClr val="bg1"/>
                </a:solidFill>
                <a:effectLst/>
                <a:latin typeface="Roboto Condensed Light" panose="02000000000000000000" pitchFamily="2" charset="0"/>
                <a:ea typeface="Roboto Condensed Light" panose="02000000000000000000" pitchFamily="2" charset="0"/>
                <a:cs typeface="+mn-cs"/>
              </a:rPr>
              <a:t>“Our team knows that we need to fix a process, but we need assistance to determine where to focus. Some check-ins along the way would help keep us on track.”</a:t>
            </a:r>
          </a:p>
          <a:p>
            <a:pPr algn="ctr">
              <a:lnSpc>
                <a:spcPct val="110000"/>
              </a:lnSpc>
            </a:pPr>
            <a:endParaRPr lang="en-CA" sz="1200" b="0" i="0" kern="120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2" name="Oval 31">
            <a:extLst>
              <a:ext uri="{FF2B5EF4-FFF2-40B4-BE49-F238E27FC236}">
                <a16:creationId xmlns:a16="http://schemas.microsoft.com/office/drawing/2014/main" id="{2ACC858F-1D39-2B41-949E-070EB0C0418C}"/>
              </a:ext>
            </a:extLst>
          </p:cNvPr>
          <p:cNvSpPr/>
          <p:nvPr userDrawn="1"/>
        </p:nvSpPr>
        <p:spPr>
          <a:xfrm>
            <a:off x="5984770" y="2235200"/>
            <a:ext cx="2834640" cy="2834640"/>
          </a:xfrm>
          <a:prstGeom prst="ellipse">
            <a:avLst/>
          </a:prstGeom>
          <a:solidFill>
            <a:schemeClr val="bg1">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248CF82-0839-1B42-90C6-2565B8E19DAA}"/>
              </a:ext>
            </a:extLst>
          </p:cNvPr>
          <p:cNvSpPr txBox="1"/>
          <p:nvPr userDrawn="1"/>
        </p:nvSpPr>
        <p:spPr>
          <a:xfrm>
            <a:off x="6111767"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a:solidFill>
                  <a:schemeClr val="bg1"/>
                </a:solidFill>
                <a:latin typeface="Montserrat SemiBold" pitchFamily="2" charset="77"/>
              </a:rPr>
              <a:t>Workshop</a:t>
            </a:r>
          </a:p>
        </p:txBody>
      </p:sp>
      <p:sp>
        <p:nvSpPr>
          <p:cNvPr id="34" name="TextBox 33">
            <a:extLst>
              <a:ext uri="{FF2B5EF4-FFF2-40B4-BE49-F238E27FC236}">
                <a16:creationId xmlns:a16="http://schemas.microsoft.com/office/drawing/2014/main" id="{FFE019FE-4785-EB46-B01D-CB07AB2C430F}"/>
              </a:ext>
            </a:extLst>
          </p:cNvPr>
          <p:cNvSpPr txBox="1"/>
          <p:nvPr userDrawn="1"/>
        </p:nvSpPr>
        <p:spPr>
          <a:xfrm>
            <a:off x="6416834" y="3439160"/>
            <a:ext cx="1944846" cy="1224768"/>
          </a:xfrm>
          <a:prstGeom prst="rect">
            <a:avLst/>
          </a:prstGeom>
        </p:spPr>
        <p:txBody>
          <a:bodyPr vert="horz" wrap="square" lIns="0" tIns="6931" rIns="0" bIns="0" rtlCol="0">
            <a:spAutoFit/>
          </a:bodyPr>
          <a:lstStyle/>
          <a:p>
            <a:pPr algn="ctr">
              <a:lnSpc>
                <a:spcPct val="110000"/>
              </a:lnSpc>
            </a:pPr>
            <a:r>
              <a:rPr lang="en-CA" sz="1200" b="0" i="0" kern="1200">
                <a:solidFill>
                  <a:schemeClr val="bg1"/>
                </a:solidFill>
                <a:effectLst/>
                <a:latin typeface="Roboto Condensed Light" panose="02000000000000000000" pitchFamily="2" charset="0"/>
                <a:ea typeface="Roboto Condensed Light" panose="02000000000000000000" pitchFamily="2" charset="0"/>
                <a:cs typeface="+mn-cs"/>
              </a:rPr>
              <a:t>“We need to hit the ground running and get this project kicked off immediately. Our team has the ability to take this over once we get a framework and strategy in place.”</a:t>
            </a:r>
          </a:p>
        </p:txBody>
      </p:sp>
      <p:sp>
        <p:nvSpPr>
          <p:cNvPr id="36" name="Oval 35">
            <a:extLst>
              <a:ext uri="{FF2B5EF4-FFF2-40B4-BE49-F238E27FC236}">
                <a16:creationId xmlns:a16="http://schemas.microsoft.com/office/drawing/2014/main" id="{4613E971-548E-644E-AC62-5E7A3EB2413E}"/>
              </a:ext>
            </a:extLst>
          </p:cNvPr>
          <p:cNvSpPr/>
          <p:nvPr userDrawn="1"/>
        </p:nvSpPr>
        <p:spPr>
          <a:xfrm>
            <a:off x="8657114" y="2235200"/>
            <a:ext cx="2834640" cy="2834640"/>
          </a:xfrm>
          <a:prstGeom prst="ellipse">
            <a:avLst/>
          </a:prstGeom>
          <a:solidFill>
            <a:schemeClr val="bg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CDDF159-01E9-D844-865D-6938B43C7FC3}"/>
              </a:ext>
            </a:extLst>
          </p:cNvPr>
          <p:cNvSpPr txBox="1"/>
          <p:nvPr userDrawn="1"/>
        </p:nvSpPr>
        <p:spPr>
          <a:xfrm>
            <a:off x="8773687"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a:solidFill>
                  <a:schemeClr val="bg1"/>
                </a:solidFill>
                <a:latin typeface="Montserrat SemiBold" pitchFamily="2" charset="77"/>
              </a:rPr>
              <a:t>Consulting</a:t>
            </a:r>
          </a:p>
        </p:txBody>
      </p:sp>
      <p:sp>
        <p:nvSpPr>
          <p:cNvPr id="38" name="TextBox 37">
            <a:extLst>
              <a:ext uri="{FF2B5EF4-FFF2-40B4-BE49-F238E27FC236}">
                <a16:creationId xmlns:a16="http://schemas.microsoft.com/office/drawing/2014/main" id="{2A598409-5DD3-E046-B8A2-B2ECEB9E82DB}"/>
              </a:ext>
            </a:extLst>
          </p:cNvPr>
          <p:cNvSpPr txBox="1"/>
          <p:nvPr userDrawn="1"/>
        </p:nvSpPr>
        <p:spPr>
          <a:xfrm>
            <a:off x="9058434" y="3439160"/>
            <a:ext cx="2052320" cy="1019584"/>
          </a:xfrm>
          <a:prstGeom prst="rect">
            <a:avLst/>
          </a:prstGeom>
        </p:spPr>
        <p:txBody>
          <a:bodyPr vert="horz" wrap="square" lIns="0" tIns="6931" rIns="0" bIns="0" rtlCol="0">
            <a:spAutoFit/>
          </a:bodyPr>
          <a:lstStyle/>
          <a:p>
            <a:pPr algn="ctr">
              <a:lnSpc>
                <a:spcPct val="110000"/>
              </a:lnSpc>
            </a:pPr>
            <a:r>
              <a:rPr lang="en-CA" sz="1200" b="0" i="0" kern="1200">
                <a:solidFill>
                  <a:schemeClr val="bg1"/>
                </a:solidFill>
                <a:effectLst/>
                <a:latin typeface="Roboto Condensed Light" panose="02000000000000000000" pitchFamily="2" charset="0"/>
                <a:ea typeface="Roboto Condensed Light" panose="02000000000000000000" pitchFamily="2" charset="0"/>
                <a:cs typeface="+mn-cs"/>
              </a:rPr>
              <a:t>“Our team does not have the time or the knowledge to take this project on. We need assistance through the entirety of this project.”</a:t>
            </a:r>
          </a:p>
          <a:p>
            <a:pPr algn="ctr">
              <a:lnSpc>
                <a:spcPct val="110000"/>
              </a:lnSpc>
            </a:pPr>
            <a:endParaRPr lang="en-CA" sz="1200" b="0" i="0" kern="120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9" name="TextBox 38">
            <a:extLst>
              <a:ext uri="{FF2B5EF4-FFF2-40B4-BE49-F238E27FC236}">
                <a16:creationId xmlns:a16="http://schemas.microsoft.com/office/drawing/2014/main" id="{B7A24B53-8F5A-EF4B-A9C9-8343BC4F4E5B}"/>
              </a:ext>
            </a:extLst>
          </p:cNvPr>
          <p:cNvSpPr txBox="1"/>
          <p:nvPr userDrawn="1"/>
        </p:nvSpPr>
        <p:spPr>
          <a:xfrm>
            <a:off x="336885" y="514801"/>
            <a:ext cx="11343281" cy="1032921"/>
          </a:xfrm>
          <a:prstGeom prst="rect">
            <a:avLst/>
          </a:prstGeom>
        </p:spPr>
        <p:txBody>
          <a:bodyPr vert="horz" wrap="square" lIns="0" tIns="6931" rIns="0" bIns="0" rtlCol="0">
            <a:noAutofit/>
          </a:bodyPr>
          <a:lstStyle/>
          <a:p>
            <a:pPr marL="7701" marR="242975" algn="l">
              <a:lnSpc>
                <a:spcPct val="90000"/>
              </a:lnSpc>
              <a:spcBef>
                <a:spcPts val="55"/>
              </a:spcBef>
            </a:pPr>
            <a:r>
              <a:rPr lang="en-US" sz="4000" b="1" i="0" dirty="0">
                <a:solidFill>
                  <a:srgbClr val="717171"/>
                </a:solidFill>
                <a:latin typeface="Montserrat SemiBold" pitchFamily="2" charset="77"/>
              </a:rPr>
              <a:t>TNI Consulting offers various levels of support to best suit your needs</a:t>
            </a:r>
            <a:endParaRPr lang="en-US" sz="4000" b="1" i="0" spc="-30" dirty="0">
              <a:solidFill>
                <a:srgbClr val="717171"/>
              </a:solidFill>
              <a:latin typeface="Montserrat SemiBold" pitchFamily="2" charset="77"/>
              <a:cs typeface="Arial Narrow"/>
            </a:endParaRPr>
          </a:p>
        </p:txBody>
      </p:sp>
    </p:spTree>
    <p:extLst>
      <p:ext uri="{BB962C8B-B14F-4D97-AF65-F5344CB8AC3E}">
        <p14:creationId xmlns:p14="http://schemas.microsoft.com/office/powerpoint/2010/main" val="3792006705"/>
      </p:ext>
    </p:extLst>
  </p:cSld>
  <p:clrMapOvr>
    <a:masterClrMapping/>
  </p:clrMapOvr>
  <p:extLst>
    <p:ext uri="{DCECCB84-F9BA-43D5-87BE-67443E8EF086}">
      <p15:sldGuideLst xmlns:p15="http://schemas.microsoft.com/office/powerpoint/2012/main">
        <p15:guide id="1" orient="horz" pos="1865">
          <p15:clr>
            <a:srgbClr val="FBAE40"/>
          </p15:clr>
        </p15:guide>
        <p15:guide id="2" orient="horz" pos="197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816886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15512"/>
      </p:ext>
    </p:extLst>
  </p:cSld>
  <p:clrMap bg1="lt1" tx1="dk1" bg2="lt2" tx2="dk2" accent1="accent1" accent2="accent2" accent3="accent3" accent4="accent4" accent5="accent5" accent6="accent6" hlink="hlink" folHlink="folHlink"/>
  <p:sldLayoutIdLst>
    <p:sldLayoutId id="2147483779"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106" y="530021"/>
            <a:ext cx="10911992" cy="1130188"/>
          </a:xfrm>
          <a:prstGeom prst="rect">
            <a:avLst/>
          </a:prstGeom>
        </p:spPr>
        <p:txBody>
          <a:bodyPr vert="horz" lIns="0" tIns="0" rIns="0" bIns="0" rtlCol="0" anchor="t" anchorCtr="0">
            <a:noAutofit/>
          </a:bodyPr>
          <a:lstStyle/>
          <a:p>
            <a:r>
              <a:rPr lang="en-US"/>
              <a:t>Click to edit Master title style</a:t>
            </a:r>
          </a:p>
        </p:txBody>
      </p:sp>
    </p:spTree>
    <p:extLst>
      <p:ext uri="{BB962C8B-B14F-4D97-AF65-F5344CB8AC3E}">
        <p14:creationId xmlns:p14="http://schemas.microsoft.com/office/powerpoint/2010/main" val="3961882258"/>
      </p:ext>
    </p:extLst>
  </p:cSld>
  <p:clrMap bg1="lt1" tx1="dk1" bg2="lt2" tx2="dk2" accent1="accent1" accent2="accent2" accent3="accent3" accent4="accent4" accent5="accent5" accent6="accent6" hlink="hlink" folHlink="folHlink"/>
  <p:sldLayoutIdLst>
    <p:sldLayoutId id="2147483677" r:id="rId1"/>
    <p:sldLayoutId id="2147483753" r:id="rId2"/>
    <p:sldLayoutId id="2147483732" r:id="rId3"/>
    <p:sldLayoutId id="2147483759" r:id="rId4"/>
    <p:sldLayoutId id="2147483695" r:id="rId5"/>
    <p:sldLayoutId id="2147483780" r:id="rId6"/>
  </p:sldLayoutIdLst>
  <p:hf hdr="0" ftr="0" dt="0"/>
  <p:txStyles>
    <p:titleStyle>
      <a:lvl1pPr algn="l" defTabSz="914400" rtl="0" eaLnBrk="1" latinLnBrk="0" hangingPunct="1">
        <a:lnSpc>
          <a:spcPts val="4000"/>
        </a:lnSpc>
        <a:spcBef>
          <a:spcPct val="0"/>
        </a:spcBef>
        <a:buNone/>
        <a:defRPr sz="3200" b="0" i="0" kern="1200">
          <a:solidFill>
            <a:srgbClr val="717171"/>
          </a:solidFill>
          <a:latin typeface="Montserrat Semi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30">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46">
          <p15:clr>
            <a:srgbClr val="F26B43"/>
          </p15:clr>
        </p15:guide>
        <p15:guide id="14" pos="6267">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5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106" y="530021"/>
            <a:ext cx="10911992" cy="1130188"/>
          </a:xfrm>
          <a:prstGeom prst="rect">
            <a:avLst/>
          </a:prstGeom>
        </p:spPr>
        <p:txBody>
          <a:bodyPr vert="horz" lIns="0" tIns="0" rIns="0" bIns="0" rtlCol="0" anchor="t" anchorCtr="0">
            <a:noAutofit/>
          </a:bodyPr>
          <a:lstStyle/>
          <a:p>
            <a:r>
              <a:rPr lang="en-US"/>
              <a:t>Click to edit Master title style</a:t>
            </a:r>
          </a:p>
        </p:txBody>
      </p:sp>
    </p:spTree>
    <p:extLst>
      <p:ext uri="{BB962C8B-B14F-4D97-AF65-F5344CB8AC3E}">
        <p14:creationId xmlns:p14="http://schemas.microsoft.com/office/powerpoint/2010/main" val="3345371852"/>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ts val="4000"/>
        </a:lnSpc>
        <a:spcBef>
          <a:spcPct val="0"/>
        </a:spcBef>
        <a:buNone/>
        <a:defRPr sz="3200" b="0" i="0" kern="1200">
          <a:solidFill>
            <a:srgbClr val="717171"/>
          </a:solidFill>
          <a:latin typeface="Montserrat Semi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30">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46">
          <p15:clr>
            <a:srgbClr val="F26B43"/>
          </p15:clr>
        </p15:guide>
        <p15:guide id="14" pos="6267">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5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10" Type="http://schemas.openxmlformats.org/officeDocument/2006/relationships/image" Target="../media/image1.png"/><Relationship Id="rId4" Type="http://schemas.openxmlformats.org/officeDocument/2006/relationships/image" Target="../media/image15.png"/><Relationship Id="rId9" Type="http://schemas.openxmlformats.org/officeDocument/2006/relationships/image" Target="../media/image20.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svg"/><Relationship Id="rId11" Type="http://schemas.openxmlformats.org/officeDocument/2006/relationships/image" Target="../media/image1.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358326" y="-1280417"/>
            <a:ext cx="3304291" cy="3304291"/>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11B1E"/>
            </a:solidFill>
          </p:spPr>
          <p:txBody>
            <a:bodyPr/>
            <a:lstStyle/>
            <a:p>
              <a:endParaRPr lang="en-US"/>
            </a:p>
          </p:txBody>
        </p:sp>
      </p:grpSp>
      <p:sp>
        <p:nvSpPr>
          <p:cNvPr id="4" name="AutoShape 4"/>
          <p:cNvSpPr/>
          <p:nvPr/>
        </p:nvSpPr>
        <p:spPr>
          <a:xfrm rot="-5400000">
            <a:off x="10245457" y="-1935451"/>
            <a:ext cx="240480" cy="5675327"/>
          </a:xfrm>
          <a:prstGeom prst="rect">
            <a:avLst/>
          </a:prstGeom>
          <a:solidFill>
            <a:srgbClr val="C00000"/>
          </a:solidFill>
        </p:spPr>
        <p:txBody>
          <a:bodyPr/>
          <a:lstStyle/>
          <a:p>
            <a:endParaRPr lang="en-US" sz="728" dirty="0"/>
          </a:p>
        </p:txBody>
      </p:sp>
      <p:grpSp>
        <p:nvGrpSpPr>
          <p:cNvPr id="9" name="Group 9"/>
          <p:cNvGrpSpPr/>
          <p:nvPr/>
        </p:nvGrpSpPr>
        <p:grpSpPr>
          <a:xfrm>
            <a:off x="1337991" y="4902796"/>
            <a:ext cx="2433075" cy="2433075"/>
            <a:chOff x="0" y="0"/>
            <a:chExt cx="1913890" cy="1913890"/>
          </a:xfrm>
        </p:grpSpPr>
        <p:sp>
          <p:nvSpPr>
            <p:cNvPr id="10" name="Freeform 1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C00000"/>
            </a:solidFill>
          </p:spPr>
          <p:txBody>
            <a:bodyPr/>
            <a:lstStyle/>
            <a:p>
              <a:endParaRPr lang="en-US"/>
            </a:p>
          </p:txBody>
        </p:sp>
      </p:grpSp>
      <p:grpSp>
        <p:nvGrpSpPr>
          <p:cNvPr id="11" name="Group 11"/>
          <p:cNvGrpSpPr/>
          <p:nvPr/>
        </p:nvGrpSpPr>
        <p:grpSpPr>
          <a:xfrm>
            <a:off x="-639729" y="2843715"/>
            <a:ext cx="2997131" cy="2992335"/>
            <a:chOff x="0" y="0"/>
            <a:chExt cx="6350000" cy="6339840"/>
          </a:xfrm>
        </p:grpSpPr>
        <p:sp>
          <p:nvSpPr>
            <p:cNvPr id="12" name="Freeform 12"/>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111B1E"/>
            </a:solidFill>
          </p:spPr>
          <p:txBody>
            <a:bodyPr/>
            <a:lstStyle/>
            <a:p>
              <a:endParaRPr lang="en-US"/>
            </a:p>
          </p:txBody>
        </p:sp>
      </p:grpSp>
      <p:sp>
        <p:nvSpPr>
          <p:cNvPr id="5" name="Text Placeholder 3">
            <a:extLst>
              <a:ext uri="{FF2B5EF4-FFF2-40B4-BE49-F238E27FC236}">
                <a16:creationId xmlns:a16="http://schemas.microsoft.com/office/drawing/2014/main" id="{620E63FB-BB09-9BA8-5EFC-4502018C2025}"/>
              </a:ext>
            </a:extLst>
          </p:cNvPr>
          <p:cNvSpPr txBox="1">
            <a:spLocks/>
          </p:cNvSpPr>
          <p:nvPr/>
        </p:nvSpPr>
        <p:spPr>
          <a:xfrm>
            <a:off x="1337991" y="1516422"/>
            <a:ext cx="7538590" cy="2244695"/>
          </a:xfrm>
        </p:spPr>
        <p:txBody>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r>
              <a:rPr lang="en-US" sz="4400" b="1" dirty="0">
                <a:solidFill>
                  <a:schemeClr val="bg1">
                    <a:lumMod val="50000"/>
                  </a:schemeClr>
                </a:solidFill>
                <a:latin typeface="+mj-lt"/>
                <a:cs typeface="Segoe UI" panose="020B0502040204020203" pitchFamily="34" charset="0"/>
              </a:rPr>
              <a:t>NAI Global</a:t>
            </a:r>
          </a:p>
          <a:p>
            <a:r>
              <a:rPr lang="en-US" sz="4400" b="1" dirty="0">
                <a:solidFill>
                  <a:schemeClr val="bg1">
                    <a:lumMod val="50000"/>
                  </a:schemeClr>
                </a:solidFill>
                <a:latin typeface="+mj-lt"/>
                <a:cs typeface="Segoe UI" panose="020B0502040204020203" pitchFamily="34" charset="0"/>
              </a:rPr>
              <a:t>Campus Recruitment Best Practices</a:t>
            </a:r>
          </a:p>
          <a:p>
            <a:endParaRPr lang="en-CA" dirty="0">
              <a:solidFill>
                <a:schemeClr val="bg1">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0403002" y="-1718640"/>
            <a:ext cx="3332631" cy="3332631"/>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00000"/>
            </a:solidFill>
          </p:spPr>
          <p:txBody>
            <a:bodyPr/>
            <a:lstStyle/>
            <a:p>
              <a:endParaRPr lang="en-US" sz="728"/>
            </a:p>
          </p:txBody>
        </p:sp>
      </p:grpSp>
      <p:sp>
        <p:nvSpPr>
          <p:cNvPr id="7" name="AutoShape 7"/>
          <p:cNvSpPr/>
          <p:nvPr/>
        </p:nvSpPr>
        <p:spPr>
          <a:xfrm>
            <a:off x="11266514" y="3241979"/>
            <a:ext cx="240480" cy="3616021"/>
          </a:xfrm>
          <a:prstGeom prst="rect">
            <a:avLst/>
          </a:prstGeom>
          <a:solidFill>
            <a:schemeClr val="tx1"/>
          </a:solidFill>
        </p:spPr>
        <p:txBody>
          <a:bodyPr/>
          <a:lstStyle/>
          <a:p>
            <a:endParaRPr lang="en-US" sz="728" dirty="0"/>
          </a:p>
        </p:txBody>
      </p:sp>
      <p:grpSp>
        <p:nvGrpSpPr>
          <p:cNvPr id="8" name="Group 8"/>
          <p:cNvGrpSpPr/>
          <p:nvPr/>
        </p:nvGrpSpPr>
        <p:grpSpPr>
          <a:xfrm>
            <a:off x="-1032090" y="5121655"/>
            <a:ext cx="2433075" cy="2433075"/>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C00000"/>
            </a:solidFill>
          </p:spPr>
          <p:txBody>
            <a:bodyPr/>
            <a:lstStyle/>
            <a:p>
              <a:endParaRPr lang="en-US" sz="728"/>
            </a:p>
          </p:txBody>
        </p:sp>
      </p:grpSp>
      <p:grpSp>
        <p:nvGrpSpPr>
          <p:cNvPr id="10" name="Group 10"/>
          <p:cNvGrpSpPr/>
          <p:nvPr/>
        </p:nvGrpSpPr>
        <p:grpSpPr>
          <a:xfrm>
            <a:off x="414493" y="4599759"/>
            <a:ext cx="1796703" cy="1793829"/>
            <a:chOff x="0" y="0"/>
            <a:chExt cx="6350000" cy="6339840"/>
          </a:xfrm>
        </p:grpSpPr>
        <p:sp>
          <p:nvSpPr>
            <p:cNvPr id="11" name="Freeform 11"/>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chemeClr val="tx1"/>
            </a:solidFill>
          </p:spPr>
          <p:txBody>
            <a:bodyPr/>
            <a:lstStyle/>
            <a:p>
              <a:endParaRPr lang="en-US" sz="728"/>
            </a:p>
          </p:txBody>
        </p:sp>
      </p:grpSp>
      <p:sp>
        <p:nvSpPr>
          <p:cNvPr id="12" name="AutoShape 12"/>
          <p:cNvSpPr/>
          <p:nvPr/>
        </p:nvSpPr>
        <p:spPr>
          <a:xfrm>
            <a:off x="109433" y="-146342"/>
            <a:ext cx="240480" cy="3616021"/>
          </a:xfrm>
          <a:prstGeom prst="rect">
            <a:avLst/>
          </a:prstGeom>
          <a:solidFill>
            <a:schemeClr val="tx1"/>
          </a:solidFill>
        </p:spPr>
        <p:txBody>
          <a:bodyPr/>
          <a:lstStyle/>
          <a:p>
            <a:endParaRPr lang="en-US" sz="728" dirty="0"/>
          </a:p>
        </p:txBody>
      </p:sp>
      <p:sp>
        <p:nvSpPr>
          <p:cNvPr id="13" name="Title 2">
            <a:extLst>
              <a:ext uri="{FF2B5EF4-FFF2-40B4-BE49-F238E27FC236}">
                <a16:creationId xmlns:a16="http://schemas.microsoft.com/office/drawing/2014/main" id="{FAFDBE05-8FE0-88FC-AFAF-A86B8F41570F}"/>
              </a:ext>
            </a:extLst>
          </p:cNvPr>
          <p:cNvSpPr txBox="1">
            <a:spLocks/>
          </p:cNvSpPr>
          <p:nvPr/>
        </p:nvSpPr>
        <p:spPr>
          <a:xfrm>
            <a:off x="354105" y="530021"/>
            <a:ext cx="11119027" cy="1130188"/>
          </a:xfrm>
          <a:prstGeom prst="rect">
            <a:avLst/>
          </a:prstGeom>
        </p:spPr>
        <p:txBody>
          <a:bodyPr/>
          <a:lstStyle>
            <a:lvl1pPr algn="l" defTabSz="914400" rtl="0" eaLnBrk="1" latinLnBrk="0" hangingPunct="1">
              <a:lnSpc>
                <a:spcPts val="4000"/>
              </a:lnSpc>
              <a:spcBef>
                <a:spcPct val="0"/>
              </a:spcBef>
              <a:buNone/>
              <a:defRPr sz="3200" b="0" i="0" kern="1200">
                <a:solidFill>
                  <a:srgbClr val="717171"/>
                </a:solidFill>
                <a:latin typeface="Montserrat SemiBold" pitchFamily="2" charset="77"/>
                <a:ea typeface="+mj-ea"/>
                <a:cs typeface="Arial" panose="020B0604020202020204" pitchFamily="34" charset="0"/>
              </a:defRPr>
            </a:lvl1pPr>
          </a:lstStyle>
          <a:p>
            <a:r>
              <a:rPr lang="en-US" dirty="0"/>
              <a:t>Create an annual campus recruitment calendar</a:t>
            </a:r>
            <a:br>
              <a:rPr lang="en-CA" dirty="0"/>
            </a:br>
            <a:endParaRPr lang="en-CA" dirty="0"/>
          </a:p>
        </p:txBody>
      </p:sp>
      <p:sp>
        <p:nvSpPr>
          <p:cNvPr id="14" name="Title 1">
            <a:extLst>
              <a:ext uri="{FF2B5EF4-FFF2-40B4-BE49-F238E27FC236}">
                <a16:creationId xmlns:a16="http://schemas.microsoft.com/office/drawing/2014/main" id="{CAA30950-CE1E-4BA3-FF8F-3A573F69DC7A}"/>
              </a:ext>
            </a:extLst>
          </p:cNvPr>
          <p:cNvSpPr txBox="1">
            <a:spLocks/>
          </p:cNvSpPr>
          <p:nvPr/>
        </p:nvSpPr>
        <p:spPr>
          <a:xfrm>
            <a:off x="354105" y="530021"/>
            <a:ext cx="11119027" cy="113018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0" i="0" kern="1200">
                <a:solidFill>
                  <a:srgbClr val="717272"/>
                </a:solidFill>
                <a:latin typeface="Montserrat SemiBold" pitchFamily="2" charset="77"/>
                <a:ea typeface="+mj-ea"/>
                <a:cs typeface="Arial" panose="020B0604020202020204" pitchFamily="34" charset="0"/>
              </a:defRPr>
            </a:lvl1pPr>
          </a:lstStyle>
          <a:p>
            <a:endParaRPr lang="en-CA"/>
          </a:p>
        </p:txBody>
      </p:sp>
      <p:grpSp>
        <p:nvGrpSpPr>
          <p:cNvPr id="15" name="Group 14">
            <a:extLst>
              <a:ext uri="{FF2B5EF4-FFF2-40B4-BE49-F238E27FC236}">
                <a16:creationId xmlns:a16="http://schemas.microsoft.com/office/drawing/2014/main" id="{F1860847-C625-1CB5-D2CE-A3F617DB3828}"/>
              </a:ext>
            </a:extLst>
          </p:cNvPr>
          <p:cNvGrpSpPr/>
          <p:nvPr/>
        </p:nvGrpSpPr>
        <p:grpSpPr>
          <a:xfrm>
            <a:off x="685016" y="1463097"/>
            <a:ext cx="10823556" cy="4342581"/>
            <a:chOff x="720456" y="1531477"/>
            <a:chExt cx="10823556" cy="4258375"/>
          </a:xfrm>
        </p:grpSpPr>
        <p:grpSp>
          <p:nvGrpSpPr>
            <p:cNvPr id="16" name="Group 15">
              <a:extLst>
                <a:ext uri="{FF2B5EF4-FFF2-40B4-BE49-F238E27FC236}">
                  <a16:creationId xmlns:a16="http://schemas.microsoft.com/office/drawing/2014/main" id="{1BDF9C75-3F07-211A-4B62-B98CDA0CEF07}"/>
                </a:ext>
              </a:extLst>
            </p:cNvPr>
            <p:cNvGrpSpPr/>
            <p:nvPr/>
          </p:nvGrpSpPr>
          <p:grpSpPr>
            <a:xfrm>
              <a:off x="720456" y="1531477"/>
              <a:ext cx="10823556" cy="2413559"/>
              <a:chOff x="501594" y="1332368"/>
              <a:chExt cx="10823556" cy="2413559"/>
            </a:xfrm>
          </p:grpSpPr>
          <p:sp>
            <p:nvSpPr>
              <p:cNvPr id="19" name="Rectangle 18">
                <a:extLst>
                  <a:ext uri="{FF2B5EF4-FFF2-40B4-BE49-F238E27FC236}">
                    <a16:creationId xmlns:a16="http://schemas.microsoft.com/office/drawing/2014/main" id="{78E0ACAA-3900-D72C-6D3B-4E7E3675CD0A}"/>
                  </a:ext>
                </a:extLst>
              </p:cNvPr>
              <p:cNvSpPr/>
              <p:nvPr/>
            </p:nvSpPr>
            <p:spPr>
              <a:xfrm>
                <a:off x="501594" y="2550997"/>
                <a:ext cx="10823555" cy="70755"/>
              </a:xfrm>
              <a:prstGeom prst="rect">
                <a:avLst/>
              </a:prstGeom>
              <a:solidFill>
                <a:schemeClr val="tx2">
                  <a:lumMod val="20000"/>
                  <a:lumOff val="80000"/>
                  <a:alpha val="50000"/>
                </a:schemeClr>
              </a:solidFill>
              <a:ln>
                <a:solidFill>
                  <a:schemeClr val="tx2">
                    <a:lumMod val="20000"/>
                    <a:lumOff val="8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DC7067FD-B00E-4925-7DE4-A6D102A2AFD8}"/>
                  </a:ext>
                </a:extLst>
              </p:cNvPr>
              <p:cNvSpPr/>
              <p:nvPr/>
            </p:nvSpPr>
            <p:spPr>
              <a:xfrm>
                <a:off x="501595" y="2326995"/>
                <a:ext cx="10823555" cy="143740"/>
              </a:xfrm>
              <a:prstGeom prst="rect">
                <a:avLst/>
              </a:prstGeom>
              <a:solidFill>
                <a:schemeClr val="tx2">
                  <a:lumMod val="20000"/>
                  <a:lumOff val="80000"/>
                  <a:alpha val="50000"/>
                </a:schemeClr>
              </a:solidFill>
              <a:ln>
                <a:solidFill>
                  <a:schemeClr val="tx2">
                    <a:lumMod val="20000"/>
                    <a:lumOff val="8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a:extLst>
                  <a:ext uri="{FF2B5EF4-FFF2-40B4-BE49-F238E27FC236}">
                    <a16:creationId xmlns:a16="http://schemas.microsoft.com/office/drawing/2014/main" id="{9CB92EC8-7C83-9718-4DD1-8359AA0CE057}"/>
                  </a:ext>
                </a:extLst>
              </p:cNvPr>
              <p:cNvSpPr/>
              <p:nvPr/>
            </p:nvSpPr>
            <p:spPr>
              <a:xfrm>
                <a:off x="501594" y="2175978"/>
                <a:ext cx="10823555" cy="70755"/>
              </a:xfrm>
              <a:prstGeom prst="rect">
                <a:avLst/>
              </a:prstGeom>
              <a:solidFill>
                <a:schemeClr val="tx2">
                  <a:lumMod val="20000"/>
                  <a:lumOff val="80000"/>
                  <a:alpha val="50000"/>
                </a:schemeClr>
              </a:solidFill>
              <a:ln>
                <a:solidFill>
                  <a:schemeClr val="tx2">
                    <a:lumMod val="20000"/>
                    <a:lumOff val="8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Rounded Corners 21">
                <a:extLst>
                  <a:ext uri="{FF2B5EF4-FFF2-40B4-BE49-F238E27FC236}">
                    <a16:creationId xmlns:a16="http://schemas.microsoft.com/office/drawing/2014/main" id="{7A76998C-0E05-2BB3-E01B-3686D59C4C7A}"/>
                  </a:ext>
                </a:extLst>
              </p:cNvPr>
              <p:cNvSpPr/>
              <p:nvPr/>
            </p:nvSpPr>
            <p:spPr>
              <a:xfrm>
                <a:off x="778314" y="1709571"/>
                <a:ext cx="2196390" cy="1247236"/>
              </a:xfrm>
              <a:prstGeom prst="roundRect">
                <a:avLst/>
              </a:prstGeom>
              <a:solidFill>
                <a:schemeClr val="bg1"/>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Rounded Corners 22">
                <a:extLst>
                  <a:ext uri="{FF2B5EF4-FFF2-40B4-BE49-F238E27FC236}">
                    <a16:creationId xmlns:a16="http://schemas.microsoft.com/office/drawing/2014/main" id="{0D667DF3-F3DB-C49A-EDF2-29CA26B26244}"/>
                  </a:ext>
                </a:extLst>
              </p:cNvPr>
              <p:cNvSpPr/>
              <p:nvPr/>
            </p:nvSpPr>
            <p:spPr>
              <a:xfrm>
                <a:off x="3466714" y="1684737"/>
                <a:ext cx="2196390" cy="1247236"/>
              </a:xfrm>
              <a:prstGeom prst="roundRect">
                <a:avLst/>
              </a:prstGeom>
              <a:solidFill>
                <a:schemeClr val="bg1"/>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Rounded Corners 23">
                <a:extLst>
                  <a:ext uri="{FF2B5EF4-FFF2-40B4-BE49-F238E27FC236}">
                    <a16:creationId xmlns:a16="http://schemas.microsoft.com/office/drawing/2014/main" id="{C4564858-35DD-920A-9B73-75111A9A4670}"/>
                  </a:ext>
                </a:extLst>
              </p:cNvPr>
              <p:cNvSpPr/>
              <p:nvPr/>
            </p:nvSpPr>
            <p:spPr>
              <a:xfrm>
                <a:off x="6155114" y="1709571"/>
                <a:ext cx="2196390" cy="1222402"/>
              </a:xfrm>
              <a:prstGeom prst="roundRect">
                <a:avLst/>
              </a:prstGeom>
              <a:solidFill>
                <a:schemeClr val="bg1"/>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Rounded Corners 24">
                <a:extLst>
                  <a:ext uri="{FF2B5EF4-FFF2-40B4-BE49-F238E27FC236}">
                    <a16:creationId xmlns:a16="http://schemas.microsoft.com/office/drawing/2014/main" id="{D264AB7D-967D-D43B-0107-43D8C616B196}"/>
                  </a:ext>
                </a:extLst>
              </p:cNvPr>
              <p:cNvSpPr/>
              <p:nvPr/>
            </p:nvSpPr>
            <p:spPr>
              <a:xfrm>
                <a:off x="8843514" y="1728379"/>
                <a:ext cx="2196390" cy="1203594"/>
              </a:xfrm>
              <a:prstGeom prst="roundRect">
                <a:avLst/>
              </a:prstGeom>
              <a:solidFill>
                <a:schemeClr val="bg1"/>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a:extLst>
                  <a:ext uri="{FF2B5EF4-FFF2-40B4-BE49-F238E27FC236}">
                    <a16:creationId xmlns:a16="http://schemas.microsoft.com/office/drawing/2014/main" id="{B9966D7E-A9FE-07C9-FC10-6B876ADAB25D}"/>
                  </a:ext>
                </a:extLst>
              </p:cNvPr>
              <p:cNvSpPr/>
              <p:nvPr/>
            </p:nvSpPr>
            <p:spPr>
              <a:xfrm>
                <a:off x="1514725" y="1337642"/>
                <a:ext cx="720000" cy="720000"/>
              </a:xfrm>
              <a:prstGeom prst="ellipse">
                <a:avLst/>
              </a:prstGeom>
              <a:solidFill>
                <a:schemeClr val="bg1"/>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a:extLst>
                  <a:ext uri="{FF2B5EF4-FFF2-40B4-BE49-F238E27FC236}">
                    <a16:creationId xmlns:a16="http://schemas.microsoft.com/office/drawing/2014/main" id="{DB22DD0D-F805-418E-D663-6B397498EC58}"/>
                  </a:ext>
                </a:extLst>
              </p:cNvPr>
              <p:cNvSpPr/>
              <p:nvPr/>
            </p:nvSpPr>
            <p:spPr>
              <a:xfrm>
                <a:off x="4204909" y="1347738"/>
                <a:ext cx="720000" cy="720000"/>
              </a:xfrm>
              <a:prstGeom prst="ellipse">
                <a:avLst/>
              </a:prstGeom>
              <a:solidFill>
                <a:schemeClr val="bg1"/>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a:extLst>
                  <a:ext uri="{FF2B5EF4-FFF2-40B4-BE49-F238E27FC236}">
                    <a16:creationId xmlns:a16="http://schemas.microsoft.com/office/drawing/2014/main" id="{C5B7894A-72C7-D1C4-E2B1-B43EA6E2E950}"/>
                  </a:ext>
                </a:extLst>
              </p:cNvPr>
              <p:cNvSpPr/>
              <p:nvPr/>
            </p:nvSpPr>
            <p:spPr>
              <a:xfrm>
                <a:off x="6893309" y="1332368"/>
                <a:ext cx="720000" cy="720000"/>
              </a:xfrm>
              <a:prstGeom prst="ellipse">
                <a:avLst/>
              </a:prstGeom>
              <a:solidFill>
                <a:schemeClr val="bg1"/>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a:extLst>
                  <a:ext uri="{FF2B5EF4-FFF2-40B4-BE49-F238E27FC236}">
                    <a16:creationId xmlns:a16="http://schemas.microsoft.com/office/drawing/2014/main" id="{E2003450-C708-3B81-645B-D1BE192ADFE7}"/>
                  </a:ext>
                </a:extLst>
              </p:cNvPr>
              <p:cNvSpPr/>
              <p:nvPr/>
            </p:nvSpPr>
            <p:spPr>
              <a:xfrm>
                <a:off x="9581709" y="1339756"/>
                <a:ext cx="720000" cy="720000"/>
              </a:xfrm>
              <a:prstGeom prst="ellipse">
                <a:avLst/>
              </a:prstGeom>
              <a:solidFill>
                <a:schemeClr val="bg1"/>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TextBox 29">
                <a:extLst>
                  <a:ext uri="{FF2B5EF4-FFF2-40B4-BE49-F238E27FC236}">
                    <a16:creationId xmlns:a16="http://schemas.microsoft.com/office/drawing/2014/main" id="{B3DB705B-F9CB-F9E1-9191-404A8F256F1B}"/>
                  </a:ext>
                </a:extLst>
              </p:cNvPr>
              <p:cNvSpPr txBox="1"/>
              <p:nvPr/>
            </p:nvSpPr>
            <p:spPr>
              <a:xfrm>
                <a:off x="908718" y="2132253"/>
                <a:ext cx="1923657" cy="738664"/>
              </a:xfrm>
              <a:prstGeom prst="rect">
                <a:avLst/>
              </a:prstGeom>
            </p:spPr>
            <p:txBody>
              <a:bodyPr wrap="square" rtlCol="0">
                <a:spAutoFit/>
              </a:bodyPr>
              <a:lstStyle/>
              <a:p>
                <a:pPr algn="ctr"/>
                <a:r>
                  <a:rPr lang="en-US" sz="1400" b="0" dirty="0">
                    <a:solidFill>
                      <a:srgbClr val="000000"/>
                    </a:solidFill>
                    <a:latin typeface="+mj-lt"/>
                  </a:rPr>
                  <a:t>List all </a:t>
                </a:r>
                <a:r>
                  <a:rPr lang="en-US" sz="1400" dirty="0">
                    <a:solidFill>
                      <a:srgbClr val="000000"/>
                    </a:solidFill>
                    <a:latin typeface="+mj-lt"/>
                  </a:rPr>
                  <a:t>the schools you’re partnering with</a:t>
                </a:r>
                <a:endParaRPr lang="en-CA" sz="1400" b="0" dirty="0">
                  <a:solidFill>
                    <a:srgbClr val="000000"/>
                  </a:solidFill>
                  <a:latin typeface="+mj-lt"/>
                </a:endParaRPr>
              </a:p>
            </p:txBody>
          </p:sp>
          <p:sp>
            <p:nvSpPr>
              <p:cNvPr id="31" name="TextBox 30">
                <a:extLst>
                  <a:ext uri="{FF2B5EF4-FFF2-40B4-BE49-F238E27FC236}">
                    <a16:creationId xmlns:a16="http://schemas.microsoft.com/office/drawing/2014/main" id="{0A0DC4EF-9452-532D-5BC3-D6263D0A3AF6}"/>
                  </a:ext>
                </a:extLst>
              </p:cNvPr>
              <p:cNvSpPr txBox="1"/>
              <p:nvPr/>
            </p:nvSpPr>
            <p:spPr>
              <a:xfrm>
                <a:off x="3603080" y="2067738"/>
                <a:ext cx="1923657" cy="738664"/>
              </a:xfrm>
              <a:prstGeom prst="rect">
                <a:avLst/>
              </a:prstGeom>
            </p:spPr>
            <p:txBody>
              <a:bodyPr wrap="square" rtlCol="0">
                <a:spAutoFit/>
              </a:bodyPr>
              <a:lstStyle/>
              <a:p>
                <a:pPr algn="ctr"/>
                <a:r>
                  <a:rPr lang="en-US" sz="1400" b="0" dirty="0">
                    <a:solidFill>
                      <a:srgbClr val="000000"/>
                    </a:solidFill>
                    <a:latin typeface="+mj-lt"/>
                  </a:rPr>
                  <a:t>Document key events, dates, and locations</a:t>
                </a:r>
                <a:endParaRPr lang="en-CA" sz="1400" b="0" dirty="0">
                  <a:solidFill>
                    <a:srgbClr val="000000"/>
                  </a:solidFill>
                  <a:latin typeface="+mj-lt"/>
                </a:endParaRPr>
              </a:p>
            </p:txBody>
          </p:sp>
          <p:sp>
            <p:nvSpPr>
              <p:cNvPr id="32" name="TextBox 31">
                <a:extLst>
                  <a:ext uri="{FF2B5EF4-FFF2-40B4-BE49-F238E27FC236}">
                    <a16:creationId xmlns:a16="http://schemas.microsoft.com/office/drawing/2014/main" id="{2185F4C1-311E-0576-5B7F-8E1C595F8252}"/>
                  </a:ext>
                </a:extLst>
              </p:cNvPr>
              <p:cNvSpPr txBox="1"/>
              <p:nvPr/>
            </p:nvSpPr>
            <p:spPr>
              <a:xfrm>
                <a:off x="6291480" y="2067738"/>
                <a:ext cx="1923657" cy="738664"/>
              </a:xfrm>
              <a:prstGeom prst="rect">
                <a:avLst/>
              </a:prstGeom>
            </p:spPr>
            <p:txBody>
              <a:bodyPr wrap="square" rtlCol="0">
                <a:spAutoFit/>
              </a:bodyPr>
              <a:lstStyle/>
              <a:p>
                <a:pPr algn="ctr"/>
                <a:r>
                  <a:rPr lang="en-US" sz="1400" b="0" dirty="0">
                    <a:solidFill>
                      <a:srgbClr val="000000"/>
                    </a:solidFill>
                    <a:latin typeface="+mj-lt"/>
                  </a:rPr>
                  <a:t>Be cautious of overlap between events</a:t>
                </a:r>
                <a:endParaRPr lang="en-CA" sz="1400" b="0" dirty="0">
                  <a:solidFill>
                    <a:srgbClr val="000000"/>
                  </a:solidFill>
                  <a:latin typeface="+mj-lt"/>
                </a:endParaRPr>
              </a:p>
            </p:txBody>
          </p:sp>
          <p:sp>
            <p:nvSpPr>
              <p:cNvPr id="33" name="TextBox 32">
                <a:extLst>
                  <a:ext uri="{FF2B5EF4-FFF2-40B4-BE49-F238E27FC236}">
                    <a16:creationId xmlns:a16="http://schemas.microsoft.com/office/drawing/2014/main" id="{54FE0266-ADEE-1C55-DF08-9180B6F0E5FA}"/>
                  </a:ext>
                </a:extLst>
              </p:cNvPr>
              <p:cNvSpPr txBox="1"/>
              <p:nvPr/>
            </p:nvSpPr>
            <p:spPr>
              <a:xfrm>
                <a:off x="8979880" y="2070728"/>
                <a:ext cx="1923657" cy="738664"/>
              </a:xfrm>
              <a:prstGeom prst="rect">
                <a:avLst/>
              </a:prstGeom>
            </p:spPr>
            <p:txBody>
              <a:bodyPr wrap="square" rtlCol="0">
                <a:spAutoFit/>
              </a:bodyPr>
              <a:lstStyle/>
              <a:p>
                <a:pPr algn="ctr"/>
                <a:r>
                  <a:rPr lang="en-US" sz="1400" b="0" dirty="0">
                    <a:solidFill>
                      <a:srgbClr val="000000"/>
                    </a:solidFill>
                    <a:latin typeface="+mj-lt"/>
                  </a:rPr>
                  <a:t>Communicate and coordinate with stakeholders</a:t>
                </a:r>
                <a:endParaRPr lang="en-CA" sz="1400" b="0" dirty="0">
                  <a:solidFill>
                    <a:srgbClr val="000000"/>
                  </a:solidFill>
                  <a:latin typeface="+mj-lt"/>
                </a:endParaRPr>
              </a:p>
            </p:txBody>
          </p:sp>
          <p:pic>
            <p:nvPicPr>
              <p:cNvPr id="34" name="Graphic 33" descr="List outline">
                <a:extLst>
                  <a:ext uri="{FF2B5EF4-FFF2-40B4-BE49-F238E27FC236}">
                    <a16:creationId xmlns:a16="http://schemas.microsoft.com/office/drawing/2014/main" id="{5541EC28-51BD-642B-24EF-D5BB2ADEB2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90433" y="1412253"/>
                <a:ext cx="560229" cy="560229"/>
              </a:xfrm>
              <a:prstGeom prst="rect">
                <a:avLst/>
              </a:prstGeom>
            </p:spPr>
          </p:pic>
          <p:pic>
            <p:nvPicPr>
              <p:cNvPr id="35" name="Graphic 34" descr="Blackboard outline">
                <a:extLst>
                  <a:ext uri="{FF2B5EF4-FFF2-40B4-BE49-F238E27FC236}">
                    <a16:creationId xmlns:a16="http://schemas.microsoft.com/office/drawing/2014/main" id="{6BC9B328-3576-4247-FB7A-7911C05563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60513" y="1382181"/>
                <a:ext cx="609576" cy="609576"/>
              </a:xfrm>
              <a:prstGeom prst="rect">
                <a:avLst/>
              </a:prstGeom>
            </p:spPr>
          </p:pic>
          <p:pic>
            <p:nvPicPr>
              <p:cNvPr id="36" name="Graphic 35" descr="Warning outline">
                <a:extLst>
                  <a:ext uri="{FF2B5EF4-FFF2-40B4-BE49-F238E27FC236}">
                    <a16:creationId xmlns:a16="http://schemas.microsoft.com/office/drawing/2014/main" id="{50706FE7-96A3-FF3B-4736-65A2F2EB9CF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96257" y="1382181"/>
                <a:ext cx="514102" cy="514102"/>
              </a:xfrm>
              <a:prstGeom prst="rect">
                <a:avLst/>
              </a:prstGeom>
            </p:spPr>
          </p:pic>
          <p:pic>
            <p:nvPicPr>
              <p:cNvPr id="37" name="Graphic 36" descr="Chat outline">
                <a:extLst>
                  <a:ext uri="{FF2B5EF4-FFF2-40B4-BE49-F238E27FC236}">
                    <a16:creationId xmlns:a16="http://schemas.microsoft.com/office/drawing/2014/main" id="{4D19AF5F-15B7-85DB-1CFB-1A66509600C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19804" y="1395955"/>
                <a:ext cx="643808" cy="643808"/>
              </a:xfrm>
              <a:prstGeom prst="rect">
                <a:avLst/>
              </a:prstGeom>
            </p:spPr>
          </p:pic>
          <p:sp>
            <p:nvSpPr>
              <p:cNvPr id="38" name="Arrow: Chevron 37">
                <a:extLst>
                  <a:ext uri="{FF2B5EF4-FFF2-40B4-BE49-F238E27FC236}">
                    <a16:creationId xmlns:a16="http://schemas.microsoft.com/office/drawing/2014/main" id="{2EFCA617-AB37-FBB4-7F76-173E1B24775F}"/>
                  </a:ext>
                </a:extLst>
              </p:cNvPr>
              <p:cNvSpPr/>
              <p:nvPr/>
            </p:nvSpPr>
            <p:spPr>
              <a:xfrm>
                <a:off x="3045272" y="2111389"/>
                <a:ext cx="349091" cy="574951"/>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9" name="Arrow: Chevron 38">
                <a:extLst>
                  <a:ext uri="{FF2B5EF4-FFF2-40B4-BE49-F238E27FC236}">
                    <a16:creationId xmlns:a16="http://schemas.microsoft.com/office/drawing/2014/main" id="{A78CE861-E4D9-A708-3DB5-65114F76A2CC}"/>
                  </a:ext>
                </a:extLst>
              </p:cNvPr>
              <p:cNvSpPr/>
              <p:nvPr/>
            </p:nvSpPr>
            <p:spPr>
              <a:xfrm>
                <a:off x="5744950" y="2105310"/>
                <a:ext cx="349091" cy="574951"/>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40" name="Arrow: Chevron 39">
                <a:extLst>
                  <a:ext uri="{FF2B5EF4-FFF2-40B4-BE49-F238E27FC236}">
                    <a16:creationId xmlns:a16="http://schemas.microsoft.com/office/drawing/2014/main" id="{2F5C3D6B-C45B-770E-5534-6F0E61F002CD}"/>
                  </a:ext>
                </a:extLst>
              </p:cNvPr>
              <p:cNvSpPr/>
              <p:nvPr/>
            </p:nvSpPr>
            <p:spPr>
              <a:xfrm>
                <a:off x="8412577" y="2105309"/>
                <a:ext cx="349091" cy="574951"/>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41" name="Straight Connector 40">
                <a:extLst>
                  <a:ext uri="{FF2B5EF4-FFF2-40B4-BE49-F238E27FC236}">
                    <a16:creationId xmlns:a16="http://schemas.microsoft.com/office/drawing/2014/main" id="{0A6847A5-B5C7-3D6D-A480-F5468CA63229}"/>
                  </a:ext>
                </a:extLst>
              </p:cNvPr>
              <p:cNvCxnSpPr>
                <a:cxnSpLocks/>
                <a:stCxn id="23" idx="2"/>
              </p:cNvCxnSpPr>
              <p:nvPr/>
            </p:nvCxnSpPr>
            <p:spPr>
              <a:xfrm flipH="1">
                <a:off x="4564908" y="2931973"/>
                <a:ext cx="1" cy="561324"/>
              </a:xfrm>
              <a:prstGeom prst="line">
                <a:avLst/>
              </a:prstGeom>
              <a:ln w="254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272B9C4-9A1B-B61F-E667-DE82B797DDEE}"/>
                  </a:ext>
                </a:extLst>
              </p:cNvPr>
              <p:cNvCxnSpPr>
                <a:cxnSpLocks/>
                <a:stCxn id="24" idx="2"/>
                <a:endCxn id="18" idx="0"/>
              </p:cNvCxnSpPr>
              <p:nvPr/>
            </p:nvCxnSpPr>
            <p:spPr>
              <a:xfrm>
                <a:off x="7253309" y="2931973"/>
                <a:ext cx="1333813" cy="813954"/>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E74D1AD-AAEC-E126-8414-3078B45F7E95}"/>
                  </a:ext>
                </a:extLst>
              </p:cNvPr>
              <p:cNvCxnSpPr>
                <a:cxnSpLocks/>
                <a:stCxn id="25" idx="2"/>
                <a:endCxn id="18" idx="0"/>
              </p:cNvCxnSpPr>
              <p:nvPr/>
            </p:nvCxnSpPr>
            <p:spPr>
              <a:xfrm flipH="1">
                <a:off x="8587122" y="2931973"/>
                <a:ext cx="1354587" cy="813954"/>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7" name="Rectangle: Rounded Corners 16">
              <a:extLst>
                <a:ext uri="{FF2B5EF4-FFF2-40B4-BE49-F238E27FC236}">
                  <a16:creationId xmlns:a16="http://schemas.microsoft.com/office/drawing/2014/main" id="{7763575B-849A-688B-EB43-FD244ACA5790}"/>
                </a:ext>
              </a:extLst>
            </p:cNvPr>
            <p:cNvSpPr/>
            <p:nvPr/>
          </p:nvSpPr>
          <p:spPr>
            <a:xfrm>
              <a:off x="1809295" y="3692405"/>
              <a:ext cx="4322938" cy="2097447"/>
            </a:xfrm>
            <a:prstGeom prst="round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endParaRPr lang="en-US" sz="1400" b="1" dirty="0">
                <a:solidFill>
                  <a:schemeClr val="tx1"/>
                </a:solidFill>
              </a:endParaRPr>
            </a:p>
            <a:p>
              <a:pPr>
                <a:spcAft>
                  <a:spcPts val="300"/>
                </a:spcAft>
              </a:pPr>
              <a:r>
                <a:rPr lang="en-US" sz="1400" b="1" dirty="0">
                  <a:solidFill>
                    <a:schemeClr val="tx2">
                      <a:lumMod val="75000"/>
                    </a:schemeClr>
                  </a:solidFill>
                </a:rPr>
                <a:t>Include:</a:t>
              </a:r>
            </a:p>
            <a:p>
              <a:pPr marL="171450" indent="-171450">
                <a:spcAft>
                  <a:spcPts val="300"/>
                </a:spcAft>
                <a:buFont typeface="Arial" panose="020B0604020202020204" pitchFamily="34" charset="0"/>
                <a:buChar char="•"/>
              </a:pPr>
              <a:r>
                <a:rPr lang="en-US" sz="1400" dirty="0">
                  <a:solidFill>
                    <a:schemeClr val="tx2">
                      <a:lumMod val="75000"/>
                    </a:schemeClr>
                  </a:solidFill>
                </a:rPr>
                <a:t>All sourcing events (e.g. networking events, open houses, resume workshops)</a:t>
              </a:r>
            </a:p>
            <a:p>
              <a:pPr marL="171450" indent="-171450">
                <a:spcAft>
                  <a:spcPts val="300"/>
                </a:spcAft>
                <a:buFont typeface="Arial" panose="020B0604020202020204" pitchFamily="34" charset="0"/>
                <a:buChar char="•"/>
              </a:pPr>
              <a:r>
                <a:rPr lang="en-US" sz="1400" dirty="0">
                  <a:solidFill>
                    <a:schemeClr val="tx2">
                      <a:lumMod val="75000"/>
                    </a:schemeClr>
                  </a:solidFill>
                </a:rPr>
                <a:t>Key TA activities (e.g. an evening of on-campus interviews)</a:t>
              </a:r>
            </a:p>
            <a:p>
              <a:pPr marL="171450" indent="-171450">
                <a:spcAft>
                  <a:spcPts val="300"/>
                </a:spcAft>
                <a:buFont typeface="Arial" panose="020B0604020202020204" pitchFamily="34" charset="0"/>
                <a:buChar char="•"/>
              </a:pPr>
              <a:r>
                <a:rPr lang="en-US" sz="1400" dirty="0">
                  <a:solidFill>
                    <a:schemeClr val="tx2">
                      <a:lumMod val="75000"/>
                    </a:schemeClr>
                  </a:solidFill>
                </a:rPr>
                <a:t>Dates that school is closed or when students are unavailable or have other priorities (e.g. spring break, exams)</a:t>
              </a:r>
              <a:endParaRPr lang="en-CA" sz="1400" dirty="0">
                <a:solidFill>
                  <a:schemeClr val="tx2">
                    <a:lumMod val="75000"/>
                  </a:schemeClr>
                </a:solidFill>
              </a:endParaRPr>
            </a:p>
            <a:p>
              <a:pPr>
                <a:spcAft>
                  <a:spcPts val="600"/>
                </a:spcAft>
              </a:pPr>
              <a:endParaRPr lang="en-CA" sz="1400" dirty="0">
                <a:solidFill>
                  <a:schemeClr val="tx1"/>
                </a:solidFill>
              </a:endParaRPr>
            </a:p>
          </p:txBody>
        </p:sp>
        <p:sp>
          <p:nvSpPr>
            <p:cNvPr id="18" name="Rectangle: Rounded Corners 17">
              <a:extLst>
                <a:ext uri="{FF2B5EF4-FFF2-40B4-BE49-F238E27FC236}">
                  <a16:creationId xmlns:a16="http://schemas.microsoft.com/office/drawing/2014/main" id="{C3A0E6E1-EE70-7B72-739B-B0749AA98D5E}"/>
                </a:ext>
              </a:extLst>
            </p:cNvPr>
            <p:cNvSpPr/>
            <p:nvPr/>
          </p:nvSpPr>
          <p:spPr>
            <a:xfrm>
              <a:off x="6706951" y="3945036"/>
              <a:ext cx="4198066" cy="1541408"/>
            </a:xfrm>
            <a:prstGeom prst="roundRect">
              <a:avLst/>
            </a:prstGeom>
            <a:solidFill>
              <a:schemeClr val="bg2">
                <a:lumMod val="20000"/>
                <a:lumOff val="80000"/>
              </a:schemeClr>
            </a:solidFill>
            <a:ln w="2222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r>
                <a:rPr lang="en-US" sz="1400" b="1">
                  <a:solidFill>
                    <a:schemeClr val="tx2">
                      <a:lumMod val="75000"/>
                    </a:schemeClr>
                  </a:solidFill>
                </a:rPr>
                <a:t>Keep in mind:</a:t>
              </a:r>
            </a:p>
            <a:p>
              <a:pPr marL="171450" indent="-171450">
                <a:spcAft>
                  <a:spcPts val="300"/>
                </a:spcAft>
                <a:buFont typeface="Arial" panose="020B0604020202020204" pitchFamily="34" charset="0"/>
                <a:buChar char="•"/>
              </a:pPr>
              <a:r>
                <a:rPr lang="en-US" sz="1400">
                  <a:solidFill>
                    <a:schemeClr val="tx2">
                      <a:lumMod val="75000"/>
                    </a:schemeClr>
                  </a:solidFill>
                </a:rPr>
                <a:t>You can’t be in different places at the same time. Carefully coordinate employees attending events if they are occurring simultaneously in different places.</a:t>
              </a:r>
            </a:p>
            <a:p>
              <a:pPr>
                <a:spcBef>
                  <a:spcPts val="200"/>
                </a:spcBef>
                <a:spcAft>
                  <a:spcPts val="200"/>
                </a:spcAft>
              </a:pPr>
              <a:endParaRPr lang="en-CA" sz="1400" b="1">
                <a:solidFill>
                  <a:schemeClr val="tx1"/>
                </a:solidFill>
              </a:endParaRPr>
            </a:p>
          </p:txBody>
        </p:sp>
      </p:grpSp>
      <p:pic>
        <p:nvPicPr>
          <p:cNvPr id="50" name="Picture 49">
            <a:extLst>
              <a:ext uri="{FF2B5EF4-FFF2-40B4-BE49-F238E27FC236}">
                <a16:creationId xmlns:a16="http://schemas.microsoft.com/office/drawing/2014/main" id="{316D9421-E5E7-C288-9BB5-1B4872077BA8}"/>
              </a:ext>
            </a:extLst>
          </p:cNvPr>
          <p:cNvPicPr>
            <a:picLocks noChangeAspect="1"/>
          </p:cNvPicPr>
          <p:nvPr/>
        </p:nvPicPr>
        <p:blipFill>
          <a:blip r:embed="rId10" cstate="print">
            <a:biLevel thresh="50000"/>
            <a:extLst>
              <a:ext uri="{28A0092B-C50C-407E-A947-70E740481C1C}">
                <a14:useLocalDpi xmlns:a14="http://schemas.microsoft.com/office/drawing/2010/main" val="0"/>
              </a:ext>
            </a:extLst>
          </a:blip>
          <a:stretch>
            <a:fillRect/>
          </a:stretch>
        </p:blipFill>
        <p:spPr>
          <a:xfrm>
            <a:off x="10933294" y="121581"/>
            <a:ext cx="1065132" cy="462267"/>
          </a:xfrm>
          <a:prstGeom prst="rect">
            <a:avLst/>
          </a:prstGeom>
        </p:spPr>
      </p:pic>
      <p:sp>
        <p:nvSpPr>
          <p:cNvPr id="52" name="TextBox 51">
            <a:extLst>
              <a:ext uri="{FF2B5EF4-FFF2-40B4-BE49-F238E27FC236}">
                <a16:creationId xmlns:a16="http://schemas.microsoft.com/office/drawing/2014/main" id="{A77EF492-9302-A09C-EB06-481248A4608F}"/>
              </a:ext>
            </a:extLst>
          </p:cNvPr>
          <p:cNvSpPr txBox="1"/>
          <p:nvPr/>
        </p:nvSpPr>
        <p:spPr>
          <a:xfrm>
            <a:off x="9072864" y="6489010"/>
            <a:ext cx="2313890" cy="307777"/>
          </a:xfrm>
          <a:prstGeom prst="rect">
            <a:avLst/>
          </a:prstGeom>
        </p:spPr>
        <p:txBody>
          <a:bodyPr wrap="square" rtlCol="0">
            <a:spAutoFit/>
          </a:bodyPr>
          <a:lstStyle/>
          <a:p>
            <a:pPr algn="l"/>
            <a:r>
              <a:rPr lang="en-US" sz="1400" dirty="0">
                <a:solidFill>
                  <a:srgbClr val="000000"/>
                </a:solidFill>
              </a:rPr>
              <a:t>TNI Consulting Services  |  </a:t>
            </a:r>
            <a:fld id="{A9431E36-6410-44CF-A27B-9E92FB66C6D4}" type="slidenum">
              <a:rPr lang="en-US" sz="1400" b="0" smtClean="0">
                <a:solidFill>
                  <a:srgbClr val="000000"/>
                </a:solidFill>
              </a:rPr>
              <a:t>10</a:t>
            </a:fld>
            <a:endParaRPr lang="en-US" sz="1400" b="0"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96ACD3-EE88-41D1-862E-95724F314A73}"/>
              </a:ext>
            </a:extLst>
          </p:cNvPr>
          <p:cNvSpPr>
            <a:spLocks noGrp="1"/>
          </p:cNvSpPr>
          <p:nvPr>
            <p:ph type="title"/>
          </p:nvPr>
        </p:nvSpPr>
        <p:spPr/>
        <p:txBody>
          <a:bodyPr/>
          <a:lstStyle/>
          <a:p>
            <a:r>
              <a:rPr lang="en-US"/>
              <a:t>Key insights</a:t>
            </a:r>
            <a:endParaRPr lang="en-CA"/>
          </a:p>
        </p:txBody>
      </p:sp>
      <p:sp>
        <p:nvSpPr>
          <p:cNvPr id="4" name="Text Placeholder 26">
            <a:extLst>
              <a:ext uri="{FF2B5EF4-FFF2-40B4-BE49-F238E27FC236}">
                <a16:creationId xmlns:a16="http://schemas.microsoft.com/office/drawing/2014/main" id="{BE8D9A5D-FD94-4317-A3B5-14E491C5C5F1}"/>
              </a:ext>
            </a:extLst>
          </p:cNvPr>
          <p:cNvSpPr txBox="1">
            <a:spLocks/>
          </p:cNvSpPr>
          <p:nvPr/>
        </p:nvSpPr>
        <p:spPr>
          <a:xfrm>
            <a:off x="354106" y="1449836"/>
            <a:ext cx="3696155" cy="2536491"/>
          </a:xfrm>
          <a:prstGeom prst="rect">
            <a:avLst/>
          </a:prstGeom>
          <a:solidFill>
            <a:schemeClr val="bg1"/>
          </a:solidFill>
          <a:effectLst>
            <a:outerShdw blurRad="254000" sx="102000" sy="102000" algn="ctr" rotWithShape="0">
              <a:prstClr val="black">
                <a:alpha val="25000"/>
              </a:prstClr>
            </a:outerShdw>
          </a:effectLst>
        </p:spPr>
        <p:txBody>
          <a:bodyPr wrap="square" lIns="180000" tIns="612000" rIns="180000" bIns="180000">
            <a:noAutofit/>
          </a:bodyPr>
          <a:lstStyle>
            <a:lvl1pPr marL="0" indent="0" algn="l" defTabSz="914400" rtl="0" eaLnBrk="1" latinLnBrk="0" hangingPunct="1">
              <a:lnSpc>
                <a:spcPct val="110000"/>
              </a:lnSpc>
              <a:spcBef>
                <a:spcPts val="1000"/>
              </a:spcBef>
              <a:buFont typeface="Arial" panose="020B0604020202020204" pitchFamily="34" charset="0"/>
              <a:buNone/>
              <a:defRPr sz="1400" b="0" i="0" kern="1200">
                <a:solidFill>
                  <a:srgbClr val="000000"/>
                </a:solidFill>
                <a:latin typeface="Roboto Condensed Light" panose="02000000000000000000" pitchFamily="2" charset="0"/>
                <a:ea typeface="Roboto Condensed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ffectLst/>
                <a:latin typeface="+mn-lt"/>
                <a:ea typeface="Calibri" panose="020F0502020204030204" pitchFamily="34" charset="0"/>
                <a:cs typeface="Times New Roman" panose="02020603050405020304" pitchFamily="18" charset="0"/>
              </a:rPr>
              <a:t>With organizations’ pressing workforce needs, new graduates are a great source of talent. However, as they approach the labor market differently from experienced job seekers, organizations need a tailored approach to recruit them successfully.</a:t>
            </a:r>
          </a:p>
        </p:txBody>
      </p:sp>
      <p:sp>
        <p:nvSpPr>
          <p:cNvPr id="5" name="object 16">
            <a:extLst>
              <a:ext uri="{FF2B5EF4-FFF2-40B4-BE49-F238E27FC236}">
                <a16:creationId xmlns:a16="http://schemas.microsoft.com/office/drawing/2014/main" id="{49A1963E-5178-420D-A8A4-017B712618EB}"/>
              </a:ext>
            </a:extLst>
          </p:cNvPr>
          <p:cNvSpPr/>
          <p:nvPr/>
        </p:nvSpPr>
        <p:spPr>
          <a:xfrm>
            <a:off x="354106" y="1402300"/>
            <a:ext cx="3700877" cy="54000"/>
          </a:xfrm>
          <a:custGeom>
            <a:avLst/>
            <a:gdLst/>
            <a:ahLst/>
            <a:cxnLst/>
            <a:rect l="l" t="t" r="r" b="b"/>
            <a:pathLst>
              <a:path w="6284595" h="20955">
                <a:moveTo>
                  <a:pt x="0" y="20941"/>
                </a:moveTo>
                <a:lnTo>
                  <a:pt x="6284279" y="20941"/>
                </a:lnTo>
                <a:lnTo>
                  <a:pt x="6284279" y="0"/>
                </a:lnTo>
                <a:lnTo>
                  <a:pt x="0" y="0"/>
                </a:lnTo>
                <a:lnTo>
                  <a:pt x="0" y="20941"/>
                </a:lnTo>
                <a:close/>
              </a:path>
            </a:pathLst>
          </a:custGeom>
          <a:solidFill>
            <a:srgbClr val="C00000"/>
          </a:solidFill>
        </p:spPr>
        <p:txBody>
          <a:bodyPr wrap="square" lIns="0" tIns="0" rIns="0" bIns="0" rtlCol="0">
            <a:noAutofit/>
          </a:bodyPr>
          <a:lstStyle/>
          <a:p>
            <a:endParaRPr sz="662">
              <a:latin typeface="Roboto Condensed Light" panose="02000000000000000000" pitchFamily="2" charset="0"/>
            </a:endParaRPr>
          </a:p>
        </p:txBody>
      </p:sp>
      <p:sp>
        <p:nvSpPr>
          <p:cNvPr id="6" name="Text Placeholder 23">
            <a:extLst>
              <a:ext uri="{FF2B5EF4-FFF2-40B4-BE49-F238E27FC236}">
                <a16:creationId xmlns:a16="http://schemas.microsoft.com/office/drawing/2014/main" id="{F9E55D64-0687-4FCD-A62A-B7A71F05202E}"/>
              </a:ext>
            </a:extLst>
          </p:cNvPr>
          <p:cNvSpPr txBox="1">
            <a:spLocks/>
          </p:cNvSpPr>
          <p:nvPr/>
        </p:nvSpPr>
        <p:spPr>
          <a:xfrm>
            <a:off x="354106" y="1648065"/>
            <a:ext cx="3696155" cy="379405"/>
          </a:xfrm>
          <a:prstGeom prst="rect">
            <a:avLst/>
          </a:prstGeom>
          <a:solidFill>
            <a:schemeClr val="bg1"/>
          </a:solidFill>
        </p:spPr>
        <p:txBody>
          <a:bodyPr lIns="180000" rIns="18000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rgbClr val="41439A"/>
                </a:solidFill>
                <a:latin typeface="Montserrat Semi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Insight 1</a:t>
            </a:r>
          </a:p>
        </p:txBody>
      </p:sp>
      <p:sp>
        <p:nvSpPr>
          <p:cNvPr id="7" name="Text Placeholder 26">
            <a:extLst>
              <a:ext uri="{FF2B5EF4-FFF2-40B4-BE49-F238E27FC236}">
                <a16:creationId xmlns:a16="http://schemas.microsoft.com/office/drawing/2014/main" id="{CD90A510-6B9D-49E6-8EFE-91A682A29B21}"/>
              </a:ext>
            </a:extLst>
          </p:cNvPr>
          <p:cNvSpPr txBox="1">
            <a:spLocks/>
          </p:cNvSpPr>
          <p:nvPr/>
        </p:nvSpPr>
        <p:spPr>
          <a:xfrm>
            <a:off x="4274132" y="1449836"/>
            <a:ext cx="3696155" cy="2537929"/>
          </a:xfrm>
          <a:prstGeom prst="rect">
            <a:avLst/>
          </a:prstGeom>
          <a:solidFill>
            <a:schemeClr val="bg1"/>
          </a:solidFill>
          <a:effectLst>
            <a:outerShdw blurRad="254000" sx="102000" sy="102000" algn="ctr" rotWithShape="0">
              <a:prstClr val="black">
                <a:alpha val="25000"/>
              </a:prstClr>
            </a:outerShdw>
          </a:effectLst>
        </p:spPr>
        <p:txBody>
          <a:bodyPr wrap="square" lIns="180000" tIns="612000" rIns="180000" bIns="180000">
            <a:noAutofit/>
          </a:bodyPr>
          <a:lstStyle>
            <a:lvl1pPr marL="0" indent="0" algn="l" defTabSz="914400" rtl="0" eaLnBrk="1" latinLnBrk="0" hangingPunct="1">
              <a:lnSpc>
                <a:spcPct val="110000"/>
              </a:lnSpc>
              <a:spcBef>
                <a:spcPts val="1000"/>
              </a:spcBef>
              <a:buFont typeface="Arial" panose="020B0604020202020204" pitchFamily="34" charset="0"/>
              <a:buNone/>
              <a:defRPr sz="1400" b="0" i="0" kern="1200">
                <a:solidFill>
                  <a:srgbClr val="000000"/>
                </a:solidFill>
                <a:latin typeface="Roboto Condensed Light" panose="02000000000000000000" pitchFamily="2" charset="0"/>
                <a:ea typeface="Roboto Condensed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ffectLst/>
                <a:latin typeface="+mn-lt"/>
                <a:ea typeface="Calibri" panose="020F0502020204030204" pitchFamily="34" charset="0"/>
                <a:cs typeface="Times New Roman" panose="02020603050405020304" pitchFamily="18" charset="0"/>
              </a:rPr>
              <a:t>Evidence shows that just because new graduates lack experience, that doesn’t mean they lack ability. To close the skills gap, organizations need to assess soft skills developed through non-work experiences while also training for technical skills. Help new graduates acquire key technical skills by working with schools to shape curriculum.</a:t>
            </a:r>
          </a:p>
        </p:txBody>
      </p:sp>
      <p:sp>
        <p:nvSpPr>
          <p:cNvPr id="8" name="Text Placeholder 23">
            <a:extLst>
              <a:ext uri="{FF2B5EF4-FFF2-40B4-BE49-F238E27FC236}">
                <a16:creationId xmlns:a16="http://schemas.microsoft.com/office/drawing/2014/main" id="{FACCC5F5-2F47-47FD-83F2-EF78B8213DBC}"/>
              </a:ext>
            </a:extLst>
          </p:cNvPr>
          <p:cNvSpPr txBox="1">
            <a:spLocks/>
          </p:cNvSpPr>
          <p:nvPr/>
        </p:nvSpPr>
        <p:spPr>
          <a:xfrm>
            <a:off x="4274132" y="1648065"/>
            <a:ext cx="3696155" cy="379405"/>
          </a:xfrm>
          <a:prstGeom prst="rect">
            <a:avLst/>
          </a:prstGeom>
          <a:solidFill>
            <a:schemeClr val="bg1"/>
          </a:solidFill>
        </p:spPr>
        <p:txBody>
          <a:bodyPr lIns="180000" rIns="18000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rgbClr val="41439A"/>
                </a:solidFill>
                <a:latin typeface="Montserrat Semi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Insight 2</a:t>
            </a:r>
          </a:p>
        </p:txBody>
      </p:sp>
      <p:sp>
        <p:nvSpPr>
          <p:cNvPr id="9" name="Text Placeholder 26">
            <a:extLst>
              <a:ext uri="{FF2B5EF4-FFF2-40B4-BE49-F238E27FC236}">
                <a16:creationId xmlns:a16="http://schemas.microsoft.com/office/drawing/2014/main" id="{75B33746-6CFC-4014-B180-4A9F77C15566}"/>
              </a:ext>
            </a:extLst>
          </p:cNvPr>
          <p:cNvSpPr txBox="1">
            <a:spLocks/>
          </p:cNvSpPr>
          <p:nvPr/>
        </p:nvSpPr>
        <p:spPr>
          <a:xfrm>
            <a:off x="8194158" y="1449836"/>
            <a:ext cx="3696155" cy="2536491"/>
          </a:xfrm>
          <a:prstGeom prst="rect">
            <a:avLst/>
          </a:prstGeom>
          <a:solidFill>
            <a:schemeClr val="bg1"/>
          </a:solidFill>
          <a:effectLst>
            <a:outerShdw blurRad="254000" sx="102000" sy="102000" algn="ctr" rotWithShape="0">
              <a:prstClr val="black">
                <a:alpha val="25000"/>
              </a:prstClr>
            </a:outerShdw>
          </a:effectLst>
        </p:spPr>
        <p:txBody>
          <a:bodyPr wrap="square" lIns="180000" tIns="612000" rIns="180000" bIns="180000">
            <a:noAutofit/>
          </a:bodyPr>
          <a:lstStyle>
            <a:lvl1pPr marL="0" indent="0" algn="l" defTabSz="914400" rtl="0" eaLnBrk="1" latinLnBrk="0" hangingPunct="1">
              <a:lnSpc>
                <a:spcPct val="110000"/>
              </a:lnSpc>
              <a:spcBef>
                <a:spcPts val="1000"/>
              </a:spcBef>
              <a:buFont typeface="Arial" panose="020B0604020202020204" pitchFamily="34" charset="0"/>
              <a:buNone/>
              <a:defRPr sz="1400" b="0" i="0" kern="1200">
                <a:solidFill>
                  <a:srgbClr val="000000"/>
                </a:solidFill>
                <a:latin typeface="Roboto Condensed Light" panose="02000000000000000000" pitchFamily="2" charset="0"/>
                <a:ea typeface="Roboto Condensed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ffectLst/>
                <a:latin typeface="+mn-lt"/>
                <a:ea typeface="Calibri" panose="020F0502020204030204" pitchFamily="34" charset="0"/>
                <a:cs typeface="Times New Roman" panose="02020603050405020304" pitchFamily="18" charset="0"/>
              </a:rPr>
              <a:t>Organizations often select schools based on their reputation, historic relationship, or alumni status. Doing so not only creates more competition but also results in a less diverse talent pool. Instead, select schools based on their ability to match your recruitment needs</a:t>
            </a:r>
          </a:p>
        </p:txBody>
      </p:sp>
      <p:sp>
        <p:nvSpPr>
          <p:cNvPr id="10" name="Text Placeholder 23">
            <a:extLst>
              <a:ext uri="{FF2B5EF4-FFF2-40B4-BE49-F238E27FC236}">
                <a16:creationId xmlns:a16="http://schemas.microsoft.com/office/drawing/2014/main" id="{873653E8-BECE-4CB8-8C4A-C06F476CF3F5}"/>
              </a:ext>
            </a:extLst>
          </p:cNvPr>
          <p:cNvSpPr txBox="1">
            <a:spLocks/>
          </p:cNvSpPr>
          <p:nvPr/>
        </p:nvSpPr>
        <p:spPr>
          <a:xfrm>
            <a:off x="8194158" y="1648065"/>
            <a:ext cx="3696155" cy="379405"/>
          </a:xfrm>
          <a:prstGeom prst="rect">
            <a:avLst/>
          </a:prstGeom>
          <a:solidFill>
            <a:schemeClr val="bg1"/>
          </a:solidFill>
        </p:spPr>
        <p:txBody>
          <a:bodyPr lIns="180000" rIns="18000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rgbClr val="41439A"/>
                </a:solidFill>
                <a:latin typeface="Montserrat Semi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Insight 3</a:t>
            </a:r>
          </a:p>
        </p:txBody>
      </p:sp>
      <p:sp>
        <p:nvSpPr>
          <p:cNvPr id="11" name="object 16">
            <a:extLst>
              <a:ext uri="{FF2B5EF4-FFF2-40B4-BE49-F238E27FC236}">
                <a16:creationId xmlns:a16="http://schemas.microsoft.com/office/drawing/2014/main" id="{477D085C-406C-49E7-A12A-A5C03E959001}"/>
              </a:ext>
            </a:extLst>
          </p:cNvPr>
          <p:cNvSpPr/>
          <p:nvPr/>
        </p:nvSpPr>
        <p:spPr>
          <a:xfrm>
            <a:off x="4272711" y="1402300"/>
            <a:ext cx="3700877" cy="54000"/>
          </a:xfrm>
          <a:custGeom>
            <a:avLst/>
            <a:gdLst/>
            <a:ahLst/>
            <a:cxnLst/>
            <a:rect l="l" t="t" r="r" b="b"/>
            <a:pathLst>
              <a:path w="6284595" h="20955">
                <a:moveTo>
                  <a:pt x="0" y="20941"/>
                </a:moveTo>
                <a:lnTo>
                  <a:pt x="6284279" y="20941"/>
                </a:lnTo>
                <a:lnTo>
                  <a:pt x="6284279" y="0"/>
                </a:lnTo>
                <a:lnTo>
                  <a:pt x="0" y="0"/>
                </a:lnTo>
                <a:lnTo>
                  <a:pt x="0" y="20941"/>
                </a:lnTo>
                <a:close/>
              </a:path>
            </a:pathLst>
          </a:custGeom>
          <a:solidFill>
            <a:srgbClr val="C00000"/>
          </a:solidFill>
        </p:spPr>
        <p:txBody>
          <a:bodyPr wrap="square" lIns="0" tIns="0" rIns="0" bIns="0" rtlCol="0">
            <a:noAutofit/>
          </a:bodyPr>
          <a:lstStyle/>
          <a:p>
            <a:endParaRPr sz="662">
              <a:latin typeface="Roboto Condensed Light" panose="02000000000000000000" pitchFamily="2" charset="0"/>
            </a:endParaRPr>
          </a:p>
        </p:txBody>
      </p:sp>
      <p:sp>
        <p:nvSpPr>
          <p:cNvPr id="12" name="object 16">
            <a:extLst>
              <a:ext uri="{FF2B5EF4-FFF2-40B4-BE49-F238E27FC236}">
                <a16:creationId xmlns:a16="http://schemas.microsoft.com/office/drawing/2014/main" id="{13FC0D4E-A111-4C52-B10C-2027132A9FE0}"/>
              </a:ext>
            </a:extLst>
          </p:cNvPr>
          <p:cNvSpPr/>
          <p:nvPr/>
        </p:nvSpPr>
        <p:spPr>
          <a:xfrm>
            <a:off x="8194397" y="1402300"/>
            <a:ext cx="3700877" cy="54000"/>
          </a:xfrm>
          <a:custGeom>
            <a:avLst/>
            <a:gdLst/>
            <a:ahLst/>
            <a:cxnLst/>
            <a:rect l="l" t="t" r="r" b="b"/>
            <a:pathLst>
              <a:path w="6284595" h="20955">
                <a:moveTo>
                  <a:pt x="0" y="20941"/>
                </a:moveTo>
                <a:lnTo>
                  <a:pt x="6284279" y="20941"/>
                </a:lnTo>
                <a:lnTo>
                  <a:pt x="6284279" y="0"/>
                </a:lnTo>
                <a:lnTo>
                  <a:pt x="0" y="0"/>
                </a:lnTo>
                <a:lnTo>
                  <a:pt x="0" y="20941"/>
                </a:lnTo>
                <a:close/>
              </a:path>
            </a:pathLst>
          </a:custGeom>
          <a:solidFill>
            <a:srgbClr val="C00000"/>
          </a:solidFill>
        </p:spPr>
        <p:txBody>
          <a:bodyPr wrap="square" lIns="0" tIns="0" rIns="0" bIns="0" rtlCol="0">
            <a:noAutofit/>
          </a:bodyPr>
          <a:lstStyle/>
          <a:p>
            <a:endParaRPr sz="662">
              <a:latin typeface="Roboto Condensed Light" panose="02000000000000000000" pitchFamily="2" charset="0"/>
            </a:endParaRPr>
          </a:p>
        </p:txBody>
      </p:sp>
      <p:sp>
        <p:nvSpPr>
          <p:cNvPr id="13" name="Text Placeholder 26">
            <a:extLst>
              <a:ext uri="{FF2B5EF4-FFF2-40B4-BE49-F238E27FC236}">
                <a16:creationId xmlns:a16="http://schemas.microsoft.com/office/drawing/2014/main" id="{BFE5DACC-2CB5-469B-AF4E-BF94EEB06EB9}"/>
              </a:ext>
            </a:extLst>
          </p:cNvPr>
          <p:cNvSpPr txBox="1">
            <a:spLocks/>
          </p:cNvSpPr>
          <p:nvPr/>
        </p:nvSpPr>
        <p:spPr>
          <a:xfrm>
            <a:off x="2202183" y="4307665"/>
            <a:ext cx="3696155" cy="2185122"/>
          </a:xfrm>
          <a:prstGeom prst="rect">
            <a:avLst/>
          </a:prstGeom>
          <a:solidFill>
            <a:schemeClr val="bg1"/>
          </a:solidFill>
          <a:effectLst>
            <a:outerShdw blurRad="254000" sx="102000" sy="102000" algn="ctr" rotWithShape="0">
              <a:prstClr val="black">
                <a:alpha val="25000"/>
              </a:prstClr>
            </a:outerShdw>
          </a:effectLst>
        </p:spPr>
        <p:txBody>
          <a:bodyPr wrap="square" lIns="180000" tIns="612000" rIns="180000" bIns="180000">
            <a:noAutofit/>
          </a:bodyPr>
          <a:lstStyle>
            <a:lvl1pPr marL="0" indent="0" algn="l" defTabSz="914400" rtl="0" eaLnBrk="1" latinLnBrk="0" hangingPunct="1">
              <a:lnSpc>
                <a:spcPct val="110000"/>
              </a:lnSpc>
              <a:spcBef>
                <a:spcPts val="1000"/>
              </a:spcBef>
              <a:buFont typeface="Arial" panose="020B0604020202020204" pitchFamily="34" charset="0"/>
              <a:buNone/>
              <a:defRPr sz="1400" b="0" i="0" kern="1200">
                <a:solidFill>
                  <a:srgbClr val="000000"/>
                </a:solidFill>
                <a:latin typeface="Roboto Condensed Light" panose="02000000000000000000" pitchFamily="2" charset="0"/>
                <a:ea typeface="Roboto Condensed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ffectLst/>
                <a:latin typeface="+mn-lt"/>
                <a:ea typeface="Calibri" panose="020F0502020204030204" pitchFamily="34" charset="0"/>
                <a:cs typeface="Times New Roman" panose="02020603050405020304" pitchFamily="18" charset="0"/>
              </a:rPr>
              <a:t>Students are looking for a realistic picture of what it’s like to work at your organization. Be authentic and transparent. Helping new graduates to imagine themselves at your organization will increase connection with your employer brand.</a:t>
            </a:r>
            <a:endParaRPr lang="en-US"/>
          </a:p>
        </p:txBody>
      </p:sp>
      <p:sp>
        <p:nvSpPr>
          <p:cNvPr id="14" name="object 16">
            <a:extLst>
              <a:ext uri="{FF2B5EF4-FFF2-40B4-BE49-F238E27FC236}">
                <a16:creationId xmlns:a16="http://schemas.microsoft.com/office/drawing/2014/main" id="{F5A58A31-41B8-4948-BBC7-2C9B88B1FAE6}"/>
              </a:ext>
            </a:extLst>
          </p:cNvPr>
          <p:cNvSpPr/>
          <p:nvPr/>
        </p:nvSpPr>
        <p:spPr>
          <a:xfrm>
            <a:off x="2202183" y="4260128"/>
            <a:ext cx="3700877" cy="54000"/>
          </a:xfrm>
          <a:custGeom>
            <a:avLst/>
            <a:gdLst/>
            <a:ahLst/>
            <a:cxnLst/>
            <a:rect l="l" t="t" r="r" b="b"/>
            <a:pathLst>
              <a:path w="6284595" h="20955">
                <a:moveTo>
                  <a:pt x="0" y="20941"/>
                </a:moveTo>
                <a:lnTo>
                  <a:pt x="6284279" y="20941"/>
                </a:lnTo>
                <a:lnTo>
                  <a:pt x="6284279" y="0"/>
                </a:lnTo>
                <a:lnTo>
                  <a:pt x="0" y="0"/>
                </a:lnTo>
                <a:lnTo>
                  <a:pt x="0" y="20941"/>
                </a:lnTo>
                <a:close/>
              </a:path>
            </a:pathLst>
          </a:custGeom>
          <a:solidFill>
            <a:srgbClr val="C00000"/>
          </a:solidFill>
        </p:spPr>
        <p:txBody>
          <a:bodyPr wrap="square" lIns="0" tIns="0" rIns="0" bIns="0" rtlCol="0">
            <a:noAutofit/>
          </a:bodyPr>
          <a:lstStyle/>
          <a:p>
            <a:endParaRPr sz="662">
              <a:latin typeface="Roboto Condensed Light" panose="02000000000000000000" pitchFamily="2" charset="0"/>
            </a:endParaRPr>
          </a:p>
        </p:txBody>
      </p:sp>
      <p:sp>
        <p:nvSpPr>
          <p:cNvPr id="15" name="Text Placeholder 23">
            <a:extLst>
              <a:ext uri="{FF2B5EF4-FFF2-40B4-BE49-F238E27FC236}">
                <a16:creationId xmlns:a16="http://schemas.microsoft.com/office/drawing/2014/main" id="{A29CB6D8-1256-484D-ACCE-F2CC69A011E3}"/>
              </a:ext>
            </a:extLst>
          </p:cNvPr>
          <p:cNvSpPr txBox="1">
            <a:spLocks/>
          </p:cNvSpPr>
          <p:nvPr/>
        </p:nvSpPr>
        <p:spPr>
          <a:xfrm>
            <a:off x="2202183" y="4505893"/>
            <a:ext cx="3696155" cy="379405"/>
          </a:xfrm>
          <a:prstGeom prst="rect">
            <a:avLst/>
          </a:prstGeom>
          <a:solidFill>
            <a:schemeClr val="bg1"/>
          </a:solidFill>
        </p:spPr>
        <p:txBody>
          <a:bodyPr lIns="180000" rIns="18000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rgbClr val="41439A"/>
                </a:solidFill>
                <a:latin typeface="Montserrat Semi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Insight 4</a:t>
            </a:r>
          </a:p>
        </p:txBody>
      </p:sp>
      <p:sp>
        <p:nvSpPr>
          <p:cNvPr id="16" name="Text Placeholder 26">
            <a:extLst>
              <a:ext uri="{FF2B5EF4-FFF2-40B4-BE49-F238E27FC236}">
                <a16:creationId xmlns:a16="http://schemas.microsoft.com/office/drawing/2014/main" id="{7D154327-C13B-4251-ACE9-00A5B3ED72DF}"/>
              </a:ext>
            </a:extLst>
          </p:cNvPr>
          <p:cNvSpPr txBox="1">
            <a:spLocks/>
          </p:cNvSpPr>
          <p:nvPr/>
        </p:nvSpPr>
        <p:spPr>
          <a:xfrm>
            <a:off x="6122209" y="4307665"/>
            <a:ext cx="3696155" cy="2185121"/>
          </a:xfrm>
          <a:prstGeom prst="rect">
            <a:avLst/>
          </a:prstGeom>
          <a:solidFill>
            <a:schemeClr val="bg1"/>
          </a:solidFill>
          <a:effectLst>
            <a:outerShdw blurRad="254000" sx="102000" sy="102000" algn="ctr" rotWithShape="0">
              <a:prstClr val="black">
                <a:alpha val="25000"/>
              </a:prstClr>
            </a:outerShdw>
          </a:effectLst>
        </p:spPr>
        <p:txBody>
          <a:bodyPr wrap="square" lIns="180000" tIns="612000" rIns="180000" bIns="180000">
            <a:noAutofit/>
          </a:bodyPr>
          <a:lstStyle>
            <a:lvl1pPr marL="0" indent="0" algn="l" defTabSz="914400" rtl="0" eaLnBrk="1" latinLnBrk="0" hangingPunct="1">
              <a:lnSpc>
                <a:spcPct val="110000"/>
              </a:lnSpc>
              <a:spcBef>
                <a:spcPts val="1000"/>
              </a:spcBef>
              <a:buFont typeface="Arial" panose="020B0604020202020204" pitchFamily="34" charset="0"/>
              <a:buNone/>
              <a:defRPr sz="1400" b="0" i="0" kern="1200">
                <a:solidFill>
                  <a:srgbClr val="000000"/>
                </a:solidFill>
                <a:latin typeface="Roboto Condensed Light" panose="02000000000000000000" pitchFamily="2" charset="0"/>
                <a:ea typeface="Roboto Condensed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ffectLst/>
                <a:latin typeface="+mn-lt"/>
                <a:ea typeface="Calibri" panose="020F0502020204030204" pitchFamily="34" charset="0"/>
                <a:cs typeface="Times New Roman" panose="02020603050405020304" pitchFamily="18" charset="0"/>
              </a:rPr>
              <a:t>You need to validate your investment. Campus recruitment measurement, tracking, and evaluation is often not done well, if at all. Get a process in place to assess campus recruitment effectiveness to ensure the program is achieving its goals and adding value.</a:t>
            </a:r>
            <a:endParaRPr lang="en-US" sz="1800">
              <a:effectLst/>
              <a:latin typeface="+mn-lt"/>
              <a:ea typeface="Calibri" panose="020F0502020204030204" pitchFamily="34" charset="0"/>
              <a:cs typeface="Times New Roman" panose="02020603050405020304" pitchFamily="18" charset="0"/>
            </a:endParaRPr>
          </a:p>
        </p:txBody>
      </p:sp>
      <p:sp>
        <p:nvSpPr>
          <p:cNvPr id="17" name="Text Placeholder 23">
            <a:extLst>
              <a:ext uri="{FF2B5EF4-FFF2-40B4-BE49-F238E27FC236}">
                <a16:creationId xmlns:a16="http://schemas.microsoft.com/office/drawing/2014/main" id="{86C42CF6-CB68-485F-BF94-3D898BBABAB3}"/>
              </a:ext>
            </a:extLst>
          </p:cNvPr>
          <p:cNvSpPr txBox="1">
            <a:spLocks/>
          </p:cNvSpPr>
          <p:nvPr/>
        </p:nvSpPr>
        <p:spPr>
          <a:xfrm>
            <a:off x="6122209" y="4505893"/>
            <a:ext cx="3696155" cy="379405"/>
          </a:xfrm>
          <a:prstGeom prst="rect">
            <a:avLst/>
          </a:prstGeom>
          <a:solidFill>
            <a:schemeClr val="bg1"/>
          </a:solidFill>
        </p:spPr>
        <p:txBody>
          <a:bodyPr lIns="180000" rIns="18000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rgbClr val="41439A"/>
                </a:solidFill>
                <a:latin typeface="Montserrat Semi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Insight 5</a:t>
            </a:r>
          </a:p>
        </p:txBody>
      </p:sp>
      <p:sp>
        <p:nvSpPr>
          <p:cNvPr id="20" name="object 16">
            <a:extLst>
              <a:ext uri="{FF2B5EF4-FFF2-40B4-BE49-F238E27FC236}">
                <a16:creationId xmlns:a16="http://schemas.microsoft.com/office/drawing/2014/main" id="{DB9FDB67-9F27-4A5C-87D6-67EE388DC44F}"/>
              </a:ext>
            </a:extLst>
          </p:cNvPr>
          <p:cNvSpPr/>
          <p:nvPr/>
        </p:nvSpPr>
        <p:spPr>
          <a:xfrm>
            <a:off x="6120788" y="4260128"/>
            <a:ext cx="3700877" cy="54000"/>
          </a:xfrm>
          <a:custGeom>
            <a:avLst/>
            <a:gdLst/>
            <a:ahLst/>
            <a:cxnLst/>
            <a:rect l="l" t="t" r="r" b="b"/>
            <a:pathLst>
              <a:path w="6284595" h="20955">
                <a:moveTo>
                  <a:pt x="0" y="20941"/>
                </a:moveTo>
                <a:lnTo>
                  <a:pt x="6284279" y="20941"/>
                </a:lnTo>
                <a:lnTo>
                  <a:pt x="6284279" y="0"/>
                </a:lnTo>
                <a:lnTo>
                  <a:pt x="0" y="0"/>
                </a:lnTo>
                <a:lnTo>
                  <a:pt x="0" y="20941"/>
                </a:lnTo>
                <a:close/>
              </a:path>
            </a:pathLst>
          </a:custGeom>
          <a:solidFill>
            <a:srgbClr val="C00000"/>
          </a:solidFill>
        </p:spPr>
        <p:txBody>
          <a:bodyPr wrap="square" lIns="0" tIns="0" rIns="0" bIns="0" rtlCol="0">
            <a:noAutofit/>
          </a:bodyPr>
          <a:lstStyle/>
          <a:p>
            <a:endParaRPr sz="662">
              <a:latin typeface="Roboto Condensed Light" panose="02000000000000000000" pitchFamily="2" charset="0"/>
            </a:endParaRPr>
          </a:p>
        </p:txBody>
      </p:sp>
      <p:pic>
        <p:nvPicPr>
          <p:cNvPr id="2" name="Picture 1">
            <a:extLst>
              <a:ext uri="{FF2B5EF4-FFF2-40B4-BE49-F238E27FC236}">
                <a16:creationId xmlns:a16="http://schemas.microsoft.com/office/drawing/2014/main" id="{4577F5D6-48B0-EB88-9573-CBD461AE9A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3294" y="121581"/>
            <a:ext cx="1065132" cy="462267"/>
          </a:xfrm>
          <a:prstGeom prst="rect">
            <a:avLst/>
          </a:prstGeom>
        </p:spPr>
      </p:pic>
      <p:sp>
        <p:nvSpPr>
          <p:cNvPr id="18" name="TextBox 17">
            <a:extLst>
              <a:ext uri="{FF2B5EF4-FFF2-40B4-BE49-F238E27FC236}">
                <a16:creationId xmlns:a16="http://schemas.microsoft.com/office/drawing/2014/main" id="{35DC00D9-A16B-3265-0EE3-D5EEA09678B2}"/>
              </a:ext>
            </a:extLst>
          </p:cNvPr>
          <p:cNvSpPr txBox="1"/>
          <p:nvPr/>
        </p:nvSpPr>
        <p:spPr>
          <a:xfrm>
            <a:off x="9759293" y="6468641"/>
            <a:ext cx="2313890" cy="307777"/>
          </a:xfrm>
          <a:prstGeom prst="rect">
            <a:avLst/>
          </a:prstGeom>
        </p:spPr>
        <p:txBody>
          <a:bodyPr wrap="square" rtlCol="0">
            <a:spAutoFit/>
          </a:bodyPr>
          <a:lstStyle/>
          <a:p>
            <a:pPr algn="l"/>
            <a:r>
              <a:rPr lang="en-US" sz="1400" dirty="0">
                <a:solidFill>
                  <a:srgbClr val="000000"/>
                </a:solidFill>
              </a:rPr>
              <a:t>TNI Consulting Services  |  </a:t>
            </a:r>
            <a:fld id="{A9431E36-6410-44CF-A27B-9E92FB66C6D4}" type="slidenum">
              <a:rPr lang="en-US" sz="1400" b="0" smtClean="0">
                <a:solidFill>
                  <a:srgbClr val="000000"/>
                </a:solidFill>
              </a:rPr>
              <a:t>11</a:t>
            </a:fld>
            <a:endParaRPr lang="en-US" sz="1400" b="0" dirty="0">
              <a:solidFill>
                <a:srgbClr val="000000"/>
              </a:solidFill>
            </a:endParaRPr>
          </a:p>
        </p:txBody>
      </p:sp>
    </p:spTree>
    <p:extLst>
      <p:ext uri="{BB962C8B-B14F-4D97-AF65-F5344CB8AC3E}">
        <p14:creationId xmlns:p14="http://schemas.microsoft.com/office/powerpoint/2010/main" val="2399482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21536" y="-223304"/>
            <a:ext cx="3304291" cy="3304291"/>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00000"/>
            </a:solidFill>
          </p:spPr>
          <p:txBody>
            <a:bodyPr/>
            <a:lstStyle/>
            <a:p>
              <a:endParaRPr lang="en-US"/>
            </a:p>
          </p:txBody>
        </p:sp>
      </p:grpSp>
      <p:sp>
        <p:nvSpPr>
          <p:cNvPr id="4" name="AutoShape 4"/>
          <p:cNvSpPr/>
          <p:nvPr/>
        </p:nvSpPr>
        <p:spPr>
          <a:xfrm rot="-5400000">
            <a:off x="1962515" y="-1326363"/>
            <a:ext cx="240480" cy="5675327"/>
          </a:xfrm>
          <a:prstGeom prst="rect">
            <a:avLst/>
          </a:prstGeom>
          <a:solidFill>
            <a:srgbClr val="000000"/>
          </a:solidFill>
        </p:spPr>
        <p:txBody>
          <a:bodyPr/>
          <a:lstStyle/>
          <a:p>
            <a:endParaRPr lang="en-US"/>
          </a:p>
        </p:txBody>
      </p:sp>
      <p:sp>
        <p:nvSpPr>
          <p:cNvPr id="5" name="TextBox 5"/>
          <p:cNvSpPr txBox="1"/>
          <p:nvPr/>
        </p:nvSpPr>
        <p:spPr>
          <a:xfrm>
            <a:off x="5555411" y="1035050"/>
            <a:ext cx="5951583" cy="1723549"/>
          </a:xfrm>
          <a:prstGeom prst="rect">
            <a:avLst/>
          </a:prstGeom>
        </p:spPr>
        <p:txBody>
          <a:bodyPr wrap="square" lIns="0" tIns="0" rIns="0" bIns="0" rtlCol="0" anchor="t">
            <a:spAutoFit/>
          </a:bodyPr>
          <a:lstStyle/>
          <a:p>
            <a:pPr algn="r"/>
            <a:r>
              <a:rPr lang="en-US" sz="2800" spc="550" dirty="0">
                <a:solidFill>
                  <a:schemeClr val="tx2"/>
                </a:solidFill>
                <a:latin typeface="Glacial Indifference" panose="020B0604020202020204" charset="0"/>
                <a:cs typeface="Glacial Indifference" panose="020B0604020202020204" charset="0"/>
              </a:rPr>
              <a:t>Need help training or rolling out your program? </a:t>
            </a:r>
          </a:p>
          <a:p>
            <a:pPr algn="r"/>
            <a:endParaRPr lang="en-US" sz="2800" spc="550" dirty="0">
              <a:solidFill>
                <a:schemeClr val="tx2"/>
              </a:solidFill>
              <a:latin typeface="Glacial Indifference" panose="020B0604020202020204" charset="0"/>
              <a:cs typeface="Glacial Indifference" panose="020B0604020202020204" charset="0"/>
            </a:endParaRPr>
          </a:p>
          <a:p>
            <a:pPr algn="r"/>
            <a:r>
              <a:rPr lang="en-US" sz="2800" spc="550" dirty="0">
                <a:solidFill>
                  <a:schemeClr val="tx2"/>
                </a:solidFill>
                <a:latin typeface="Glacial Indifference" panose="020B0604020202020204" charset="0"/>
                <a:cs typeface="Glacial Indifference" panose="020B0604020202020204" charset="0"/>
              </a:rPr>
              <a:t>Let’s talk!</a:t>
            </a:r>
          </a:p>
        </p:txBody>
      </p:sp>
      <p:grpSp>
        <p:nvGrpSpPr>
          <p:cNvPr id="6" name="Group 6"/>
          <p:cNvGrpSpPr/>
          <p:nvPr/>
        </p:nvGrpSpPr>
        <p:grpSpPr>
          <a:xfrm>
            <a:off x="6171075" y="4364107"/>
            <a:ext cx="5335919" cy="1458843"/>
            <a:chOff x="0" y="2100220"/>
            <a:chExt cx="10671839" cy="3605244"/>
          </a:xfrm>
        </p:grpSpPr>
        <p:sp>
          <p:nvSpPr>
            <p:cNvPr id="7" name="TextBox 7"/>
            <p:cNvSpPr txBox="1"/>
            <p:nvPr/>
          </p:nvSpPr>
          <p:spPr>
            <a:xfrm>
              <a:off x="0" y="4257590"/>
              <a:ext cx="10671839" cy="701604"/>
            </a:xfrm>
            <a:prstGeom prst="rect">
              <a:avLst/>
            </a:prstGeom>
          </p:spPr>
          <p:txBody>
            <a:bodyPr lIns="0" tIns="0" rIns="0" bIns="0" rtlCol="0" anchor="t">
              <a:spAutoFit/>
            </a:bodyPr>
            <a:lstStyle/>
            <a:p>
              <a:pPr algn="r">
                <a:lnSpc>
                  <a:spcPts val="2987"/>
                </a:lnSpc>
              </a:pPr>
              <a:r>
                <a:rPr lang="en-US" sz="2133" spc="320" dirty="0">
                  <a:solidFill>
                    <a:schemeClr val="tx2"/>
                  </a:solidFill>
                  <a:latin typeface="Glacial Indifference"/>
                </a:rPr>
                <a:t>EMAIL ADDRESS</a:t>
              </a:r>
            </a:p>
          </p:txBody>
        </p:sp>
        <p:sp>
          <p:nvSpPr>
            <p:cNvPr id="8" name="TextBox 8"/>
            <p:cNvSpPr txBox="1"/>
            <p:nvPr/>
          </p:nvSpPr>
          <p:spPr>
            <a:xfrm>
              <a:off x="0" y="5011556"/>
              <a:ext cx="10671839" cy="693908"/>
            </a:xfrm>
            <a:prstGeom prst="rect">
              <a:avLst/>
            </a:prstGeom>
          </p:spPr>
          <p:txBody>
            <a:bodyPr lIns="0" tIns="0" rIns="0" bIns="0" rtlCol="0" anchor="t">
              <a:spAutoFit/>
            </a:bodyPr>
            <a:lstStyle/>
            <a:p>
              <a:pPr algn="r">
                <a:lnSpc>
                  <a:spcPts val="3000"/>
                </a:lnSpc>
              </a:pPr>
              <a:r>
                <a:rPr lang="en-US" sz="2000" spc="20" dirty="0">
                  <a:solidFill>
                    <a:schemeClr val="tx2"/>
                  </a:solidFill>
                  <a:latin typeface="Glacial Indifference"/>
                </a:rPr>
                <a:t>tnavy@toninavy.com</a:t>
              </a:r>
            </a:p>
          </p:txBody>
        </p:sp>
        <p:sp>
          <p:nvSpPr>
            <p:cNvPr id="9" name="TextBox 9"/>
            <p:cNvSpPr txBox="1"/>
            <p:nvPr/>
          </p:nvSpPr>
          <p:spPr>
            <a:xfrm>
              <a:off x="0" y="2100220"/>
              <a:ext cx="10671839" cy="701604"/>
            </a:xfrm>
            <a:prstGeom prst="rect">
              <a:avLst/>
            </a:prstGeom>
          </p:spPr>
          <p:txBody>
            <a:bodyPr lIns="0" tIns="0" rIns="0" bIns="0" rtlCol="0" anchor="t">
              <a:spAutoFit/>
            </a:bodyPr>
            <a:lstStyle/>
            <a:p>
              <a:pPr algn="r">
                <a:lnSpc>
                  <a:spcPts val="2987"/>
                </a:lnSpc>
              </a:pPr>
              <a:r>
                <a:rPr lang="en-US" sz="2133" spc="320" dirty="0">
                  <a:solidFill>
                    <a:schemeClr val="tx2"/>
                  </a:solidFill>
                  <a:latin typeface="Glacial Indifference"/>
                </a:rPr>
                <a:t>PHONE NUMBER</a:t>
              </a:r>
            </a:p>
          </p:txBody>
        </p:sp>
        <p:sp>
          <p:nvSpPr>
            <p:cNvPr id="10" name="TextBox 10"/>
            <p:cNvSpPr txBox="1"/>
            <p:nvPr/>
          </p:nvSpPr>
          <p:spPr>
            <a:xfrm>
              <a:off x="0" y="2854188"/>
              <a:ext cx="10671839" cy="693908"/>
            </a:xfrm>
            <a:prstGeom prst="rect">
              <a:avLst/>
            </a:prstGeom>
          </p:spPr>
          <p:txBody>
            <a:bodyPr lIns="0" tIns="0" rIns="0" bIns="0" rtlCol="0" anchor="t">
              <a:spAutoFit/>
            </a:bodyPr>
            <a:lstStyle/>
            <a:p>
              <a:pPr algn="r">
                <a:lnSpc>
                  <a:spcPts val="3000"/>
                </a:lnSpc>
              </a:pPr>
              <a:r>
                <a:rPr lang="en-US" sz="2000" spc="20" dirty="0">
                  <a:solidFill>
                    <a:schemeClr val="tx2"/>
                  </a:solidFill>
                  <a:latin typeface="Glacial Indifference"/>
                </a:rPr>
                <a:t>707-858-0455</a:t>
              </a:r>
            </a:p>
          </p:txBody>
        </p:sp>
      </p:grpSp>
      <p:grpSp>
        <p:nvGrpSpPr>
          <p:cNvPr id="13" name="Group 13"/>
          <p:cNvGrpSpPr/>
          <p:nvPr/>
        </p:nvGrpSpPr>
        <p:grpSpPr>
          <a:xfrm>
            <a:off x="1929175" y="4424925"/>
            <a:ext cx="2678680" cy="2433075"/>
            <a:chOff x="0" y="0"/>
            <a:chExt cx="2107087" cy="1913890"/>
          </a:xfrm>
        </p:grpSpPr>
        <p:sp>
          <p:nvSpPr>
            <p:cNvPr id="14" name="Freeform 14"/>
            <p:cNvSpPr/>
            <p:nvPr/>
          </p:nvSpPr>
          <p:spPr>
            <a:xfrm>
              <a:off x="0" y="0"/>
              <a:ext cx="2107087" cy="1913890"/>
            </a:xfrm>
            <a:custGeom>
              <a:avLst/>
              <a:gdLst/>
              <a:ahLst/>
              <a:cxnLst/>
              <a:rect l="l" t="t" r="r" b="b"/>
              <a:pathLst>
                <a:path w="2107087" h="1913890">
                  <a:moveTo>
                    <a:pt x="0" y="0"/>
                  </a:moveTo>
                  <a:lnTo>
                    <a:pt x="2107087" y="0"/>
                  </a:lnTo>
                  <a:lnTo>
                    <a:pt x="2107087" y="1913890"/>
                  </a:lnTo>
                  <a:lnTo>
                    <a:pt x="0" y="1913890"/>
                  </a:lnTo>
                  <a:close/>
                </a:path>
              </a:pathLst>
            </a:custGeom>
            <a:solidFill>
              <a:srgbClr val="C00000"/>
            </a:solidFill>
          </p:spPr>
          <p:txBody>
            <a:bodyPr/>
            <a:lstStyle/>
            <a:p>
              <a:endParaRPr lang="en-US"/>
            </a:p>
          </p:txBody>
        </p:sp>
      </p:grpSp>
      <p:grpSp>
        <p:nvGrpSpPr>
          <p:cNvPr id="15" name="Group 15"/>
          <p:cNvGrpSpPr/>
          <p:nvPr/>
        </p:nvGrpSpPr>
        <p:grpSpPr>
          <a:xfrm>
            <a:off x="648103" y="2529867"/>
            <a:ext cx="2562145" cy="2558045"/>
            <a:chOff x="0" y="0"/>
            <a:chExt cx="6350000" cy="6339840"/>
          </a:xfrm>
          <a:solidFill>
            <a:srgbClr val="000000"/>
          </a:solidFill>
        </p:grpSpPr>
        <p:sp>
          <p:nvSpPr>
            <p:cNvPr id="16" name="Freeform 16"/>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grpFill/>
          </p:spPr>
          <p:txBody>
            <a:bodyPr/>
            <a:lstStyle/>
            <a:p>
              <a:endParaRPr lang="en-US"/>
            </a:p>
          </p:txBody>
        </p:sp>
      </p:grpSp>
      <p:pic>
        <p:nvPicPr>
          <p:cNvPr id="18" name="Picture 17">
            <a:extLst>
              <a:ext uri="{FF2B5EF4-FFF2-40B4-BE49-F238E27FC236}">
                <a16:creationId xmlns:a16="http://schemas.microsoft.com/office/drawing/2014/main" id="{A22C56ED-7485-2961-8FF7-64AC2FDCC1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6246" y="3561949"/>
            <a:ext cx="4049239" cy="65861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6" name="Group 6"/>
          <p:cNvGrpSpPr/>
          <p:nvPr/>
        </p:nvGrpSpPr>
        <p:grpSpPr>
          <a:xfrm>
            <a:off x="9286934" y="5639831"/>
            <a:ext cx="2433075" cy="2433075"/>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C00000"/>
            </a:solidFill>
          </p:spPr>
          <p:txBody>
            <a:bodyPr/>
            <a:lstStyle/>
            <a:p>
              <a:endParaRPr lang="en-US" sz="728"/>
            </a:p>
          </p:txBody>
        </p:sp>
      </p:grpSp>
      <p:grpSp>
        <p:nvGrpSpPr>
          <p:cNvPr id="8" name="Group 8"/>
          <p:cNvGrpSpPr/>
          <p:nvPr/>
        </p:nvGrpSpPr>
        <p:grpSpPr>
          <a:xfrm rot="-5400000">
            <a:off x="9818532" y="4630165"/>
            <a:ext cx="2022570" cy="2019333"/>
            <a:chOff x="-1525950" y="302620"/>
            <a:chExt cx="6350000" cy="6339840"/>
          </a:xfrm>
        </p:grpSpPr>
        <p:sp>
          <p:nvSpPr>
            <p:cNvPr id="9" name="Freeform 9"/>
            <p:cNvSpPr/>
            <p:nvPr/>
          </p:nvSpPr>
          <p:spPr>
            <a:xfrm>
              <a:off x="-1525950" y="302620"/>
              <a:ext cx="6350000" cy="6339840"/>
            </a:xfrm>
            <a:custGeom>
              <a:avLst/>
              <a:gdLst/>
              <a:ahLst/>
              <a:cxnLst/>
              <a:rect l="l" t="t" r="r" b="b"/>
              <a:pathLst>
                <a:path w="6350000" h="6339840">
                  <a:moveTo>
                    <a:pt x="6350000" y="6339840"/>
                  </a:moveTo>
                  <a:lnTo>
                    <a:pt x="0" y="6339840"/>
                  </a:lnTo>
                  <a:lnTo>
                    <a:pt x="0" y="0"/>
                  </a:lnTo>
                  <a:close/>
                </a:path>
              </a:pathLst>
            </a:custGeom>
            <a:solidFill>
              <a:schemeClr val="bg1"/>
            </a:solidFill>
          </p:spPr>
          <p:txBody>
            <a:bodyPr/>
            <a:lstStyle/>
            <a:p>
              <a:endParaRPr lang="en-US" sz="728" dirty="0"/>
            </a:p>
          </p:txBody>
        </p:sp>
      </p:grpSp>
      <p:sp>
        <p:nvSpPr>
          <p:cNvPr id="10" name="Rectangle 9">
            <a:extLst>
              <a:ext uri="{FF2B5EF4-FFF2-40B4-BE49-F238E27FC236}">
                <a16:creationId xmlns:a16="http://schemas.microsoft.com/office/drawing/2014/main" id="{E458ACAB-F24D-AA24-B886-2DAEBEDA9E1E}"/>
              </a:ext>
            </a:extLst>
          </p:cNvPr>
          <p:cNvSpPr/>
          <p:nvPr/>
        </p:nvSpPr>
        <p:spPr>
          <a:xfrm>
            <a:off x="6966443" y="1660209"/>
            <a:ext cx="4591849" cy="2846477"/>
          </a:xfrm>
          <a:prstGeom prst="rect">
            <a:avLst/>
          </a:prstGeom>
          <a:solidFill>
            <a:schemeClr val="bg1"/>
          </a:solidFill>
          <a:ln w="285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479CD85-6CC5-9943-4D10-A727F8BA3D40}"/>
              </a:ext>
            </a:extLst>
          </p:cNvPr>
          <p:cNvSpPr/>
          <p:nvPr/>
        </p:nvSpPr>
        <p:spPr>
          <a:xfrm>
            <a:off x="354105" y="1660210"/>
            <a:ext cx="6338965" cy="4667770"/>
          </a:xfrm>
          <a:prstGeom prst="rect">
            <a:avLst/>
          </a:prstGeom>
          <a:solidFill>
            <a:schemeClr val="bg1"/>
          </a:solidFill>
          <a:ln w="285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
            <a:extLst>
              <a:ext uri="{FF2B5EF4-FFF2-40B4-BE49-F238E27FC236}">
                <a16:creationId xmlns:a16="http://schemas.microsoft.com/office/drawing/2014/main" id="{7D862ACB-D703-BAE5-7D7C-406A236C9F8A}"/>
              </a:ext>
            </a:extLst>
          </p:cNvPr>
          <p:cNvSpPr txBox="1">
            <a:spLocks/>
          </p:cNvSpPr>
          <p:nvPr/>
        </p:nvSpPr>
        <p:spPr>
          <a:xfrm>
            <a:off x="354105" y="259996"/>
            <a:ext cx="11119027" cy="1130188"/>
          </a:xfrm>
          <a:prstGeom prst="rect">
            <a:avLst/>
          </a:prstGeom>
        </p:spPr>
        <p:txBody>
          <a:bodyPr/>
          <a:lstStyle>
            <a:lvl1pPr algn="l" defTabSz="914400" rtl="0" eaLnBrk="1" latinLnBrk="0" hangingPunct="1">
              <a:lnSpc>
                <a:spcPts val="4000"/>
              </a:lnSpc>
              <a:spcBef>
                <a:spcPct val="0"/>
              </a:spcBef>
              <a:buNone/>
              <a:defRPr sz="3200" b="0" i="0" kern="1200">
                <a:solidFill>
                  <a:srgbClr val="717171"/>
                </a:solidFill>
                <a:latin typeface="Montserrat SemiBold" pitchFamily="2" charset="77"/>
                <a:ea typeface="+mj-ea"/>
                <a:cs typeface="Arial" panose="020B0604020202020204" pitchFamily="34" charset="0"/>
              </a:defRPr>
            </a:lvl1pPr>
          </a:lstStyle>
          <a:p>
            <a:r>
              <a:rPr lang="en-US" dirty="0">
                <a:solidFill>
                  <a:schemeClr val="bg1"/>
                </a:solidFill>
              </a:rPr>
              <a:t>Create audience profiles to better understand target graduates and how to source them</a:t>
            </a:r>
            <a:endParaRPr lang="en-CA" dirty="0">
              <a:solidFill>
                <a:schemeClr val="bg1"/>
              </a:solidFill>
            </a:endParaRPr>
          </a:p>
        </p:txBody>
      </p:sp>
      <p:sp>
        <p:nvSpPr>
          <p:cNvPr id="13" name="Rectangle: Rounded Corners 12">
            <a:extLst>
              <a:ext uri="{FF2B5EF4-FFF2-40B4-BE49-F238E27FC236}">
                <a16:creationId xmlns:a16="http://schemas.microsoft.com/office/drawing/2014/main" id="{E73A2D9C-C687-F008-090C-6DE1716BE229}"/>
              </a:ext>
            </a:extLst>
          </p:cNvPr>
          <p:cNvSpPr/>
          <p:nvPr/>
        </p:nvSpPr>
        <p:spPr>
          <a:xfrm>
            <a:off x="1096551" y="1486571"/>
            <a:ext cx="4376057" cy="347275"/>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mj-lt"/>
              </a:rPr>
              <a:t>Conduct research</a:t>
            </a:r>
            <a:endParaRPr lang="en-CA" sz="1400">
              <a:solidFill>
                <a:schemeClr val="bg1"/>
              </a:solidFill>
              <a:latin typeface="+mj-lt"/>
            </a:endParaRPr>
          </a:p>
        </p:txBody>
      </p:sp>
      <p:sp>
        <p:nvSpPr>
          <p:cNvPr id="14" name="TextBox 13">
            <a:extLst>
              <a:ext uri="{FF2B5EF4-FFF2-40B4-BE49-F238E27FC236}">
                <a16:creationId xmlns:a16="http://schemas.microsoft.com/office/drawing/2014/main" id="{C9C6E5B1-7BE6-D318-7442-D84D8073B5A1}"/>
              </a:ext>
            </a:extLst>
          </p:cNvPr>
          <p:cNvSpPr txBox="1"/>
          <p:nvPr/>
        </p:nvSpPr>
        <p:spPr>
          <a:xfrm>
            <a:off x="439265" y="1914813"/>
            <a:ext cx="6253805" cy="4362733"/>
          </a:xfrm>
          <a:prstGeom prst="rect">
            <a:avLst/>
          </a:prstGeom>
        </p:spPr>
        <p:txBody>
          <a:bodyPr wrap="square" rtlCol="0">
            <a:spAutoFit/>
          </a:bodyPr>
          <a:lstStyle/>
          <a:p>
            <a:pPr>
              <a:spcAft>
                <a:spcPts val="1200"/>
              </a:spcAft>
            </a:pPr>
            <a:r>
              <a:rPr lang="en-US" sz="1400" dirty="0">
                <a:solidFill>
                  <a:schemeClr val="tx2">
                    <a:lumMod val="75000"/>
                  </a:schemeClr>
                </a:solidFill>
              </a:rPr>
              <a:t>Develop a holistic understanding of the needs, preferences, and interests of key student groups for each target role.</a:t>
            </a:r>
            <a:endParaRPr lang="en-CA" sz="1400" dirty="0">
              <a:solidFill>
                <a:schemeClr val="tx2">
                  <a:lumMod val="75000"/>
                </a:schemeClr>
              </a:solidFill>
            </a:endParaRPr>
          </a:p>
          <a:p>
            <a:pPr>
              <a:spcAft>
                <a:spcPts val="600"/>
              </a:spcAft>
            </a:pPr>
            <a:r>
              <a:rPr lang="en-CA" sz="1400" dirty="0">
                <a:solidFill>
                  <a:srgbClr val="C00000"/>
                </a:solidFill>
                <a:latin typeface="+mj-lt"/>
              </a:rPr>
              <a:t>Gather information on:</a:t>
            </a:r>
          </a:p>
          <a:p>
            <a:pPr marL="171450" indent="-171450">
              <a:spcAft>
                <a:spcPts val="600"/>
              </a:spcAft>
              <a:buFont typeface="Arial" panose="020B0604020202020204" pitchFamily="34" charset="0"/>
              <a:buChar char="•"/>
            </a:pPr>
            <a:r>
              <a:rPr lang="en-US" sz="1400" dirty="0">
                <a:solidFill>
                  <a:schemeClr val="tx2">
                    <a:lumMod val="75000"/>
                  </a:schemeClr>
                </a:solidFill>
              </a:rPr>
              <a:t>Where talent is located (schools, programs).</a:t>
            </a:r>
          </a:p>
          <a:p>
            <a:pPr marL="171450" indent="-171450">
              <a:spcAft>
                <a:spcPts val="600"/>
              </a:spcAft>
              <a:buFont typeface="Arial" panose="020B0604020202020204" pitchFamily="34" charset="0"/>
              <a:buChar char="•"/>
            </a:pPr>
            <a:r>
              <a:rPr lang="en-US" sz="1400" dirty="0">
                <a:solidFill>
                  <a:schemeClr val="tx2">
                    <a:lumMod val="75000"/>
                  </a:schemeClr>
                </a:solidFill>
              </a:rPr>
              <a:t>What they look for in employers (e.g. salary expectations).</a:t>
            </a:r>
          </a:p>
          <a:p>
            <a:pPr marL="171450" indent="-171450">
              <a:spcAft>
                <a:spcPts val="300"/>
              </a:spcAft>
              <a:buFont typeface="Arial" panose="020B0604020202020204" pitchFamily="34" charset="0"/>
              <a:buChar char="•"/>
            </a:pPr>
            <a:r>
              <a:rPr lang="en-US" sz="1400" dirty="0">
                <a:solidFill>
                  <a:schemeClr val="tx2">
                    <a:lumMod val="75000"/>
                  </a:schemeClr>
                </a:solidFill>
              </a:rPr>
              <a:t>How they prefer to communicate (e.g. social media).</a:t>
            </a:r>
          </a:p>
          <a:p>
            <a:pPr>
              <a:spcBef>
                <a:spcPts val="600"/>
              </a:spcBef>
              <a:spcAft>
                <a:spcPts val="1200"/>
              </a:spcAft>
            </a:pPr>
            <a:r>
              <a:rPr lang="en-US" sz="1400" i="1" dirty="0">
                <a:solidFill>
                  <a:schemeClr val="tx2">
                    <a:lumMod val="75000"/>
                  </a:schemeClr>
                </a:solidFill>
              </a:rPr>
              <a:t>See the audience profile template for all categories.</a:t>
            </a:r>
            <a:endParaRPr lang="en-US" sz="1400" b="0" dirty="0">
              <a:solidFill>
                <a:schemeClr val="tx2">
                  <a:lumMod val="75000"/>
                </a:schemeClr>
              </a:solidFill>
            </a:endParaRPr>
          </a:p>
          <a:p>
            <a:pPr>
              <a:spcAft>
                <a:spcPts val="600"/>
              </a:spcAft>
            </a:pPr>
            <a:r>
              <a:rPr lang="en-US" sz="1400" b="0" dirty="0">
                <a:solidFill>
                  <a:srgbClr val="C00000"/>
                </a:solidFill>
                <a:latin typeface="+mj-lt"/>
              </a:rPr>
              <a:t>Use a variety of sources:</a:t>
            </a:r>
          </a:p>
          <a:p>
            <a:pPr marL="171450" indent="-171450">
              <a:spcAft>
                <a:spcPts val="600"/>
              </a:spcAft>
              <a:buFont typeface="Arial" panose="020B0604020202020204" pitchFamily="34" charset="0"/>
              <a:buChar char="•"/>
            </a:pPr>
            <a:r>
              <a:rPr lang="en-US" sz="1400" b="1" dirty="0">
                <a:solidFill>
                  <a:schemeClr val="tx2">
                    <a:lumMod val="75000"/>
                  </a:schemeClr>
                </a:solidFill>
              </a:rPr>
              <a:t>Job description: </a:t>
            </a:r>
            <a:r>
              <a:rPr lang="en-US" sz="1400" dirty="0">
                <a:solidFill>
                  <a:schemeClr val="tx2">
                    <a:lumMod val="75000"/>
                  </a:schemeClr>
                </a:solidFill>
              </a:rPr>
              <a:t>Use educational requirements (e.g. Computer Science major) to help you research schools with the programs you need. </a:t>
            </a:r>
          </a:p>
          <a:p>
            <a:pPr marL="171450" indent="-171450">
              <a:spcAft>
                <a:spcPts val="600"/>
              </a:spcAft>
              <a:buFont typeface="Arial" panose="020B0604020202020204" pitchFamily="34" charset="0"/>
              <a:buChar char="•"/>
            </a:pPr>
            <a:r>
              <a:rPr lang="en-US" sz="1400" b="1" dirty="0">
                <a:solidFill>
                  <a:schemeClr val="tx2">
                    <a:lumMod val="75000"/>
                  </a:schemeClr>
                </a:solidFill>
              </a:rPr>
              <a:t>Market research: </a:t>
            </a:r>
            <a:r>
              <a:rPr lang="en-US" sz="1400" dirty="0">
                <a:solidFill>
                  <a:schemeClr val="tx2">
                    <a:lumMod val="75000"/>
                  </a:schemeClr>
                </a:solidFill>
              </a:rPr>
              <a:t>Use government statistics and research reports from consultancies to gather demographic information and student characteristics.</a:t>
            </a:r>
          </a:p>
          <a:p>
            <a:pPr marL="171450" indent="-171450">
              <a:spcAft>
                <a:spcPts val="600"/>
              </a:spcAft>
              <a:buFont typeface="Arial" panose="020B0604020202020204" pitchFamily="34" charset="0"/>
              <a:buChar char="•"/>
            </a:pPr>
            <a:r>
              <a:rPr lang="en-US" sz="1400" b="1" dirty="0">
                <a:solidFill>
                  <a:schemeClr val="tx2">
                    <a:lumMod val="75000"/>
                  </a:schemeClr>
                </a:solidFill>
              </a:rPr>
              <a:t>Focus groups: </a:t>
            </a:r>
            <a:r>
              <a:rPr lang="en-US" sz="1400" dirty="0">
                <a:solidFill>
                  <a:schemeClr val="tx2">
                    <a:lumMod val="75000"/>
                  </a:schemeClr>
                </a:solidFill>
              </a:rPr>
              <a:t>Conduct focus groups with recently hired new graduates in target roles to understand why and how they joined your organization.</a:t>
            </a:r>
          </a:p>
          <a:p>
            <a:pPr marL="171450" indent="-171450">
              <a:spcAft>
                <a:spcPts val="600"/>
              </a:spcAft>
              <a:buFont typeface="Arial" panose="020B0604020202020204" pitchFamily="34" charset="0"/>
              <a:buChar char="•"/>
            </a:pPr>
            <a:r>
              <a:rPr lang="en-US" sz="1400" b="1" dirty="0">
                <a:solidFill>
                  <a:schemeClr val="tx2">
                    <a:lumMod val="75000"/>
                  </a:schemeClr>
                </a:solidFill>
              </a:rPr>
              <a:t>Schools: </a:t>
            </a:r>
            <a:r>
              <a:rPr lang="en-US" sz="1400" dirty="0">
                <a:solidFill>
                  <a:schemeClr val="tx2">
                    <a:lumMod val="75000"/>
                  </a:schemeClr>
                </a:solidFill>
              </a:rPr>
              <a:t>See school websites for data on student demographics. </a:t>
            </a:r>
            <a:endParaRPr lang="en-CA" sz="1400" b="0" dirty="0">
              <a:solidFill>
                <a:schemeClr val="tx2">
                  <a:lumMod val="75000"/>
                </a:schemeClr>
              </a:solidFill>
            </a:endParaRPr>
          </a:p>
        </p:txBody>
      </p:sp>
      <p:sp>
        <p:nvSpPr>
          <p:cNvPr id="15" name="TextBox 14">
            <a:extLst>
              <a:ext uri="{FF2B5EF4-FFF2-40B4-BE49-F238E27FC236}">
                <a16:creationId xmlns:a16="http://schemas.microsoft.com/office/drawing/2014/main" id="{C8A5FFC7-43C1-C239-FDAB-7C5C1F45618F}"/>
              </a:ext>
            </a:extLst>
          </p:cNvPr>
          <p:cNvSpPr txBox="1"/>
          <p:nvPr/>
        </p:nvSpPr>
        <p:spPr>
          <a:xfrm>
            <a:off x="7207301" y="1914813"/>
            <a:ext cx="4190008" cy="2454518"/>
          </a:xfrm>
          <a:prstGeom prst="rect">
            <a:avLst/>
          </a:prstGeom>
        </p:spPr>
        <p:txBody>
          <a:bodyPr wrap="square" rtlCol="0">
            <a:spAutoFit/>
          </a:bodyPr>
          <a:lstStyle/>
          <a:p>
            <a:pPr>
              <a:spcAft>
                <a:spcPts val="1200"/>
              </a:spcAft>
            </a:pPr>
            <a:r>
              <a:rPr lang="en-US" sz="1400" dirty="0">
                <a:solidFill>
                  <a:schemeClr val="tx2">
                    <a:lumMod val="75000"/>
                  </a:schemeClr>
                </a:solidFill>
              </a:rPr>
              <a:t>Use the </a:t>
            </a:r>
            <a:r>
              <a:rPr lang="en-US" sz="1400" i="1" dirty="0">
                <a:solidFill>
                  <a:srgbClr val="C00000"/>
                </a:solidFill>
              </a:rPr>
              <a:t>New Graduate Audience Profile Template </a:t>
            </a:r>
            <a:r>
              <a:rPr lang="en-US" sz="1400" dirty="0">
                <a:solidFill>
                  <a:schemeClr val="tx2">
                    <a:lumMod val="75000"/>
                  </a:schemeClr>
                </a:solidFill>
              </a:rPr>
              <a:t>to</a:t>
            </a:r>
            <a:r>
              <a:rPr lang="en-US" sz="1400" i="1" dirty="0">
                <a:solidFill>
                  <a:schemeClr val="tx2">
                    <a:lumMod val="75000"/>
                  </a:schemeClr>
                </a:solidFill>
              </a:rPr>
              <a:t> </a:t>
            </a:r>
            <a:r>
              <a:rPr lang="en-US" sz="1400" dirty="0">
                <a:solidFill>
                  <a:schemeClr val="tx2">
                    <a:lumMod val="75000"/>
                  </a:schemeClr>
                </a:solidFill>
              </a:rPr>
              <a:t>capture key findings from your research that inform key program design decisions, such as</a:t>
            </a:r>
            <a:r>
              <a:rPr lang="en-US" sz="1400" dirty="0"/>
              <a:t>:</a:t>
            </a:r>
          </a:p>
          <a:p>
            <a:pPr marL="171450" indent="-171450">
              <a:spcBef>
                <a:spcPts val="300"/>
              </a:spcBef>
              <a:spcAft>
                <a:spcPts val="300"/>
              </a:spcAft>
              <a:buFont typeface="Arial" panose="020B0604020202020204" pitchFamily="34" charset="0"/>
              <a:buChar char="•"/>
            </a:pPr>
            <a:r>
              <a:rPr lang="en-US" sz="1400" dirty="0">
                <a:solidFill>
                  <a:schemeClr val="tx2">
                    <a:lumMod val="75000"/>
                  </a:schemeClr>
                </a:solidFill>
              </a:rPr>
              <a:t>Selecting schools with the talent you’re looking for.</a:t>
            </a:r>
          </a:p>
          <a:p>
            <a:pPr marL="171450" indent="-171450">
              <a:spcBef>
                <a:spcPts val="300"/>
              </a:spcBef>
              <a:spcAft>
                <a:spcPts val="300"/>
              </a:spcAft>
              <a:buFont typeface="Arial" panose="020B0604020202020204" pitchFamily="34" charset="0"/>
              <a:buChar char="•"/>
            </a:pPr>
            <a:r>
              <a:rPr lang="en-US" sz="1400" dirty="0">
                <a:solidFill>
                  <a:schemeClr val="tx2">
                    <a:lumMod val="75000"/>
                  </a:schemeClr>
                </a:solidFill>
              </a:rPr>
              <a:t>Developing sourcing methods based on students’ communication preferences.</a:t>
            </a:r>
          </a:p>
          <a:p>
            <a:pPr marL="171450" indent="-171450">
              <a:spcBef>
                <a:spcPts val="300"/>
              </a:spcBef>
              <a:spcAft>
                <a:spcPts val="300"/>
              </a:spcAft>
              <a:buFont typeface="Arial" panose="020B0604020202020204" pitchFamily="34" charset="0"/>
              <a:buChar char="•"/>
            </a:pPr>
            <a:r>
              <a:rPr lang="en-US" sz="1400" dirty="0">
                <a:solidFill>
                  <a:schemeClr val="tx2">
                    <a:lumMod val="75000"/>
                  </a:schemeClr>
                </a:solidFill>
              </a:rPr>
              <a:t>Customizing brand messaging to resonate with what students are looking for.</a:t>
            </a:r>
          </a:p>
          <a:p>
            <a:pPr marL="171450" indent="-171450">
              <a:spcBef>
                <a:spcPts val="300"/>
              </a:spcBef>
              <a:spcAft>
                <a:spcPts val="300"/>
              </a:spcAft>
              <a:buFont typeface="Arial" panose="020B0604020202020204" pitchFamily="34" charset="0"/>
              <a:buChar char="•"/>
            </a:pPr>
            <a:r>
              <a:rPr lang="en-US" sz="1400" dirty="0">
                <a:solidFill>
                  <a:schemeClr val="tx2">
                    <a:lumMod val="75000"/>
                  </a:schemeClr>
                </a:solidFill>
              </a:rPr>
              <a:t>Tailoring the candidate experience.</a:t>
            </a:r>
          </a:p>
        </p:txBody>
      </p:sp>
      <p:sp>
        <p:nvSpPr>
          <p:cNvPr id="16" name="Rectangle: Rounded Corners 15">
            <a:extLst>
              <a:ext uri="{FF2B5EF4-FFF2-40B4-BE49-F238E27FC236}">
                <a16:creationId xmlns:a16="http://schemas.microsoft.com/office/drawing/2014/main" id="{6B04D53C-493E-4205-4889-F972A371F336}"/>
              </a:ext>
            </a:extLst>
          </p:cNvPr>
          <p:cNvSpPr/>
          <p:nvPr/>
        </p:nvSpPr>
        <p:spPr>
          <a:xfrm>
            <a:off x="7680013" y="1486571"/>
            <a:ext cx="3213018" cy="347275"/>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rPr>
              <a:t>Create an audience profile</a:t>
            </a:r>
            <a:endParaRPr lang="en-CA" sz="1400" dirty="0">
              <a:solidFill>
                <a:schemeClr val="bg1"/>
              </a:solidFill>
              <a:latin typeface="+mj-lt"/>
            </a:endParaRPr>
          </a:p>
        </p:txBody>
      </p:sp>
      <p:pic>
        <p:nvPicPr>
          <p:cNvPr id="24" name="Picture 23">
            <a:extLst>
              <a:ext uri="{FF2B5EF4-FFF2-40B4-BE49-F238E27FC236}">
                <a16:creationId xmlns:a16="http://schemas.microsoft.com/office/drawing/2014/main" id="{74722E89-CF8B-F662-1150-8188B0B7C1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3294" y="121581"/>
            <a:ext cx="1065132" cy="462267"/>
          </a:xfrm>
          <a:prstGeom prst="rect">
            <a:avLst/>
          </a:prstGeom>
        </p:spPr>
      </p:pic>
      <p:sp>
        <p:nvSpPr>
          <p:cNvPr id="25" name="TextBox 24">
            <a:extLst>
              <a:ext uri="{FF2B5EF4-FFF2-40B4-BE49-F238E27FC236}">
                <a16:creationId xmlns:a16="http://schemas.microsoft.com/office/drawing/2014/main" id="{65A089B6-8F8E-3DAF-6C42-B0DBD98DE98F}"/>
              </a:ext>
            </a:extLst>
          </p:cNvPr>
          <p:cNvSpPr txBox="1"/>
          <p:nvPr/>
        </p:nvSpPr>
        <p:spPr>
          <a:xfrm>
            <a:off x="9319310" y="6417738"/>
            <a:ext cx="2313890" cy="307777"/>
          </a:xfrm>
          <a:prstGeom prst="rect">
            <a:avLst/>
          </a:prstGeom>
        </p:spPr>
        <p:txBody>
          <a:bodyPr wrap="square" rtlCol="0">
            <a:spAutoFit/>
          </a:bodyPr>
          <a:lstStyle/>
          <a:p>
            <a:pPr algn="l"/>
            <a:r>
              <a:rPr lang="en-US" sz="1400" dirty="0">
                <a:solidFill>
                  <a:srgbClr val="000000"/>
                </a:solidFill>
              </a:rPr>
              <a:t>TNI Consulting Services  |  </a:t>
            </a:r>
            <a:fld id="{A9431E36-6410-44CF-A27B-9E92FB66C6D4}" type="slidenum">
              <a:rPr lang="en-US" sz="1400" b="0" smtClean="0">
                <a:solidFill>
                  <a:srgbClr val="000000"/>
                </a:solidFill>
              </a:rPr>
              <a:t>2</a:t>
            </a:fld>
            <a:endParaRPr lang="en-US" sz="1400" b="0"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0A27D3-250F-4F05-A55F-142FDD2B6CBA}"/>
              </a:ext>
            </a:extLst>
          </p:cNvPr>
          <p:cNvSpPr>
            <a:spLocks noGrp="1"/>
          </p:cNvSpPr>
          <p:nvPr>
            <p:ph type="title"/>
          </p:nvPr>
        </p:nvSpPr>
        <p:spPr/>
        <p:txBody>
          <a:bodyPr/>
          <a:lstStyle/>
          <a:p>
            <a:r>
              <a:rPr lang="en-US"/>
              <a:t>Select schools to partner with based on job descriptions and audience profiles</a:t>
            </a:r>
            <a:endParaRPr lang="en-CA"/>
          </a:p>
        </p:txBody>
      </p:sp>
      <p:sp>
        <p:nvSpPr>
          <p:cNvPr id="42" name="Rectangle 41">
            <a:extLst>
              <a:ext uri="{FF2B5EF4-FFF2-40B4-BE49-F238E27FC236}">
                <a16:creationId xmlns:a16="http://schemas.microsoft.com/office/drawing/2014/main" id="{E969BCC4-5E15-4849-8072-6663F03AF794}"/>
              </a:ext>
            </a:extLst>
          </p:cNvPr>
          <p:cNvSpPr/>
          <p:nvPr/>
        </p:nvSpPr>
        <p:spPr>
          <a:xfrm>
            <a:off x="354105" y="1416142"/>
            <a:ext cx="10998099" cy="523220"/>
          </a:xfrm>
          <a:prstGeom prst="rect">
            <a:avLst/>
          </a:prstGeom>
          <a:noFill/>
          <a:effectLst/>
        </p:spPr>
        <p:txBody>
          <a:bodyPr wrap="square">
            <a:spAutoFit/>
          </a:bodyPr>
          <a:lstStyle/>
          <a:p>
            <a:pPr>
              <a:spcAft>
                <a:spcPts val="400"/>
              </a:spcAft>
            </a:pPr>
            <a:r>
              <a:rPr lang="en-US" sz="1400">
                <a:solidFill>
                  <a:schemeClr val="tx2">
                    <a:lumMod val="75000"/>
                  </a:schemeClr>
                </a:solidFill>
                <a:latin typeface="+mj-lt"/>
              </a:rPr>
              <a:t>Partner with a selection of schools to become a well-known employer to a large number of target candidates. Schools can provide you with insights and resources to target your sourcing, build your brand, and engage with students. </a:t>
            </a:r>
          </a:p>
        </p:txBody>
      </p:sp>
      <p:grpSp>
        <p:nvGrpSpPr>
          <p:cNvPr id="24" name="Group 23">
            <a:extLst>
              <a:ext uri="{FF2B5EF4-FFF2-40B4-BE49-F238E27FC236}">
                <a16:creationId xmlns:a16="http://schemas.microsoft.com/office/drawing/2014/main" id="{5303CF67-BAFA-41AD-AB2B-7296A022020F}"/>
              </a:ext>
            </a:extLst>
          </p:cNvPr>
          <p:cNvGrpSpPr/>
          <p:nvPr/>
        </p:nvGrpSpPr>
        <p:grpSpPr>
          <a:xfrm>
            <a:off x="6508921" y="4692101"/>
            <a:ext cx="5167781" cy="1360356"/>
            <a:chOff x="5298779" y="493529"/>
            <a:chExt cx="4728909" cy="1360356"/>
          </a:xfrm>
        </p:grpSpPr>
        <p:sp>
          <p:nvSpPr>
            <p:cNvPr id="25" name="Rectangle 24">
              <a:extLst>
                <a:ext uri="{FF2B5EF4-FFF2-40B4-BE49-F238E27FC236}">
                  <a16:creationId xmlns:a16="http://schemas.microsoft.com/office/drawing/2014/main" id="{8CF4C43B-E741-424E-B49B-385CB995A216}"/>
                </a:ext>
              </a:extLst>
            </p:cNvPr>
            <p:cNvSpPr/>
            <p:nvPr/>
          </p:nvSpPr>
          <p:spPr>
            <a:xfrm>
              <a:off x="5298779" y="757475"/>
              <a:ext cx="4728909" cy="1096410"/>
            </a:xfrm>
            <a:prstGeom prst="rect">
              <a:avLst/>
            </a:prstGeom>
            <a:gradFill>
              <a:gsLst>
                <a:gs pos="0">
                  <a:srgbClr val="C00000"/>
                </a:gs>
                <a:gs pos="54000">
                  <a:srgbClr val="0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ts val="1800"/>
                </a:lnSpc>
                <a:spcBef>
                  <a:spcPts val="800"/>
                </a:spcBef>
              </a:pPr>
              <a:r>
                <a:rPr lang="en-US" sz="1400" dirty="0">
                  <a:solidFill>
                    <a:schemeClr val="bg1"/>
                  </a:solidFill>
                </a:rPr>
                <a:t>Organizations often select schools based on their reputation, historic relationship, or alumni status. Doing so not only creates more competition but also results in a less diverse talent pool. Instead, select schools based on their ability to match your recruitment needs.</a:t>
              </a:r>
              <a:endParaRPr lang="en-CA" sz="1400" dirty="0">
                <a:solidFill>
                  <a:schemeClr val="bg1"/>
                </a:solidFill>
              </a:endParaRPr>
            </a:p>
          </p:txBody>
        </p:sp>
        <p:sp>
          <p:nvSpPr>
            <p:cNvPr id="26" name="Rectangle 25">
              <a:extLst>
                <a:ext uri="{FF2B5EF4-FFF2-40B4-BE49-F238E27FC236}">
                  <a16:creationId xmlns:a16="http://schemas.microsoft.com/office/drawing/2014/main" id="{4C62A45D-B8F2-4665-AE85-A9CD6A87DE22}"/>
                </a:ext>
              </a:extLst>
            </p:cNvPr>
            <p:cNvSpPr/>
            <p:nvPr/>
          </p:nvSpPr>
          <p:spPr>
            <a:xfrm>
              <a:off x="5489122" y="493529"/>
              <a:ext cx="2843639" cy="35595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TNI Consulting Insight</a:t>
              </a:r>
              <a:endParaRPr lang="en-CA" sz="1400" dirty="0">
                <a:latin typeface="+mj-lt"/>
              </a:endParaRPr>
            </a:p>
          </p:txBody>
        </p:sp>
      </p:grpSp>
      <p:sp>
        <p:nvSpPr>
          <p:cNvPr id="59" name="TextBox 58">
            <a:extLst>
              <a:ext uri="{FF2B5EF4-FFF2-40B4-BE49-F238E27FC236}">
                <a16:creationId xmlns:a16="http://schemas.microsoft.com/office/drawing/2014/main" id="{D60C431B-A8DC-420A-977A-EEE18CD5DFBB}"/>
              </a:ext>
            </a:extLst>
          </p:cNvPr>
          <p:cNvSpPr txBox="1"/>
          <p:nvPr/>
        </p:nvSpPr>
        <p:spPr>
          <a:xfrm>
            <a:off x="353098" y="2212898"/>
            <a:ext cx="5937203" cy="4405613"/>
          </a:xfrm>
          <a:prstGeom prst="rect">
            <a:avLst/>
          </a:prstGeom>
          <a:solidFill>
            <a:schemeClr val="bg2">
              <a:lumMod val="20000"/>
              <a:lumOff val="80000"/>
            </a:schemeClr>
          </a:solidFill>
          <a:ln>
            <a:solidFill>
              <a:schemeClr val="bg2">
                <a:lumMod val="20000"/>
                <a:lumOff val="80000"/>
              </a:schemeClr>
            </a:solidFill>
          </a:ln>
        </p:spPr>
        <p:txBody>
          <a:bodyPr wrap="square" anchor="ctr">
            <a:noAutofit/>
          </a:bodyPr>
          <a:lstStyle/>
          <a:p>
            <a:pPr>
              <a:spcAft>
                <a:spcPts val="1200"/>
              </a:spcAft>
            </a:pPr>
            <a:r>
              <a:rPr lang="en-US" sz="1400">
                <a:solidFill>
                  <a:schemeClr val="tx2">
                    <a:lumMod val="75000"/>
                  </a:schemeClr>
                </a:solidFill>
              </a:rPr>
              <a:t>Customize the key school selection criteria below for your organization (e.g. if your organization has a limited budget, select schools with no partnership fees).</a:t>
            </a:r>
          </a:p>
          <a:p>
            <a:pPr>
              <a:spcAft>
                <a:spcPts val="300"/>
              </a:spcAft>
            </a:pPr>
            <a:r>
              <a:rPr lang="en-US" sz="1400" b="1">
                <a:solidFill>
                  <a:schemeClr val="tx2">
                    <a:lumMod val="75000"/>
                  </a:schemeClr>
                </a:solidFill>
              </a:rPr>
              <a:t>Organizational Needs</a:t>
            </a:r>
          </a:p>
          <a:p>
            <a:pPr marL="171450" indent="-171450">
              <a:spcAft>
                <a:spcPts val="300"/>
              </a:spcAft>
              <a:buFont typeface="Arial" panose="020B0604020202020204" pitchFamily="34" charset="0"/>
              <a:buChar char="•"/>
            </a:pPr>
            <a:r>
              <a:rPr lang="en-US" sz="1400">
                <a:solidFill>
                  <a:schemeClr val="tx2">
                    <a:lumMod val="75000"/>
                  </a:schemeClr>
                </a:solidFill>
              </a:rPr>
              <a:t>Identify schools with a large number of qualified students in the location of target roles or with new graduates who are willing to relocate. </a:t>
            </a:r>
          </a:p>
          <a:p>
            <a:pPr marL="171450" indent="-171450">
              <a:spcAft>
                <a:spcPts val="300"/>
              </a:spcAft>
              <a:buFont typeface="Arial" panose="020B0604020202020204" pitchFamily="34" charset="0"/>
              <a:buChar char="•"/>
            </a:pPr>
            <a:r>
              <a:rPr lang="en-US" sz="1400">
                <a:solidFill>
                  <a:schemeClr val="tx2">
                    <a:lumMod val="75000"/>
                  </a:schemeClr>
                </a:solidFill>
              </a:rPr>
              <a:t>Diversify your sources for talent. Use research to inform school selection, not just hiring managers’ opinions.</a:t>
            </a:r>
          </a:p>
          <a:p>
            <a:pPr marL="171450" indent="-171450">
              <a:spcAft>
                <a:spcPts val="1200"/>
              </a:spcAft>
              <a:buFont typeface="Arial" panose="020B0604020202020204" pitchFamily="34" charset="0"/>
              <a:buChar char="•"/>
            </a:pPr>
            <a:r>
              <a:rPr lang="en-US" sz="1400">
                <a:solidFill>
                  <a:schemeClr val="tx2">
                    <a:lumMod val="75000"/>
                  </a:schemeClr>
                </a:solidFill>
              </a:rPr>
              <a:t>Don’t choose schools solely based on their reputation (e.g. “core schools,” “Ivy league,” “top tier”). Prestigious schools often have less diverse student populations, and students from these schools are more likely to leave (Rivera, 2015).</a:t>
            </a:r>
          </a:p>
          <a:p>
            <a:pPr>
              <a:spcAft>
                <a:spcPts val="300"/>
              </a:spcAft>
            </a:pPr>
            <a:r>
              <a:rPr lang="en-US" sz="1400" b="1">
                <a:solidFill>
                  <a:schemeClr val="tx2">
                    <a:lumMod val="75000"/>
                  </a:schemeClr>
                </a:solidFill>
              </a:rPr>
              <a:t>School Resources Offered</a:t>
            </a:r>
          </a:p>
          <a:p>
            <a:pPr marL="171450" indent="-171450">
              <a:spcAft>
                <a:spcPts val="1200"/>
              </a:spcAft>
              <a:buFont typeface="Arial" panose="020B0604020202020204" pitchFamily="34" charset="0"/>
              <a:buChar char="•"/>
            </a:pPr>
            <a:r>
              <a:rPr lang="en-US" sz="1400">
                <a:solidFill>
                  <a:schemeClr val="tx2">
                    <a:lumMod val="75000"/>
                  </a:schemeClr>
                </a:solidFill>
              </a:rPr>
              <a:t>Look for schools that offer assistance in finding students, assessing candidates, and tailoring brand.</a:t>
            </a:r>
          </a:p>
          <a:p>
            <a:pPr>
              <a:spcAft>
                <a:spcPts val="300"/>
              </a:spcAft>
            </a:pPr>
            <a:r>
              <a:rPr lang="en-US" sz="1400" b="1">
                <a:solidFill>
                  <a:schemeClr val="tx2">
                    <a:lumMod val="75000"/>
                  </a:schemeClr>
                </a:solidFill>
              </a:rPr>
              <a:t>Budget</a:t>
            </a:r>
          </a:p>
          <a:p>
            <a:pPr marL="171450" indent="-171450">
              <a:spcAft>
                <a:spcPts val="300"/>
              </a:spcAft>
              <a:buFont typeface="Arial" panose="020B0604020202020204" pitchFamily="34" charset="0"/>
              <a:buChar char="•"/>
            </a:pPr>
            <a:r>
              <a:rPr lang="en-US" sz="1400">
                <a:solidFill>
                  <a:schemeClr val="tx2">
                    <a:lumMod val="75000"/>
                  </a:schemeClr>
                </a:solidFill>
              </a:rPr>
              <a:t>Some schools charge partnerships fees or event costs. Keep your budget in mind and do your research</a:t>
            </a:r>
            <a:r>
              <a:rPr lang="en-US" sz="1400">
                <a:solidFill>
                  <a:schemeClr val="tx1"/>
                </a:solidFill>
              </a:rPr>
              <a:t>.</a:t>
            </a:r>
            <a:endParaRPr lang="en-CA" sz="1400">
              <a:solidFill>
                <a:schemeClr val="tx2">
                  <a:lumMod val="75000"/>
                </a:schemeClr>
              </a:solidFill>
            </a:endParaRPr>
          </a:p>
        </p:txBody>
      </p:sp>
      <p:sp>
        <p:nvSpPr>
          <p:cNvPr id="60" name="Rectangle: Diagonal Corners Rounded 59">
            <a:extLst>
              <a:ext uri="{FF2B5EF4-FFF2-40B4-BE49-F238E27FC236}">
                <a16:creationId xmlns:a16="http://schemas.microsoft.com/office/drawing/2014/main" id="{DDDD8769-7A04-45F5-BA8E-870662EFE577}"/>
              </a:ext>
            </a:extLst>
          </p:cNvPr>
          <p:cNvSpPr/>
          <p:nvPr/>
        </p:nvSpPr>
        <p:spPr>
          <a:xfrm>
            <a:off x="1167187" y="1939362"/>
            <a:ext cx="4309024" cy="288000"/>
          </a:xfrm>
          <a:prstGeom prst="round2Diag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rPr>
              <a:t>Create school selection criteria</a:t>
            </a:r>
          </a:p>
        </p:txBody>
      </p:sp>
      <p:sp>
        <p:nvSpPr>
          <p:cNvPr id="61" name="TextBox 60">
            <a:extLst>
              <a:ext uri="{FF2B5EF4-FFF2-40B4-BE49-F238E27FC236}">
                <a16:creationId xmlns:a16="http://schemas.microsoft.com/office/drawing/2014/main" id="{EF6BC8BD-10AC-40EF-8FAE-E6A8982D1E59}"/>
              </a:ext>
            </a:extLst>
          </p:cNvPr>
          <p:cNvSpPr txBox="1"/>
          <p:nvPr/>
        </p:nvSpPr>
        <p:spPr>
          <a:xfrm>
            <a:off x="6546631" y="2212898"/>
            <a:ext cx="5293860" cy="2406176"/>
          </a:xfrm>
          <a:prstGeom prst="rect">
            <a:avLst/>
          </a:prstGeom>
          <a:solidFill>
            <a:schemeClr val="bg2">
              <a:lumMod val="20000"/>
              <a:lumOff val="80000"/>
            </a:schemeClr>
          </a:solidFill>
          <a:ln>
            <a:solidFill>
              <a:schemeClr val="bg2">
                <a:lumMod val="20000"/>
                <a:lumOff val="80000"/>
              </a:schemeClr>
            </a:solidFill>
          </a:ln>
        </p:spPr>
        <p:txBody>
          <a:bodyPr wrap="square" anchor="ctr">
            <a:noAutofit/>
          </a:bodyPr>
          <a:lstStyle/>
          <a:p>
            <a:pPr>
              <a:spcAft>
                <a:spcPts val="1200"/>
              </a:spcAft>
            </a:pPr>
            <a:r>
              <a:rPr lang="en-US" sz="1400" b="1"/>
              <a:t>Select one to ten schools based on your audience profile and</a:t>
            </a:r>
            <a:r>
              <a:rPr lang="en-US" sz="1400"/>
              <a:t> </a:t>
            </a:r>
            <a:r>
              <a:rPr lang="en-US" sz="1400" b="1"/>
              <a:t>selection criteria</a:t>
            </a:r>
            <a:r>
              <a:rPr lang="en-US" sz="1400"/>
              <a:t> to target resources and maximize impact.</a:t>
            </a:r>
          </a:p>
          <a:p>
            <a:pPr>
              <a:spcAft>
                <a:spcPts val="400"/>
              </a:spcAft>
            </a:pPr>
            <a:r>
              <a:rPr lang="en-US" sz="1400"/>
              <a:t>Select schools not because they’re the best school but because they’re the right school for what you need.</a:t>
            </a:r>
          </a:p>
          <a:p>
            <a:pPr marL="171450" indent="-171450">
              <a:spcAft>
                <a:spcPts val="400"/>
              </a:spcAft>
              <a:buFont typeface="Arial" panose="020B0604020202020204" pitchFamily="34" charset="0"/>
              <a:buChar char="•"/>
            </a:pPr>
            <a:r>
              <a:rPr lang="en-US" sz="1400"/>
              <a:t>The right talent can be found at any school, not just the top-rated schools. </a:t>
            </a:r>
          </a:p>
          <a:p>
            <a:pPr marL="171450" indent="-171450">
              <a:spcAft>
                <a:spcPts val="400"/>
              </a:spcAft>
              <a:buFont typeface="Arial" panose="020B0604020202020204" pitchFamily="34" charset="0"/>
              <a:buChar char="•"/>
            </a:pPr>
            <a:r>
              <a:rPr lang="en-US" sz="1400"/>
              <a:t>Focusing on the top schools limits diversity, including diversity of thought. </a:t>
            </a:r>
          </a:p>
          <a:p>
            <a:pPr marL="171450" indent="-171450">
              <a:spcAft>
                <a:spcPts val="400"/>
              </a:spcAft>
              <a:buFont typeface="Arial" panose="020B0604020202020204" pitchFamily="34" charset="0"/>
              <a:buChar char="•"/>
            </a:pPr>
            <a:r>
              <a:rPr lang="en-US" sz="1400"/>
              <a:t>Competition is high at top schools. Avoid this by choosing schools that most closely meet your needs and offer strong partnership. </a:t>
            </a:r>
            <a:endParaRPr lang="en-CA" sz="1400"/>
          </a:p>
        </p:txBody>
      </p:sp>
      <p:sp>
        <p:nvSpPr>
          <p:cNvPr id="37" name="Rectangle: Diagonal Corners Rounded 36">
            <a:extLst>
              <a:ext uri="{FF2B5EF4-FFF2-40B4-BE49-F238E27FC236}">
                <a16:creationId xmlns:a16="http://schemas.microsoft.com/office/drawing/2014/main" id="{57EC4852-2389-4B16-95D9-1E3B01C6505C}"/>
              </a:ext>
            </a:extLst>
          </p:cNvPr>
          <p:cNvSpPr/>
          <p:nvPr/>
        </p:nvSpPr>
        <p:spPr>
          <a:xfrm>
            <a:off x="7103644" y="1875925"/>
            <a:ext cx="4309024" cy="288000"/>
          </a:xfrm>
          <a:prstGeom prst="round2DiagRect">
            <a:avLst/>
          </a:prstGeom>
          <a:solidFill>
            <a:schemeClr val="bg1">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mj-lt"/>
              </a:rPr>
              <a:t>Select schools</a:t>
            </a:r>
          </a:p>
        </p:txBody>
      </p:sp>
      <p:pic>
        <p:nvPicPr>
          <p:cNvPr id="2" name="Picture 1">
            <a:extLst>
              <a:ext uri="{FF2B5EF4-FFF2-40B4-BE49-F238E27FC236}">
                <a16:creationId xmlns:a16="http://schemas.microsoft.com/office/drawing/2014/main" id="{9EFB8155-FBAD-A056-7B6C-0679FC8096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3294" y="121581"/>
            <a:ext cx="1065132" cy="462267"/>
          </a:xfrm>
          <a:prstGeom prst="rect">
            <a:avLst/>
          </a:prstGeom>
        </p:spPr>
      </p:pic>
      <p:sp>
        <p:nvSpPr>
          <p:cNvPr id="3" name="TextBox 2">
            <a:extLst>
              <a:ext uri="{FF2B5EF4-FFF2-40B4-BE49-F238E27FC236}">
                <a16:creationId xmlns:a16="http://schemas.microsoft.com/office/drawing/2014/main" id="{7A5CC8EA-DDA7-23BB-1E7C-DFB0EAF29777}"/>
              </a:ext>
            </a:extLst>
          </p:cNvPr>
          <p:cNvSpPr txBox="1"/>
          <p:nvPr/>
        </p:nvSpPr>
        <p:spPr>
          <a:xfrm>
            <a:off x="9879698" y="6582530"/>
            <a:ext cx="2313890" cy="307777"/>
          </a:xfrm>
          <a:prstGeom prst="rect">
            <a:avLst/>
          </a:prstGeom>
        </p:spPr>
        <p:txBody>
          <a:bodyPr wrap="square" rtlCol="0">
            <a:spAutoFit/>
          </a:bodyPr>
          <a:lstStyle/>
          <a:p>
            <a:pPr algn="l"/>
            <a:r>
              <a:rPr lang="en-US" sz="1400" dirty="0">
                <a:solidFill>
                  <a:srgbClr val="000000"/>
                </a:solidFill>
              </a:rPr>
              <a:t>TNI Consulting Services  |  </a:t>
            </a:r>
            <a:fld id="{A9431E36-6410-44CF-A27B-9E92FB66C6D4}" type="slidenum">
              <a:rPr lang="en-US" sz="1400" b="0" smtClean="0">
                <a:solidFill>
                  <a:srgbClr val="000000"/>
                </a:solidFill>
              </a:rPr>
              <a:t>3</a:t>
            </a:fld>
            <a:endParaRPr lang="en-US" sz="1400" b="0" dirty="0">
              <a:solidFill>
                <a:srgbClr val="000000"/>
              </a:solidFill>
            </a:endParaRPr>
          </a:p>
        </p:txBody>
      </p:sp>
    </p:spTree>
    <p:extLst>
      <p:ext uri="{BB962C8B-B14F-4D97-AF65-F5344CB8AC3E}">
        <p14:creationId xmlns:p14="http://schemas.microsoft.com/office/powerpoint/2010/main" val="3374301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ECFE878-4A16-404B-8AF5-C7067E7EB8BA}"/>
              </a:ext>
            </a:extLst>
          </p:cNvPr>
          <p:cNvSpPr/>
          <p:nvPr/>
        </p:nvSpPr>
        <p:spPr>
          <a:xfrm>
            <a:off x="7082237" y="5221330"/>
            <a:ext cx="4390895" cy="976020"/>
          </a:xfrm>
          <a:prstGeom prst="roundRect">
            <a:avLst/>
          </a:prstGeom>
          <a:solidFill>
            <a:schemeClr val="bg1"/>
          </a:solid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C272411-E65D-4D75-B990-531709A41844}"/>
              </a:ext>
            </a:extLst>
          </p:cNvPr>
          <p:cNvSpPr>
            <a:spLocks noGrp="1"/>
          </p:cNvSpPr>
          <p:nvPr>
            <p:ph type="title"/>
          </p:nvPr>
        </p:nvSpPr>
        <p:spPr/>
        <p:txBody>
          <a:bodyPr/>
          <a:lstStyle/>
          <a:p>
            <a:r>
              <a:rPr lang="en-US"/>
              <a:t>Leverage best practices when building school partnerships</a:t>
            </a:r>
            <a:endParaRPr lang="en-CA"/>
          </a:p>
        </p:txBody>
      </p:sp>
      <p:sp>
        <p:nvSpPr>
          <p:cNvPr id="26" name="Rectangle 25">
            <a:extLst>
              <a:ext uri="{FF2B5EF4-FFF2-40B4-BE49-F238E27FC236}">
                <a16:creationId xmlns:a16="http://schemas.microsoft.com/office/drawing/2014/main" id="{B871CA6F-58D9-47E0-9F11-FC76C4E26DB4}"/>
              </a:ext>
            </a:extLst>
          </p:cNvPr>
          <p:cNvSpPr/>
          <p:nvPr/>
        </p:nvSpPr>
        <p:spPr>
          <a:xfrm>
            <a:off x="8062364" y="2681922"/>
            <a:ext cx="3768224" cy="2102728"/>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Bef>
                <a:spcPts val="300"/>
              </a:spcBef>
              <a:spcAft>
                <a:spcPts val="300"/>
              </a:spcAft>
              <a:buFont typeface="Arial" panose="020B0604020202020204" pitchFamily="34" charset="0"/>
              <a:buChar char="•"/>
            </a:pPr>
            <a:r>
              <a:rPr lang="en-US" sz="1400" dirty="0">
                <a:solidFill>
                  <a:schemeClr val="tx1"/>
                </a:solidFill>
              </a:rPr>
              <a:t>Give feedback. Career service centers look for areas of improvement with their services.</a:t>
            </a:r>
          </a:p>
          <a:p>
            <a:pPr marL="171450" indent="-171450">
              <a:spcBef>
                <a:spcPts val="300"/>
              </a:spcBef>
              <a:spcAft>
                <a:spcPts val="300"/>
              </a:spcAft>
              <a:buFont typeface="Arial" panose="020B0604020202020204" pitchFamily="34" charset="0"/>
              <a:buChar char="•"/>
            </a:pPr>
            <a:r>
              <a:rPr lang="en-US" sz="1400" dirty="0">
                <a:solidFill>
                  <a:schemeClr val="tx1"/>
                </a:solidFill>
              </a:rPr>
              <a:t>Communicate and don’t keep your partner in the dark when it comes to changes. </a:t>
            </a:r>
          </a:p>
          <a:p>
            <a:pPr marL="285750" indent="-285750">
              <a:spcBef>
                <a:spcPts val="300"/>
              </a:spcBef>
              <a:spcAft>
                <a:spcPts val="300"/>
              </a:spcAft>
              <a:buFont typeface="Arial" panose="020B0604020202020204" pitchFamily="34" charset="0"/>
              <a:buChar char="•"/>
            </a:pPr>
            <a:endParaRPr lang="en-US" sz="1400" dirty="0">
              <a:solidFill>
                <a:schemeClr val="tx1"/>
              </a:solidFill>
            </a:endParaRPr>
          </a:p>
        </p:txBody>
      </p:sp>
      <p:sp>
        <p:nvSpPr>
          <p:cNvPr id="27" name="Rectangle 26">
            <a:extLst>
              <a:ext uri="{FF2B5EF4-FFF2-40B4-BE49-F238E27FC236}">
                <a16:creationId xmlns:a16="http://schemas.microsoft.com/office/drawing/2014/main" id="{D01A19B0-3184-4504-A6F3-77D46AA28376}"/>
              </a:ext>
            </a:extLst>
          </p:cNvPr>
          <p:cNvSpPr/>
          <p:nvPr/>
        </p:nvSpPr>
        <p:spPr>
          <a:xfrm>
            <a:off x="354105" y="2683339"/>
            <a:ext cx="3768224" cy="2102728"/>
          </a:xfrm>
          <a:prstGeom prst="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Bef>
                <a:spcPts val="300"/>
              </a:spcBef>
              <a:spcAft>
                <a:spcPts val="300"/>
              </a:spcAft>
              <a:buFont typeface="Arial" panose="020B0604020202020204" pitchFamily="34" charset="0"/>
              <a:buChar char="•"/>
            </a:pPr>
            <a:r>
              <a:rPr lang="en-US" sz="1400" dirty="0">
                <a:solidFill>
                  <a:schemeClr val="tx1"/>
                </a:solidFill>
              </a:rPr>
              <a:t>Start with school career services or employer/ corporate relations centers. </a:t>
            </a:r>
          </a:p>
          <a:p>
            <a:pPr marL="628650" lvl="1" indent="-171450">
              <a:spcBef>
                <a:spcPts val="300"/>
              </a:spcBef>
              <a:spcAft>
                <a:spcPts val="300"/>
              </a:spcAft>
              <a:buFont typeface="Courier New" panose="02070309020205020404" pitchFamily="49" charset="0"/>
              <a:buChar char="o"/>
            </a:pPr>
            <a:r>
              <a:rPr lang="en-US" sz="1400" dirty="0">
                <a:solidFill>
                  <a:schemeClr val="tx1"/>
                </a:solidFill>
              </a:rPr>
              <a:t>A healthy relationship often leads to more relationships across the campus. </a:t>
            </a:r>
          </a:p>
          <a:p>
            <a:pPr marL="171450" indent="-171450">
              <a:spcBef>
                <a:spcPts val="300"/>
              </a:spcBef>
              <a:spcAft>
                <a:spcPts val="300"/>
              </a:spcAft>
              <a:buFont typeface="Arial" panose="020B0604020202020204" pitchFamily="34" charset="0"/>
              <a:buChar char="•"/>
            </a:pPr>
            <a:r>
              <a:rPr lang="en-US" sz="1400" dirty="0">
                <a:solidFill>
                  <a:schemeClr val="tx1"/>
                </a:solidFill>
              </a:rPr>
              <a:t>Provide schools with information about your roles. Use their knowledge to target the right sources of talent (e.g. identify programs where writing skills are developed).</a:t>
            </a:r>
          </a:p>
          <a:p>
            <a:pPr>
              <a:spcBef>
                <a:spcPts val="300"/>
              </a:spcBef>
              <a:spcAft>
                <a:spcPts val="300"/>
              </a:spcAft>
            </a:pPr>
            <a:endParaRPr lang="en-US" sz="1400" dirty="0">
              <a:solidFill>
                <a:schemeClr val="tx1"/>
              </a:solidFill>
            </a:endParaRPr>
          </a:p>
        </p:txBody>
      </p:sp>
      <p:sp>
        <p:nvSpPr>
          <p:cNvPr id="28" name="Rectangle: Rounded Corners 27">
            <a:extLst>
              <a:ext uri="{FF2B5EF4-FFF2-40B4-BE49-F238E27FC236}">
                <a16:creationId xmlns:a16="http://schemas.microsoft.com/office/drawing/2014/main" id="{238C4A95-90FB-43AA-B95C-36BD57F7DD31}"/>
              </a:ext>
            </a:extLst>
          </p:cNvPr>
          <p:cNvSpPr/>
          <p:nvPr/>
        </p:nvSpPr>
        <p:spPr>
          <a:xfrm>
            <a:off x="8047657" y="2031962"/>
            <a:ext cx="3791826" cy="617795"/>
          </a:xfrm>
          <a:prstGeom prst="roundRect">
            <a:avLst/>
          </a:prstGeom>
          <a:solidFill>
            <a:schemeClr val="bg1">
              <a:lumMod val="65000"/>
              <a:alpha val="86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Rounded Corners 28">
            <a:extLst>
              <a:ext uri="{FF2B5EF4-FFF2-40B4-BE49-F238E27FC236}">
                <a16:creationId xmlns:a16="http://schemas.microsoft.com/office/drawing/2014/main" id="{A61BF21D-666C-45B6-9493-0FAA47A8B022}"/>
              </a:ext>
            </a:extLst>
          </p:cNvPr>
          <p:cNvSpPr/>
          <p:nvPr/>
        </p:nvSpPr>
        <p:spPr>
          <a:xfrm>
            <a:off x="4212681" y="2031962"/>
            <a:ext cx="3791825" cy="617794"/>
          </a:xfrm>
          <a:prstGeom prst="roundRect">
            <a:avLst/>
          </a:prstGeom>
          <a:solidFill>
            <a:schemeClr val="bg1">
              <a:lumMod val="75000"/>
              <a:alpha val="86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Rounded Corners 30">
            <a:extLst>
              <a:ext uri="{FF2B5EF4-FFF2-40B4-BE49-F238E27FC236}">
                <a16:creationId xmlns:a16="http://schemas.microsoft.com/office/drawing/2014/main" id="{CC58AEE8-B31B-4E31-B448-959D0389B7E0}"/>
              </a:ext>
            </a:extLst>
          </p:cNvPr>
          <p:cNvSpPr/>
          <p:nvPr/>
        </p:nvSpPr>
        <p:spPr>
          <a:xfrm>
            <a:off x="354105" y="2031964"/>
            <a:ext cx="3791825" cy="602120"/>
          </a:xfrm>
          <a:prstGeom prst="roundRect">
            <a:avLst/>
          </a:prstGeom>
          <a:solidFill>
            <a:schemeClr val="bg1">
              <a:lumMod val="85000"/>
              <a:alpha val="8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2" name="Group 31">
            <a:extLst>
              <a:ext uri="{FF2B5EF4-FFF2-40B4-BE49-F238E27FC236}">
                <a16:creationId xmlns:a16="http://schemas.microsoft.com/office/drawing/2014/main" id="{D6F0B94E-B596-4256-9728-910C11DCBA7D}"/>
              </a:ext>
            </a:extLst>
          </p:cNvPr>
          <p:cNvGrpSpPr/>
          <p:nvPr/>
        </p:nvGrpSpPr>
        <p:grpSpPr>
          <a:xfrm>
            <a:off x="3169138" y="2088995"/>
            <a:ext cx="621127" cy="488057"/>
            <a:chOff x="1766762" y="1311034"/>
            <a:chExt cx="621127" cy="488057"/>
          </a:xfrm>
        </p:grpSpPr>
        <p:sp>
          <p:nvSpPr>
            <p:cNvPr id="33" name="Oval 32">
              <a:extLst>
                <a:ext uri="{FF2B5EF4-FFF2-40B4-BE49-F238E27FC236}">
                  <a16:creationId xmlns:a16="http://schemas.microsoft.com/office/drawing/2014/main" id="{5B522195-AEA9-491D-B21A-659FC4E56641}"/>
                </a:ext>
              </a:extLst>
            </p:cNvPr>
            <p:cNvSpPr/>
            <p:nvPr/>
          </p:nvSpPr>
          <p:spPr>
            <a:xfrm>
              <a:off x="1766762" y="1313223"/>
              <a:ext cx="621127" cy="485868"/>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4" name="Graphic 33" descr="Meeting outline">
              <a:extLst>
                <a:ext uri="{FF2B5EF4-FFF2-40B4-BE49-F238E27FC236}">
                  <a16:creationId xmlns:a16="http://schemas.microsoft.com/office/drawing/2014/main" id="{AE02C2DF-719B-41A6-BA90-11552AD11C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2309" y="1311034"/>
              <a:ext cx="450031" cy="459355"/>
            </a:xfrm>
            <a:prstGeom prst="rect">
              <a:avLst/>
            </a:prstGeom>
          </p:spPr>
        </p:pic>
      </p:grpSp>
      <p:sp>
        <p:nvSpPr>
          <p:cNvPr id="35" name="TextBox 34">
            <a:extLst>
              <a:ext uri="{FF2B5EF4-FFF2-40B4-BE49-F238E27FC236}">
                <a16:creationId xmlns:a16="http://schemas.microsoft.com/office/drawing/2014/main" id="{AF20D694-E796-4947-B8E2-5018FCD684C9}"/>
              </a:ext>
            </a:extLst>
          </p:cNvPr>
          <p:cNvSpPr txBox="1"/>
          <p:nvPr/>
        </p:nvSpPr>
        <p:spPr>
          <a:xfrm>
            <a:off x="1412100" y="2093353"/>
            <a:ext cx="1676834" cy="523220"/>
          </a:xfrm>
          <a:prstGeom prst="rect">
            <a:avLst/>
          </a:prstGeom>
        </p:spPr>
        <p:txBody>
          <a:bodyPr wrap="square" rtlCol="0">
            <a:spAutoFit/>
          </a:bodyPr>
          <a:lstStyle/>
          <a:p>
            <a:pPr algn="ctr"/>
            <a:r>
              <a:rPr lang="en-US" sz="1400" b="0">
                <a:latin typeface="+mj-lt"/>
              </a:rPr>
              <a:t>Initiate the relationship</a:t>
            </a:r>
            <a:endParaRPr lang="en-CA" sz="1400" b="0">
              <a:latin typeface="+mj-lt"/>
            </a:endParaRPr>
          </a:p>
        </p:txBody>
      </p:sp>
      <p:sp>
        <p:nvSpPr>
          <p:cNvPr id="36" name="TextBox 35">
            <a:extLst>
              <a:ext uri="{FF2B5EF4-FFF2-40B4-BE49-F238E27FC236}">
                <a16:creationId xmlns:a16="http://schemas.microsoft.com/office/drawing/2014/main" id="{C123DD30-D254-45AE-83EA-231312D1F0D2}"/>
              </a:ext>
            </a:extLst>
          </p:cNvPr>
          <p:cNvSpPr txBox="1"/>
          <p:nvPr/>
        </p:nvSpPr>
        <p:spPr>
          <a:xfrm>
            <a:off x="5382469" y="2093353"/>
            <a:ext cx="1417129" cy="523220"/>
          </a:xfrm>
          <a:prstGeom prst="rect">
            <a:avLst/>
          </a:prstGeom>
        </p:spPr>
        <p:txBody>
          <a:bodyPr wrap="square" rtlCol="0">
            <a:spAutoFit/>
          </a:bodyPr>
          <a:lstStyle/>
          <a:p>
            <a:pPr algn="ctr"/>
            <a:r>
              <a:rPr lang="en-US" sz="1400" b="0" dirty="0">
                <a:latin typeface="+mj-lt"/>
              </a:rPr>
              <a:t>Buil</a:t>
            </a:r>
            <a:r>
              <a:rPr lang="en-US" sz="1400" dirty="0">
                <a:latin typeface="+mj-lt"/>
              </a:rPr>
              <a:t>d the relationship</a:t>
            </a:r>
            <a:endParaRPr lang="en-CA" sz="1400" b="0" dirty="0">
              <a:latin typeface="+mj-lt"/>
            </a:endParaRPr>
          </a:p>
        </p:txBody>
      </p:sp>
      <p:sp>
        <p:nvSpPr>
          <p:cNvPr id="37" name="TextBox 36">
            <a:extLst>
              <a:ext uri="{FF2B5EF4-FFF2-40B4-BE49-F238E27FC236}">
                <a16:creationId xmlns:a16="http://schemas.microsoft.com/office/drawing/2014/main" id="{2B2434CC-DF6C-4635-8B84-0A5C450B5A19}"/>
              </a:ext>
            </a:extLst>
          </p:cNvPr>
          <p:cNvSpPr txBox="1"/>
          <p:nvPr/>
        </p:nvSpPr>
        <p:spPr>
          <a:xfrm>
            <a:off x="9189208" y="2093353"/>
            <a:ext cx="1383382" cy="523220"/>
          </a:xfrm>
          <a:prstGeom prst="rect">
            <a:avLst/>
          </a:prstGeom>
        </p:spPr>
        <p:txBody>
          <a:bodyPr wrap="square" rtlCol="0">
            <a:spAutoFit/>
          </a:bodyPr>
          <a:lstStyle/>
          <a:p>
            <a:pPr algn="ctr"/>
            <a:r>
              <a:rPr lang="en-US" sz="1400">
                <a:latin typeface="+mj-lt"/>
              </a:rPr>
              <a:t>Maintain the relationship</a:t>
            </a:r>
            <a:endParaRPr lang="en-CA" sz="1400" b="0">
              <a:latin typeface="+mj-lt"/>
            </a:endParaRPr>
          </a:p>
        </p:txBody>
      </p:sp>
      <p:sp>
        <p:nvSpPr>
          <p:cNvPr id="40" name="Rectangle 39">
            <a:extLst>
              <a:ext uri="{FF2B5EF4-FFF2-40B4-BE49-F238E27FC236}">
                <a16:creationId xmlns:a16="http://schemas.microsoft.com/office/drawing/2014/main" id="{B1201CC0-7B52-4DFF-B063-A2B1AE4A95B0}"/>
              </a:ext>
            </a:extLst>
          </p:cNvPr>
          <p:cNvSpPr/>
          <p:nvPr/>
        </p:nvSpPr>
        <p:spPr>
          <a:xfrm>
            <a:off x="4224482" y="2708884"/>
            <a:ext cx="3768224" cy="2079647"/>
          </a:xfrm>
          <a:prstGeom prst="rect">
            <a:avLst/>
          </a:prstGeom>
          <a:solidFill>
            <a:srgbClr val="C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Bef>
                <a:spcPts val="300"/>
              </a:spcBef>
              <a:spcAft>
                <a:spcPts val="300"/>
              </a:spcAft>
              <a:buFont typeface="Arial" panose="020B0604020202020204" pitchFamily="34" charset="0"/>
              <a:buChar char="•"/>
            </a:pPr>
            <a:r>
              <a:rPr lang="en-US" sz="1400" dirty="0">
                <a:solidFill>
                  <a:schemeClr val="tx1"/>
                </a:solidFill>
              </a:rPr>
              <a:t>Listen to what your school partner can offer you and what they need. </a:t>
            </a:r>
          </a:p>
          <a:p>
            <a:pPr marL="171450" indent="-171450">
              <a:spcBef>
                <a:spcPts val="300"/>
              </a:spcBef>
              <a:spcAft>
                <a:spcPts val="300"/>
              </a:spcAft>
              <a:buFont typeface="Arial" panose="020B0604020202020204" pitchFamily="34" charset="0"/>
              <a:buChar char="•"/>
            </a:pPr>
            <a:r>
              <a:rPr lang="en-US" sz="1400" dirty="0">
                <a:solidFill>
                  <a:schemeClr val="tx1"/>
                </a:solidFill>
              </a:rPr>
              <a:t>Understand and follow the schools’ process.</a:t>
            </a:r>
          </a:p>
          <a:p>
            <a:pPr marL="628650" lvl="1" indent="-171450">
              <a:spcBef>
                <a:spcPts val="300"/>
              </a:spcBef>
              <a:spcAft>
                <a:spcPts val="300"/>
              </a:spcAft>
              <a:buFont typeface="Courier New" panose="02070309020205020404" pitchFamily="49" charset="0"/>
              <a:buChar char="o"/>
            </a:pPr>
            <a:r>
              <a:rPr lang="en-US" sz="1400" dirty="0">
                <a:solidFill>
                  <a:schemeClr val="tx1"/>
                </a:solidFill>
              </a:rPr>
              <a:t>Some schools follow a formal process with fee schedules and strict timelines. </a:t>
            </a:r>
          </a:p>
          <a:p>
            <a:pPr marL="628650" lvl="1" indent="-171450">
              <a:spcBef>
                <a:spcPts val="300"/>
              </a:spcBef>
              <a:spcAft>
                <a:spcPts val="300"/>
              </a:spcAft>
              <a:buFont typeface="Courier New" panose="02070309020205020404" pitchFamily="49" charset="0"/>
              <a:buChar char="o"/>
            </a:pPr>
            <a:r>
              <a:rPr lang="en-US" sz="1400" dirty="0">
                <a:solidFill>
                  <a:schemeClr val="tx1"/>
                </a:solidFill>
              </a:rPr>
              <a:t>If they don’t have a process, communicate your objectives and work together to identify opportunities to achieve them. </a:t>
            </a:r>
          </a:p>
          <a:p>
            <a:pPr>
              <a:spcBef>
                <a:spcPts val="300"/>
              </a:spcBef>
              <a:spcAft>
                <a:spcPts val="300"/>
              </a:spcAft>
            </a:pPr>
            <a:endParaRPr lang="en-CA" sz="1400" dirty="0">
              <a:solidFill>
                <a:schemeClr val="tx1"/>
              </a:solidFill>
            </a:endParaRPr>
          </a:p>
        </p:txBody>
      </p:sp>
      <p:sp>
        <p:nvSpPr>
          <p:cNvPr id="58" name="Rectangle 57">
            <a:extLst>
              <a:ext uri="{FF2B5EF4-FFF2-40B4-BE49-F238E27FC236}">
                <a16:creationId xmlns:a16="http://schemas.microsoft.com/office/drawing/2014/main" id="{06E1C8CF-9B35-4C64-96A0-8B5E17006AA0}"/>
              </a:ext>
            </a:extLst>
          </p:cNvPr>
          <p:cNvSpPr/>
          <p:nvPr/>
        </p:nvSpPr>
        <p:spPr>
          <a:xfrm>
            <a:off x="938844" y="2032983"/>
            <a:ext cx="238539" cy="583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latin typeface="+mj-lt"/>
              </a:rPr>
              <a:t>1</a:t>
            </a:r>
            <a:endParaRPr lang="en-CA" sz="4000">
              <a:solidFill>
                <a:schemeClr val="bg1"/>
              </a:solidFill>
              <a:latin typeface="+mj-lt"/>
            </a:endParaRPr>
          </a:p>
        </p:txBody>
      </p:sp>
      <p:sp>
        <p:nvSpPr>
          <p:cNvPr id="59" name="Rectangle 58">
            <a:extLst>
              <a:ext uri="{FF2B5EF4-FFF2-40B4-BE49-F238E27FC236}">
                <a16:creationId xmlns:a16="http://schemas.microsoft.com/office/drawing/2014/main" id="{48D7B7C9-D486-46C8-8FDD-B3FB4AE7DAE1}"/>
              </a:ext>
            </a:extLst>
          </p:cNvPr>
          <p:cNvSpPr/>
          <p:nvPr/>
        </p:nvSpPr>
        <p:spPr>
          <a:xfrm>
            <a:off x="4839892" y="2032983"/>
            <a:ext cx="238539" cy="583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latin typeface="+mj-lt"/>
              </a:rPr>
              <a:t>2</a:t>
            </a:r>
            <a:endParaRPr lang="en-CA" sz="4000">
              <a:solidFill>
                <a:schemeClr val="bg1"/>
              </a:solidFill>
              <a:latin typeface="+mj-lt"/>
            </a:endParaRPr>
          </a:p>
        </p:txBody>
      </p:sp>
      <p:sp>
        <p:nvSpPr>
          <p:cNvPr id="60" name="Rectangle 59">
            <a:extLst>
              <a:ext uri="{FF2B5EF4-FFF2-40B4-BE49-F238E27FC236}">
                <a16:creationId xmlns:a16="http://schemas.microsoft.com/office/drawing/2014/main" id="{99DC4561-E15E-4B77-98C2-07DFBCA6EFB2}"/>
              </a:ext>
            </a:extLst>
          </p:cNvPr>
          <p:cNvSpPr/>
          <p:nvPr/>
        </p:nvSpPr>
        <p:spPr>
          <a:xfrm>
            <a:off x="8623647" y="2032983"/>
            <a:ext cx="238539" cy="583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latin typeface="+mj-lt"/>
              </a:rPr>
              <a:t>3</a:t>
            </a:r>
            <a:endParaRPr lang="en-CA" sz="4000">
              <a:solidFill>
                <a:schemeClr val="bg1"/>
              </a:solidFill>
              <a:latin typeface="+mj-lt"/>
            </a:endParaRPr>
          </a:p>
        </p:txBody>
      </p:sp>
      <p:grpSp>
        <p:nvGrpSpPr>
          <p:cNvPr id="61" name="Group 60">
            <a:extLst>
              <a:ext uri="{FF2B5EF4-FFF2-40B4-BE49-F238E27FC236}">
                <a16:creationId xmlns:a16="http://schemas.microsoft.com/office/drawing/2014/main" id="{7DBD0686-4CB9-4C98-ABD4-48757DDBCACF}"/>
              </a:ext>
            </a:extLst>
          </p:cNvPr>
          <p:cNvGrpSpPr/>
          <p:nvPr/>
        </p:nvGrpSpPr>
        <p:grpSpPr>
          <a:xfrm>
            <a:off x="7011590" y="2087510"/>
            <a:ext cx="621127" cy="506550"/>
            <a:chOff x="7166676" y="1353754"/>
            <a:chExt cx="621127" cy="506550"/>
          </a:xfrm>
        </p:grpSpPr>
        <p:sp>
          <p:nvSpPr>
            <p:cNvPr id="62" name="Oval 61">
              <a:extLst>
                <a:ext uri="{FF2B5EF4-FFF2-40B4-BE49-F238E27FC236}">
                  <a16:creationId xmlns:a16="http://schemas.microsoft.com/office/drawing/2014/main" id="{7582AA1A-60C3-4AA9-826D-8CC463410916}"/>
                </a:ext>
              </a:extLst>
            </p:cNvPr>
            <p:cNvSpPr/>
            <p:nvPr/>
          </p:nvSpPr>
          <p:spPr>
            <a:xfrm>
              <a:off x="7166676" y="1374436"/>
              <a:ext cx="621127" cy="485868"/>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3" name="Graphic 62" descr="Group brainstorm outline">
              <a:extLst>
                <a:ext uri="{FF2B5EF4-FFF2-40B4-BE49-F238E27FC236}">
                  <a16:creationId xmlns:a16="http://schemas.microsoft.com/office/drawing/2014/main" id="{A26692A0-44CF-4192-8C17-CAD33E01924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43965" y="1353754"/>
              <a:ext cx="463544" cy="463544"/>
            </a:xfrm>
            <a:prstGeom prst="rect">
              <a:avLst/>
            </a:prstGeom>
          </p:spPr>
        </p:pic>
      </p:grpSp>
      <p:grpSp>
        <p:nvGrpSpPr>
          <p:cNvPr id="64" name="Group 63">
            <a:extLst>
              <a:ext uri="{FF2B5EF4-FFF2-40B4-BE49-F238E27FC236}">
                <a16:creationId xmlns:a16="http://schemas.microsoft.com/office/drawing/2014/main" id="{B936B7C0-1AA4-4E8A-9902-D16B1A69C12C}"/>
              </a:ext>
            </a:extLst>
          </p:cNvPr>
          <p:cNvGrpSpPr/>
          <p:nvPr/>
        </p:nvGrpSpPr>
        <p:grpSpPr>
          <a:xfrm>
            <a:off x="10859883" y="2105248"/>
            <a:ext cx="621127" cy="491756"/>
            <a:chOff x="10954456" y="1361391"/>
            <a:chExt cx="621127" cy="491756"/>
          </a:xfrm>
        </p:grpSpPr>
        <p:sp>
          <p:nvSpPr>
            <p:cNvPr id="65" name="Oval 64">
              <a:extLst>
                <a:ext uri="{FF2B5EF4-FFF2-40B4-BE49-F238E27FC236}">
                  <a16:creationId xmlns:a16="http://schemas.microsoft.com/office/drawing/2014/main" id="{0AE8D353-B44C-48A0-A005-38B50C4DE440}"/>
                </a:ext>
              </a:extLst>
            </p:cNvPr>
            <p:cNvSpPr/>
            <p:nvPr/>
          </p:nvSpPr>
          <p:spPr>
            <a:xfrm>
              <a:off x="10954456" y="1367279"/>
              <a:ext cx="621127" cy="485868"/>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6" name="Graphic 65" descr="Cycle with people outline">
              <a:extLst>
                <a:ext uri="{FF2B5EF4-FFF2-40B4-BE49-F238E27FC236}">
                  <a16:creationId xmlns:a16="http://schemas.microsoft.com/office/drawing/2014/main" id="{F0E35BCE-E509-4FC6-8B50-C70BF56995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33514" y="1361391"/>
              <a:ext cx="463544" cy="463544"/>
            </a:xfrm>
            <a:prstGeom prst="rect">
              <a:avLst/>
            </a:prstGeom>
          </p:spPr>
        </p:pic>
      </p:grpSp>
      <p:sp>
        <p:nvSpPr>
          <p:cNvPr id="67" name="Rectangle 66">
            <a:extLst>
              <a:ext uri="{FF2B5EF4-FFF2-40B4-BE49-F238E27FC236}">
                <a16:creationId xmlns:a16="http://schemas.microsoft.com/office/drawing/2014/main" id="{D8370FED-03FA-4C67-B1E5-580B2D13A829}"/>
              </a:ext>
            </a:extLst>
          </p:cNvPr>
          <p:cNvSpPr/>
          <p:nvPr/>
        </p:nvSpPr>
        <p:spPr>
          <a:xfrm>
            <a:off x="514219" y="5047621"/>
            <a:ext cx="6224036" cy="1528864"/>
          </a:xfrm>
          <a:prstGeom prst="rect">
            <a:avLst/>
          </a:prstGeom>
          <a:solidFill>
            <a:schemeClr val="bg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400"/>
              </a:spcBef>
              <a:spcAft>
                <a:spcPts val="400"/>
              </a:spcAft>
            </a:pPr>
            <a:r>
              <a:rPr lang="en-US" sz="1400" b="1">
                <a:solidFill>
                  <a:schemeClr val="tx2">
                    <a:lumMod val="75000"/>
                  </a:schemeClr>
                </a:solidFill>
              </a:rPr>
              <a:t>Ask how you can give back: </a:t>
            </a:r>
          </a:p>
          <a:p>
            <a:pPr marL="171450" indent="-171450">
              <a:spcBef>
                <a:spcPts val="400"/>
              </a:spcBef>
              <a:spcAft>
                <a:spcPts val="400"/>
              </a:spcAft>
              <a:buFont typeface="Arial" panose="020B0604020202020204" pitchFamily="34" charset="0"/>
              <a:buChar char="•"/>
            </a:pPr>
            <a:r>
              <a:rPr lang="en-US" sz="1400">
                <a:solidFill>
                  <a:schemeClr val="tx2">
                    <a:lumMod val="75000"/>
                  </a:schemeClr>
                </a:solidFill>
              </a:rPr>
              <a:t>Hosting events provides a valuable opportunity for you to give back to the school. </a:t>
            </a:r>
          </a:p>
          <a:p>
            <a:pPr marL="171450" indent="-171450">
              <a:spcBef>
                <a:spcPts val="400"/>
              </a:spcBef>
              <a:spcAft>
                <a:spcPts val="400"/>
              </a:spcAft>
              <a:buFont typeface="Arial" panose="020B0604020202020204" pitchFamily="34" charset="0"/>
              <a:buChar char="•"/>
            </a:pPr>
            <a:r>
              <a:rPr lang="en-US" sz="1400">
                <a:solidFill>
                  <a:schemeClr val="tx2">
                    <a:lumMod val="75000"/>
                  </a:schemeClr>
                </a:solidFill>
              </a:rPr>
              <a:t>Offer to run skill building or learning engagement events to help you build your brand.</a:t>
            </a:r>
          </a:p>
          <a:p>
            <a:pPr marL="171450" indent="-171450">
              <a:spcBef>
                <a:spcPts val="400"/>
              </a:spcBef>
              <a:spcAft>
                <a:spcPts val="400"/>
              </a:spcAft>
              <a:buFont typeface="Arial" panose="020B0604020202020204" pitchFamily="34" charset="0"/>
              <a:buChar char="•"/>
            </a:pPr>
            <a:r>
              <a:rPr lang="en-US" sz="1400">
                <a:solidFill>
                  <a:schemeClr val="tx2">
                    <a:lumMod val="75000"/>
                  </a:schemeClr>
                </a:solidFill>
              </a:rPr>
              <a:t>Many schools appreciate and allow employers to host events such as lunch &amp; learns, resume review sessions, or mentoring opportunities.  </a:t>
            </a:r>
          </a:p>
        </p:txBody>
      </p:sp>
      <p:sp>
        <p:nvSpPr>
          <p:cNvPr id="68" name="Right Brace 35">
            <a:extLst>
              <a:ext uri="{FF2B5EF4-FFF2-40B4-BE49-F238E27FC236}">
                <a16:creationId xmlns:a16="http://schemas.microsoft.com/office/drawing/2014/main" id="{96B38715-CAC0-4A0C-AC3D-F8531E3B06FE}"/>
              </a:ext>
            </a:extLst>
          </p:cNvPr>
          <p:cNvSpPr/>
          <p:nvPr/>
        </p:nvSpPr>
        <p:spPr>
          <a:xfrm rot="5400000">
            <a:off x="6054935" y="-695431"/>
            <a:ext cx="234938" cy="11316369"/>
          </a:xfrm>
          <a:prstGeom prst="rightBrace">
            <a:avLst>
              <a:gd name="adj1" fmla="val 41210"/>
              <a:gd name="adj2" fmla="val 92869"/>
            </a:avLst>
          </a:prstGeom>
          <a:ln w="127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2" name="Rectangle 41">
            <a:extLst>
              <a:ext uri="{FF2B5EF4-FFF2-40B4-BE49-F238E27FC236}">
                <a16:creationId xmlns:a16="http://schemas.microsoft.com/office/drawing/2014/main" id="{05E5F1D7-6FEE-444E-AE2D-C3E5B4F630A8}"/>
              </a:ext>
            </a:extLst>
          </p:cNvPr>
          <p:cNvSpPr/>
          <p:nvPr/>
        </p:nvSpPr>
        <p:spPr>
          <a:xfrm>
            <a:off x="8178655" y="5221330"/>
            <a:ext cx="3294477" cy="954107"/>
          </a:xfrm>
          <a:prstGeom prst="rect">
            <a:avLst/>
          </a:prstGeom>
        </p:spPr>
        <p:txBody>
          <a:bodyPr wrap="square">
            <a:spAutoFit/>
          </a:bodyPr>
          <a:lstStyle/>
          <a:p>
            <a:r>
              <a:rPr lang="en-US" sz="1400"/>
              <a:t>These practices aren’t limited to career centers. Look for opportunities to develop valuable relationships directly with student groups and academic programs. </a:t>
            </a:r>
            <a:endParaRPr lang="en-CA" sz="1400"/>
          </a:p>
        </p:txBody>
      </p:sp>
      <p:grpSp>
        <p:nvGrpSpPr>
          <p:cNvPr id="43" name="Group 42">
            <a:extLst>
              <a:ext uri="{FF2B5EF4-FFF2-40B4-BE49-F238E27FC236}">
                <a16:creationId xmlns:a16="http://schemas.microsoft.com/office/drawing/2014/main" id="{735DDF2B-6AF8-4ED4-B1CE-1D014830B704}"/>
              </a:ext>
            </a:extLst>
          </p:cNvPr>
          <p:cNvGrpSpPr/>
          <p:nvPr/>
        </p:nvGrpSpPr>
        <p:grpSpPr>
          <a:xfrm>
            <a:off x="7228073" y="5358890"/>
            <a:ext cx="950582" cy="517026"/>
            <a:chOff x="200817" y="5943680"/>
            <a:chExt cx="890252" cy="517026"/>
          </a:xfrm>
        </p:grpSpPr>
        <p:pic>
          <p:nvPicPr>
            <p:cNvPr id="44" name="Graphic 43" descr="Lightbulb">
              <a:extLst>
                <a:ext uri="{FF2B5EF4-FFF2-40B4-BE49-F238E27FC236}">
                  <a16:creationId xmlns:a16="http://schemas.microsoft.com/office/drawing/2014/main" id="{373219CC-89F1-4C94-AA9F-D7054E84FB88}"/>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00817" y="5962547"/>
              <a:ext cx="451194" cy="479293"/>
            </a:xfrm>
            <a:prstGeom prst="rect">
              <a:avLst/>
            </a:prstGeom>
          </p:spPr>
        </p:pic>
        <p:sp>
          <p:nvSpPr>
            <p:cNvPr id="45" name="TextBox 44">
              <a:extLst>
                <a:ext uri="{FF2B5EF4-FFF2-40B4-BE49-F238E27FC236}">
                  <a16:creationId xmlns:a16="http://schemas.microsoft.com/office/drawing/2014/main" id="{8A7104B4-7472-4A93-895E-B367C3D51223}"/>
                </a:ext>
              </a:extLst>
            </p:cNvPr>
            <p:cNvSpPr txBox="1"/>
            <p:nvPr/>
          </p:nvSpPr>
          <p:spPr>
            <a:xfrm>
              <a:off x="531146" y="6017527"/>
              <a:ext cx="559923" cy="369332"/>
            </a:xfrm>
            <a:prstGeom prst="rect">
              <a:avLst/>
            </a:prstGeom>
          </p:spPr>
          <p:txBody>
            <a:bodyPr wrap="square" rtlCol="0">
              <a:spAutoFit/>
            </a:bodyPr>
            <a:lstStyle/>
            <a:p>
              <a:pPr algn="l"/>
              <a:r>
                <a:rPr lang="en-US" sz="1800" b="0" dirty="0">
                  <a:latin typeface="+mj-lt"/>
                </a:rPr>
                <a:t>Tip</a:t>
              </a:r>
              <a:endParaRPr lang="en-CA" sz="1800" b="0" dirty="0">
                <a:latin typeface="+mj-lt"/>
              </a:endParaRPr>
            </a:p>
          </p:txBody>
        </p:sp>
        <p:sp>
          <p:nvSpPr>
            <p:cNvPr id="46" name="Rectangle 45">
              <a:extLst>
                <a:ext uri="{FF2B5EF4-FFF2-40B4-BE49-F238E27FC236}">
                  <a16:creationId xmlns:a16="http://schemas.microsoft.com/office/drawing/2014/main" id="{661EC536-B794-4A24-A176-D68B9FC3B814}"/>
                </a:ext>
              </a:extLst>
            </p:cNvPr>
            <p:cNvSpPr/>
            <p:nvPr/>
          </p:nvSpPr>
          <p:spPr>
            <a:xfrm>
              <a:off x="1002509" y="5943680"/>
              <a:ext cx="67430" cy="5170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6" name="TextBox 5">
            <a:extLst>
              <a:ext uri="{FF2B5EF4-FFF2-40B4-BE49-F238E27FC236}">
                <a16:creationId xmlns:a16="http://schemas.microsoft.com/office/drawing/2014/main" id="{F0AFC286-A8CD-4F81-B3E6-689F38E77E42}"/>
              </a:ext>
            </a:extLst>
          </p:cNvPr>
          <p:cNvSpPr txBox="1"/>
          <p:nvPr/>
        </p:nvSpPr>
        <p:spPr>
          <a:xfrm>
            <a:off x="354105" y="1459988"/>
            <a:ext cx="11316370" cy="523220"/>
          </a:xfrm>
          <a:prstGeom prst="rect">
            <a:avLst/>
          </a:prstGeom>
        </p:spPr>
        <p:txBody>
          <a:bodyPr wrap="square" rtlCol="0">
            <a:spAutoFit/>
          </a:bodyPr>
          <a:lstStyle/>
          <a:p>
            <a:r>
              <a:rPr lang="en-US" sz="1400" b="1">
                <a:solidFill>
                  <a:schemeClr val="tx1"/>
                </a:solidFill>
                <a:latin typeface="+mj-lt"/>
              </a:rPr>
              <a:t>Partnerships are about giving and getting. </a:t>
            </a:r>
            <a:r>
              <a:rPr lang="en-US" sz="1400">
                <a:solidFill>
                  <a:schemeClr val="tx1"/>
                </a:solidFill>
                <a:latin typeface="+mj-lt"/>
              </a:rPr>
              <a:t>Having a healthy relationship with the schools you’re sourcing from will help drive the success of your recruitment program. Keep in mind that they also want their students to be hired.</a:t>
            </a:r>
            <a:endParaRPr lang="en-CA" sz="1400">
              <a:solidFill>
                <a:schemeClr val="tx1"/>
              </a:solidFill>
              <a:latin typeface="+mj-lt"/>
            </a:endParaRPr>
          </a:p>
        </p:txBody>
      </p:sp>
      <p:pic>
        <p:nvPicPr>
          <p:cNvPr id="2" name="Picture 1">
            <a:extLst>
              <a:ext uri="{FF2B5EF4-FFF2-40B4-BE49-F238E27FC236}">
                <a16:creationId xmlns:a16="http://schemas.microsoft.com/office/drawing/2014/main" id="{D8C273EB-38EB-127F-6133-F17F0B91465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933294" y="121581"/>
            <a:ext cx="1065132" cy="462267"/>
          </a:xfrm>
          <a:prstGeom prst="rect">
            <a:avLst/>
          </a:prstGeom>
        </p:spPr>
      </p:pic>
      <p:sp>
        <p:nvSpPr>
          <p:cNvPr id="4" name="TextBox 3">
            <a:extLst>
              <a:ext uri="{FF2B5EF4-FFF2-40B4-BE49-F238E27FC236}">
                <a16:creationId xmlns:a16="http://schemas.microsoft.com/office/drawing/2014/main" id="{2392FE01-B64B-D927-2336-6C6B65728DF1}"/>
              </a:ext>
            </a:extLst>
          </p:cNvPr>
          <p:cNvSpPr txBox="1"/>
          <p:nvPr/>
        </p:nvSpPr>
        <p:spPr>
          <a:xfrm>
            <a:off x="9319310" y="6417738"/>
            <a:ext cx="2313890" cy="307777"/>
          </a:xfrm>
          <a:prstGeom prst="rect">
            <a:avLst/>
          </a:prstGeom>
        </p:spPr>
        <p:txBody>
          <a:bodyPr wrap="square" rtlCol="0">
            <a:spAutoFit/>
          </a:bodyPr>
          <a:lstStyle/>
          <a:p>
            <a:pPr algn="l"/>
            <a:r>
              <a:rPr lang="en-US" sz="1400" dirty="0">
                <a:solidFill>
                  <a:srgbClr val="000000"/>
                </a:solidFill>
              </a:rPr>
              <a:t>TNI Consulting Services  |  </a:t>
            </a:r>
            <a:fld id="{A9431E36-6410-44CF-A27B-9E92FB66C6D4}" type="slidenum">
              <a:rPr lang="en-US" sz="1400" b="0" smtClean="0">
                <a:solidFill>
                  <a:srgbClr val="000000"/>
                </a:solidFill>
              </a:rPr>
              <a:t>4</a:t>
            </a:fld>
            <a:endParaRPr lang="en-US" sz="1400" b="0" dirty="0">
              <a:solidFill>
                <a:srgbClr val="000000"/>
              </a:solidFill>
            </a:endParaRPr>
          </a:p>
        </p:txBody>
      </p:sp>
    </p:spTree>
    <p:extLst>
      <p:ext uri="{BB962C8B-B14F-4D97-AF65-F5344CB8AC3E}">
        <p14:creationId xmlns:p14="http://schemas.microsoft.com/office/powerpoint/2010/main" val="3698881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52E53D9-23B1-484E-AC24-32B903566197}"/>
              </a:ext>
            </a:extLst>
          </p:cNvPr>
          <p:cNvCxnSpPr/>
          <p:nvPr/>
        </p:nvCxnSpPr>
        <p:spPr>
          <a:xfrm>
            <a:off x="354105" y="2432602"/>
            <a:ext cx="11369809" cy="0"/>
          </a:xfrm>
          <a:prstGeom prst="line">
            <a:avLst/>
          </a:prstGeom>
          <a:ln w="19050">
            <a:solidFill>
              <a:schemeClr val="bg2">
                <a:lumMod val="40000"/>
                <a:lumOff val="6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2C5BBC79-A52E-42C5-8634-26870EA7EA99}"/>
              </a:ext>
            </a:extLst>
          </p:cNvPr>
          <p:cNvSpPr/>
          <p:nvPr/>
        </p:nvSpPr>
        <p:spPr>
          <a:xfrm>
            <a:off x="8399574" y="4964866"/>
            <a:ext cx="3433330" cy="1180453"/>
          </a:xfrm>
          <a:prstGeom prst="rect">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91CFD34-CBC3-4A3C-ACD1-B3C9EA683231}"/>
              </a:ext>
            </a:extLst>
          </p:cNvPr>
          <p:cNvSpPr/>
          <p:nvPr/>
        </p:nvSpPr>
        <p:spPr>
          <a:xfrm>
            <a:off x="4415944" y="4916679"/>
            <a:ext cx="3433330" cy="1180453"/>
          </a:xfrm>
          <a:prstGeom prst="rect">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13F0E14-ED61-48EF-8DC1-3708D4B3F30C}"/>
              </a:ext>
            </a:extLst>
          </p:cNvPr>
          <p:cNvSpPr/>
          <p:nvPr/>
        </p:nvSpPr>
        <p:spPr>
          <a:xfrm>
            <a:off x="432313" y="4964866"/>
            <a:ext cx="3433330" cy="1180453"/>
          </a:xfrm>
          <a:prstGeom prst="rect">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D0DEDE6-3283-49B8-A1B2-B1D9645A1137}"/>
              </a:ext>
            </a:extLst>
          </p:cNvPr>
          <p:cNvSpPr/>
          <p:nvPr/>
        </p:nvSpPr>
        <p:spPr>
          <a:xfrm>
            <a:off x="8399574" y="3170088"/>
            <a:ext cx="3433330" cy="1180453"/>
          </a:xfrm>
          <a:prstGeom prst="rect">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A807AEF-D8E0-4EE5-879F-18B761FAFC0F}"/>
              </a:ext>
            </a:extLst>
          </p:cNvPr>
          <p:cNvSpPr/>
          <p:nvPr/>
        </p:nvSpPr>
        <p:spPr>
          <a:xfrm>
            <a:off x="4415944" y="3170089"/>
            <a:ext cx="3433330" cy="1180453"/>
          </a:xfrm>
          <a:prstGeom prst="rect">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36F69CA-262F-4D57-A7B6-7F2FA2B85710}"/>
              </a:ext>
            </a:extLst>
          </p:cNvPr>
          <p:cNvSpPr/>
          <p:nvPr/>
        </p:nvSpPr>
        <p:spPr>
          <a:xfrm>
            <a:off x="432313" y="3194886"/>
            <a:ext cx="3433330" cy="1180453"/>
          </a:xfrm>
          <a:prstGeom prst="rect">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EAFDFDF-F873-4805-B6A8-95E6A87AABD8}"/>
              </a:ext>
            </a:extLst>
          </p:cNvPr>
          <p:cNvSpPr>
            <a:spLocks noGrp="1"/>
          </p:cNvSpPr>
          <p:nvPr>
            <p:ph type="title"/>
          </p:nvPr>
        </p:nvSpPr>
        <p:spPr/>
        <p:txBody>
          <a:bodyPr/>
          <a:lstStyle/>
          <a:p>
            <a:r>
              <a:rPr lang="en-US"/>
              <a:t>Understand the variety of resources schools can offer your organization</a:t>
            </a:r>
            <a:endParaRPr lang="en-CA"/>
          </a:p>
        </p:txBody>
      </p:sp>
      <p:sp>
        <p:nvSpPr>
          <p:cNvPr id="39" name="Rounded Rectangle 54">
            <a:extLst>
              <a:ext uri="{FF2B5EF4-FFF2-40B4-BE49-F238E27FC236}">
                <a16:creationId xmlns:a16="http://schemas.microsoft.com/office/drawing/2014/main" id="{9CE314FC-8CB2-42F5-881F-5A735AFF4CB9}"/>
              </a:ext>
            </a:extLst>
          </p:cNvPr>
          <p:cNvSpPr/>
          <p:nvPr/>
        </p:nvSpPr>
        <p:spPr>
          <a:xfrm>
            <a:off x="4156851" y="2185976"/>
            <a:ext cx="3951514" cy="381142"/>
          </a:xfrm>
          <a:prstGeom prst="roundRect">
            <a:avLst/>
          </a:prstGeom>
          <a:solidFill>
            <a:srgbClr val="C00000"/>
          </a:solidFill>
          <a:ln>
            <a:solidFill>
              <a:schemeClr val="accent2">
                <a:lumMod val="20000"/>
                <a:lumOff val="8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solidFill>
                  <a:schemeClr val="bg1"/>
                </a:solidFill>
                <a:latin typeface="+mj-lt"/>
              </a:rPr>
              <a:t>Common resources schools can offer:</a:t>
            </a:r>
          </a:p>
        </p:txBody>
      </p:sp>
      <p:sp>
        <p:nvSpPr>
          <p:cNvPr id="41" name="Rectangle 40">
            <a:extLst>
              <a:ext uri="{FF2B5EF4-FFF2-40B4-BE49-F238E27FC236}">
                <a16:creationId xmlns:a16="http://schemas.microsoft.com/office/drawing/2014/main" id="{1801F84C-C83D-4B03-8E27-4994545917C4}"/>
              </a:ext>
            </a:extLst>
          </p:cNvPr>
          <p:cNvSpPr/>
          <p:nvPr/>
        </p:nvSpPr>
        <p:spPr>
          <a:xfrm>
            <a:off x="432314" y="2813744"/>
            <a:ext cx="3433330" cy="381142"/>
          </a:xfrm>
          <a:prstGeom prst="rect">
            <a:avLst/>
          </a:prstGeom>
          <a:solidFill>
            <a:srgbClr val="000000"/>
          </a:solidFill>
          <a:ln>
            <a:solidFill>
              <a:srgbClr val="0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Data</a:t>
            </a:r>
            <a:endParaRPr lang="en-CA" sz="1800" b="1" dirty="0">
              <a:solidFill>
                <a:schemeClr val="bg1"/>
              </a:solidFill>
            </a:endParaRPr>
          </a:p>
        </p:txBody>
      </p:sp>
      <p:sp>
        <p:nvSpPr>
          <p:cNvPr id="42" name="TextBox 41">
            <a:extLst>
              <a:ext uri="{FF2B5EF4-FFF2-40B4-BE49-F238E27FC236}">
                <a16:creationId xmlns:a16="http://schemas.microsoft.com/office/drawing/2014/main" id="{11E10D44-40E5-42FC-BE34-F89353B44BC1}"/>
              </a:ext>
            </a:extLst>
          </p:cNvPr>
          <p:cNvSpPr txBox="1"/>
          <p:nvPr/>
        </p:nvSpPr>
        <p:spPr>
          <a:xfrm>
            <a:off x="432313" y="3355084"/>
            <a:ext cx="3433330" cy="738664"/>
          </a:xfrm>
          <a:prstGeom prst="rect">
            <a:avLst/>
          </a:prstGeom>
        </p:spPr>
        <p:txBody>
          <a:bodyPr wrap="square" rtlCol="0">
            <a:spAutoFit/>
          </a:bodyPr>
          <a:lstStyle/>
          <a:p>
            <a:r>
              <a:rPr lang="en-US" sz="1400">
                <a:solidFill>
                  <a:schemeClr val="tx2">
                    <a:lumMod val="75000"/>
                  </a:schemeClr>
                </a:solidFill>
              </a:rPr>
              <a:t>Schools can provide data on things such as student demographics and analysis of what days and times most students are available.</a:t>
            </a:r>
            <a:endParaRPr lang="en-US" sz="1400" b="1">
              <a:solidFill>
                <a:schemeClr val="tx2">
                  <a:lumMod val="75000"/>
                </a:schemeClr>
              </a:solidFill>
            </a:endParaRPr>
          </a:p>
        </p:txBody>
      </p:sp>
      <p:sp>
        <p:nvSpPr>
          <p:cNvPr id="22" name="TextBox 21">
            <a:extLst>
              <a:ext uri="{FF2B5EF4-FFF2-40B4-BE49-F238E27FC236}">
                <a16:creationId xmlns:a16="http://schemas.microsoft.com/office/drawing/2014/main" id="{DE26CC91-DC23-4A43-84D1-C33EBE3F6A3C}"/>
              </a:ext>
            </a:extLst>
          </p:cNvPr>
          <p:cNvSpPr txBox="1"/>
          <p:nvPr/>
        </p:nvSpPr>
        <p:spPr>
          <a:xfrm>
            <a:off x="432313" y="1543408"/>
            <a:ext cx="11400590" cy="553998"/>
          </a:xfrm>
          <a:prstGeom prst="rect">
            <a:avLst/>
          </a:prstGeom>
          <a:noFill/>
        </p:spPr>
        <p:txBody>
          <a:bodyPr wrap="square">
            <a:spAutoFit/>
          </a:bodyPr>
          <a:lstStyle/>
          <a:p>
            <a:pPr>
              <a:lnSpc>
                <a:spcPts val="1800"/>
              </a:lnSpc>
              <a:spcBef>
                <a:spcPts val="800"/>
              </a:spcBef>
            </a:pPr>
            <a:r>
              <a:rPr lang="en-US" sz="1400">
                <a:solidFill>
                  <a:schemeClr val="tx2">
                    <a:lumMod val="75000"/>
                  </a:schemeClr>
                </a:solidFill>
                <a:latin typeface="+mj-lt"/>
              </a:rPr>
              <a:t>Educational institutions vary from technical schools to universities. Familiarize yourself with the variety of resources and services schools can offer you.</a:t>
            </a:r>
            <a:endParaRPr lang="en-CA" sz="1400">
              <a:solidFill>
                <a:schemeClr val="tx2">
                  <a:lumMod val="75000"/>
                </a:schemeClr>
              </a:solidFill>
              <a:latin typeface="+mj-lt"/>
            </a:endParaRPr>
          </a:p>
        </p:txBody>
      </p:sp>
      <p:sp>
        <p:nvSpPr>
          <p:cNvPr id="23" name="Rectangle 22">
            <a:extLst>
              <a:ext uri="{FF2B5EF4-FFF2-40B4-BE49-F238E27FC236}">
                <a16:creationId xmlns:a16="http://schemas.microsoft.com/office/drawing/2014/main" id="{455E4F62-43A0-4997-8AEF-8371B89B44C3}"/>
              </a:ext>
            </a:extLst>
          </p:cNvPr>
          <p:cNvSpPr/>
          <p:nvPr/>
        </p:nvSpPr>
        <p:spPr>
          <a:xfrm>
            <a:off x="4415944" y="2813744"/>
            <a:ext cx="3433330" cy="381142"/>
          </a:xfrm>
          <a:prstGeom prst="rect">
            <a:avLst/>
          </a:prstGeom>
          <a:solidFill>
            <a:schemeClr val="bg1">
              <a:lumMod val="50000"/>
            </a:schemeClr>
          </a:solidFill>
          <a:ln>
            <a:solidFill>
              <a:schemeClr val="bg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Advice</a:t>
            </a:r>
            <a:endParaRPr lang="en-CA" sz="1800" b="1" dirty="0">
              <a:solidFill>
                <a:schemeClr val="bg1"/>
              </a:solidFill>
            </a:endParaRPr>
          </a:p>
        </p:txBody>
      </p:sp>
      <p:sp>
        <p:nvSpPr>
          <p:cNvPr id="24" name="Rectangle 23">
            <a:extLst>
              <a:ext uri="{FF2B5EF4-FFF2-40B4-BE49-F238E27FC236}">
                <a16:creationId xmlns:a16="http://schemas.microsoft.com/office/drawing/2014/main" id="{49CD080E-62B8-45BD-B483-F0920DB6E522}"/>
              </a:ext>
            </a:extLst>
          </p:cNvPr>
          <p:cNvSpPr/>
          <p:nvPr/>
        </p:nvSpPr>
        <p:spPr>
          <a:xfrm>
            <a:off x="8399574" y="2813744"/>
            <a:ext cx="3433330" cy="381142"/>
          </a:xfrm>
          <a:prstGeom prst="rect">
            <a:avLst/>
          </a:prstGeom>
          <a:solidFill>
            <a:schemeClr val="bg1">
              <a:lumMod val="7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Tools</a:t>
            </a:r>
            <a:endParaRPr lang="en-CA" sz="1800" b="1">
              <a:solidFill>
                <a:schemeClr val="tx1"/>
              </a:solidFill>
            </a:endParaRPr>
          </a:p>
        </p:txBody>
      </p:sp>
      <p:sp>
        <p:nvSpPr>
          <p:cNvPr id="25" name="TextBox 24">
            <a:extLst>
              <a:ext uri="{FF2B5EF4-FFF2-40B4-BE49-F238E27FC236}">
                <a16:creationId xmlns:a16="http://schemas.microsoft.com/office/drawing/2014/main" id="{5477D20A-E341-42F9-93FD-6064B7825407}"/>
              </a:ext>
            </a:extLst>
          </p:cNvPr>
          <p:cNvSpPr txBox="1"/>
          <p:nvPr/>
        </p:nvSpPr>
        <p:spPr>
          <a:xfrm>
            <a:off x="4415944" y="3283263"/>
            <a:ext cx="3433330" cy="954107"/>
          </a:xfrm>
          <a:prstGeom prst="rect">
            <a:avLst/>
          </a:prstGeom>
        </p:spPr>
        <p:txBody>
          <a:bodyPr wrap="square" rtlCol="0">
            <a:spAutoFit/>
          </a:bodyPr>
          <a:lstStyle/>
          <a:p>
            <a:r>
              <a:rPr lang="en-US" sz="1400">
                <a:solidFill>
                  <a:schemeClr val="tx2">
                    <a:lumMod val="75000"/>
                  </a:schemeClr>
                </a:solidFill>
              </a:rPr>
              <a:t>Employer relations staff can provide guidance on which programs are the best to target, which events are more effective, what brand messaging resonates, etc.</a:t>
            </a:r>
            <a:endParaRPr lang="en-US" sz="1400" b="1">
              <a:solidFill>
                <a:schemeClr val="tx2">
                  <a:lumMod val="75000"/>
                </a:schemeClr>
              </a:solidFill>
            </a:endParaRPr>
          </a:p>
        </p:txBody>
      </p:sp>
      <p:sp>
        <p:nvSpPr>
          <p:cNvPr id="26" name="TextBox 25">
            <a:extLst>
              <a:ext uri="{FF2B5EF4-FFF2-40B4-BE49-F238E27FC236}">
                <a16:creationId xmlns:a16="http://schemas.microsoft.com/office/drawing/2014/main" id="{AEA2D811-E6C8-4BB4-BF68-BEA8A8928016}"/>
              </a:ext>
            </a:extLst>
          </p:cNvPr>
          <p:cNvSpPr txBox="1"/>
          <p:nvPr/>
        </p:nvSpPr>
        <p:spPr>
          <a:xfrm>
            <a:off x="8399574" y="3303666"/>
            <a:ext cx="3433330" cy="307777"/>
          </a:xfrm>
          <a:prstGeom prst="rect">
            <a:avLst/>
          </a:prstGeom>
        </p:spPr>
        <p:txBody>
          <a:bodyPr wrap="square" rtlCol="0">
            <a:spAutoFit/>
          </a:bodyPr>
          <a:lstStyle/>
          <a:p>
            <a:r>
              <a:rPr lang="en-US" sz="1400">
                <a:solidFill>
                  <a:schemeClr val="tx2">
                    <a:lumMod val="75000"/>
                  </a:schemeClr>
                </a:solidFill>
              </a:rPr>
              <a:t>Many schools offer candidate assessment tools.</a:t>
            </a:r>
          </a:p>
        </p:txBody>
      </p:sp>
      <p:sp>
        <p:nvSpPr>
          <p:cNvPr id="27" name="Rectangle 26">
            <a:extLst>
              <a:ext uri="{FF2B5EF4-FFF2-40B4-BE49-F238E27FC236}">
                <a16:creationId xmlns:a16="http://schemas.microsoft.com/office/drawing/2014/main" id="{9BB90D86-F544-4225-A574-5C13CFA846E9}"/>
              </a:ext>
            </a:extLst>
          </p:cNvPr>
          <p:cNvSpPr/>
          <p:nvPr/>
        </p:nvSpPr>
        <p:spPr>
          <a:xfrm>
            <a:off x="432314" y="4535537"/>
            <a:ext cx="3433330" cy="381142"/>
          </a:xfrm>
          <a:prstGeom prst="rect">
            <a:avLst/>
          </a:prstGeom>
          <a:solidFill>
            <a:srgbClr val="000000"/>
          </a:solidFill>
          <a:ln>
            <a:solidFill>
              <a:srgbClr val="0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Space</a:t>
            </a:r>
            <a:endParaRPr lang="en-CA" sz="1800" b="1" dirty="0">
              <a:solidFill>
                <a:schemeClr val="bg1"/>
              </a:solidFill>
            </a:endParaRPr>
          </a:p>
        </p:txBody>
      </p:sp>
      <p:sp>
        <p:nvSpPr>
          <p:cNvPr id="28" name="TextBox 27">
            <a:extLst>
              <a:ext uri="{FF2B5EF4-FFF2-40B4-BE49-F238E27FC236}">
                <a16:creationId xmlns:a16="http://schemas.microsoft.com/office/drawing/2014/main" id="{F3D553A8-ED43-4D90-839B-E2F476E4003B}"/>
              </a:ext>
            </a:extLst>
          </p:cNvPr>
          <p:cNvSpPr txBox="1"/>
          <p:nvPr/>
        </p:nvSpPr>
        <p:spPr>
          <a:xfrm>
            <a:off x="432313" y="5076877"/>
            <a:ext cx="3433330" cy="523220"/>
          </a:xfrm>
          <a:prstGeom prst="rect">
            <a:avLst/>
          </a:prstGeom>
        </p:spPr>
        <p:txBody>
          <a:bodyPr wrap="square" rtlCol="0">
            <a:spAutoFit/>
          </a:bodyPr>
          <a:lstStyle/>
          <a:p>
            <a:r>
              <a:rPr lang="en-US" sz="1400">
                <a:solidFill>
                  <a:schemeClr val="tx2">
                    <a:lumMod val="75000"/>
                  </a:schemeClr>
                </a:solidFill>
              </a:rPr>
              <a:t>You can often book rooms on campus to hold events or conduct interviews at little to no cost.</a:t>
            </a:r>
            <a:endParaRPr lang="en-US" sz="1400" b="1">
              <a:solidFill>
                <a:schemeClr val="tx2">
                  <a:lumMod val="75000"/>
                </a:schemeClr>
              </a:solidFill>
            </a:endParaRPr>
          </a:p>
        </p:txBody>
      </p:sp>
      <p:sp>
        <p:nvSpPr>
          <p:cNvPr id="29" name="Rectangle 28">
            <a:extLst>
              <a:ext uri="{FF2B5EF4-FFF2-40B4-BE49-F238E27FC236}">
                <a16:creationId xmlns:a16="http://schemas.microsoft.com/office/drawing/2014/main" id="{81040273-E844-4F4A-A22E-65CF504BB827}"/>
              </a:ext>
            </a:extLst>
          </p:cNvPr>
          <p:cNvSpPr/>
          <p:nvPr/>
        </p:nvSpPr>
        <p:spPr>
          <a:xfrm>
            <a:off x="4415944" y="4535537"/>
            <a:ext cx="3433330" cy="381142"/>
          </a:xfrm>
          <a:prstGeom prst="rect">
            <a:avLst/>
          </a:prstGeom>
          <a:solidFill>
            <a:schemeClr val="bg1">
              <a:lumMod val="50000"/>
            </a:schemeClr>
          </a:solidFill>
          <a:ln>
            <a:solidFill>
              <a:schemeClr val="bg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Job listings/platforms</a:t>
            </a:r>
            <a:endParaRPr lang="en-CA" sz="1800" b="1" dirty="0">
              <a:solidFill>
                <a:schemeClr val="bg1"/>
              </a:solidFill>
            </a:endParaRPr>
          </a:p>
        </p:txBody>
      </p:sp>
      <p:sp>
        <p:nvSpPr>
          <p:cNvPr id="30" name="Rectangle 29">
            <a:extLst>
              <a:ext uri="{FF2B5EF4-FFF2-40B4-BE49-F238E27FC236}">
                <a16:creationId xmlns:a16="http://schemas.microsoft.com/office/drawing/2014/main" id="{9599EA3D-B1A0-4044-ACD1-490AEA874BF6}"/>
              </a:ext>
            </a:extLst>
          </p:cNvPr>
          <p:cNvSpPr/>
          <p:nvPr/>
        </p:nvSpPr>
        <p:spPr>
          <a:xfrm>
            <a:off x="8399574" y="4535537"/>
            <a:ext cx="3433330" cy="381142"/>
          </a:xfrm>
          <a:prstGeom prst="rect">
            <a:avLst/>
          </a:prstGeom>
          <a:solidFill>
            <a:schemeClr val="bg1">
              <a:lumMod val="7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Connections</a:t>
            </a:r>
            <a:endParaRPr lang="en-CA" sz="1800" b="1">
              <a:solidFill>
                <a:schemeClr val="tx1"/>
              </a:solidFill>
            </a:endParaRPr>
          </a:p>
        </p:txBody>
      </p:sp>
      <p:sp>
        <p:nvSpPr>
          <p:cNvPr id="31" name="TextBox 30">
            <a:extLst>
              <a:ext uri="{FF2B5EF4-FFF2-40B4-BE49-F238E27FC236}">
                <a16:creationId xmlns:a16="http://schemas.microsoft.com/office/drawing/2014/main" id="{1C41F43A-9A32-49D3-96EC-730B40C52F4A}"/>
              </a:ext>
            </a:extLst>
          </p:cNvPr>
          <p:cNvSpPr txBox="1"/>
          <p:nvPr/>
        </p:nvSpPr>
        <p:spPr>
          <a:xfrm>
            <a:off x="4415944" y="5005056"/>
            <a:ext cx="3433330" cy="954107"/>
          </a:xfrm>
          <a:prstGeom prst="rect">
            <a:avLst/>
          </a:prstGeom>
        </p:spPr>
        <p:txBody>
          <a:bodyPr wrap="square" rtlCol="0">
            <a:spAutoFit/>
          </a:bodyPr>
          <a:lstStyle/>
          <a:p>
            <a:r>
              <a:rPr lang="en-US" sz="1400">
                <a:solidFill>
                  <a:schemeClr val="tx2">
                    <a:lumMod val="75000"/>
                  </a:schemeClr>
                </a:solidFill>
              </a:rPr>
              <a:t>Most schools have an online job board only accessible by their students. In addition, many schools use platforms like Handshake to connect students with employers.</a:t>
            </a:r>
            <a:endParaRPr lang="en-US" sz="1400" b="1">
              <a:solidFill>
                <a:schemeClr val="tx2">
                  <a:lumMod val="75000"/>
                </a:schemeClr>
              </a:solidFill>
            </a:endParaRPr>
          </a:p>
        </p:txBody>
      </p:sp>
      <p:sp>
        <p:nvSpPr>
          <p:cNvPr id="32" name="TextBox 31">
            <a:extLst>
              <a:ext uri="{FF2B5EF4-FFF2-40B4-BE49-F238E27FC236}">
                <a16:creationId xmlns:a16="http://schemas.microsoft.com/office/drawing/2014/main" id="{B909009A-DF75-4532-965A-0160127BE54D}"/>
              </a:ext>
            </a:extLst>
          </p:cNvPr>
          <p:cNvSpPr txBox="1"/>
          <p:nvPr/>
        </p:nvSpPr>
        <p:spPr>
          <a:xfrm>
            <a:off x="8399574" y="5025459"/>
            <a:ext cx="3433330" cy="738664"/>
          </a:xfrm>
          <a:prstGeom prst="rect">
            <a:avLst/>
          </a:prstGeom>
        </p:spPr>
        <p:txBody>
          <a:bodyPr wrap="square" rtlCol="0">
            <a:spAutoFit/>
          </a:bodyPr>
          <a:lstStyle/>
          <a:p>
            <a:pPr>
              <a:spcBef>
                <a:spcPts val="600"/>
              </a:spcBef>
              <a:spcAft>
                <a:spcPts val="600"/>
              </a:spcAft>
            </a:pPr>
            <a:r>
              <a:rPr lang="en-US" sz="1400">
                <a:solidFill>
                  <a:schemeClr val="tx2">
                    <a:lumMod val="75000"/>
                  </a:schemeClr>
                </a:solidFill>
              </a:rPr>
              <a:t>With a good relationship, many school staff are willing to introduce you to student clubs and organizations.</a:t>
            </a:r>
            <a:endParaRPr lang="en-CA" sz="1400">
              <a:solidFill>
                <a:schemeClr val="tx2">
                  <a:lumMod val="75000"/>
                </a:schemeClr>
              </a:solidFill>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4AB148CB-01DB-108B-CA3C-88AC5C43E0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3294" y="121581"/>
            <a:ext cx="1065132" cy="462267"/>
          </a:xfrm>
          <a:prstGeom prst="rect">
            <a:avLst/>
          </a:prstGeom>
        </p:spPr>
      </p:pic>
      <p:sp>
        <p:nvSpPr>
          <p:cNvPr id="3" name="TextBox 2">
            <a:extLst>
              <a:ext uri="{FF2B5EF4-FFF2-40B4-BE49-F238E27FC236}">
                <a16:creationId xmlns:a16="http://schemas.microsoft.com/office/drawing/2014/main" id="{869E04D6-00FD-E4D7-0E64-A40E26386AD1}"/>
              </a:ext>
            </a:extLst>
          </p:cNvPr>
          <p:cNvSpPr txBox="1"/>
          <p:nvPr/>
        </p:nvSpPr>
        <p:spPr>
          <a:xfrm>
            <a:off x="9319310" y="6417738"/>
            <a:ext cx="2313890" cy="307777"/>
          </a:xfrm>
          <a:prstGeom prst="rect">
            <a:avLst/>
          </a:prstGeom>
        </p:spPr>
        <p:txBody>
          <a:bodyPr wrap="square" rtlCol="0">
            <a:spAutoFit/>
          </a:bodyPr>
          <a:lstStyle/>
          <a:p>
            <a:pPr algn="l"/>
            <a:r>
              <a:rPr lang="en-US" sz="1400" dirty="0">
                <a:solidFill>
                  <a:srgbClr val="000000"/>
                </a:solidFill>
              </a:rPr>
              <a:t>TNI Consulting Services  |  </a:t>
            </a:r>
            <a:fld id="{A9431E36-6410-44CF-A27B-9E92FB66C6D4}" type="slidenum">
              <a:rPr lang="en-US" sz="1400" b="0" smtClean="0">
                <a:solidFill>
                  <a:srgbClr val="000000"/>
                </a:solidFill>
              </a:rPr>
              <a:t>5</a:t>
            </a:fld>
            <a:endParaRPr lang="en-US" sz="1400" b="0" dirty="0">
              <a:solidFill>
                <a:srgbClr val="000000"/>
              </a:solidFill>
            </a:endParaRPr>
          </a:p>
        </p:txBody>
      </p:sp>
    </p:spTree>
    <p:extLst>
      <p:ext uri="{BB962C8B-B14F-4D97-AF65-F5344CB8AC3E}">
        <p14:creationId xmlns:p14="http://schemas.microsoft.com/office/powerpoint/2010/main" val="2163191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7FC340CE-90E0-4788-95C8-8308C04ECE9D}"/>
              </a:ext>
            </a:extLst>
          </p:cNvPr>
          <p:cNvSpPr/>
          <p:nvPr/>
        </p:nvSpPr>
        <p:spPr>
          <a:xfrm>
            <a:off x="7317015" y="5559517"/>
            <a:ext cx="939764" cy="306413"/>
          </a:xfrm>
          <a:prstGeom prst="homePlat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AAA2803-CB61-4A92-8E03-47B13BD6B0D6}"/>
              </a:ext>
            </a:extLst>
          </p:cNvPr>
          <p:cNvSpPr>
            <a:spLocks noGrp="1"/>
          </p:cNvSpPr>
          <p:nvPr>
            <p:ph type="title"/>
          </p:nvPr>
        </p:nvSpPr>
        <p:spPr>
          <a:xfrm>
            <a:off x="271912" y="509472"/>
            <a:ext cx="11839483" cy="1130188"/>
          </a:xfrm>
        </p:spPr>
        <p:txBody>
          <a:bodyPr/>
          <a:lstStyle/>
          <a:p>
            <a:r>
              <a:rPr lang="en-US">
                <a:latin typeface="+mj-lt"/>
              </a:rPr>
              <a:t>Tailor employer brand messaging to target audiences</a:t>
            </a:r>
            <a:endParaRPr lang="en-CA"/>
          </a:p>
        </p:txBody>
      </p:sp>
      <p:grpSp>
        <p:nvGrpSpPr>
          <p:cNvPr id="15" name="Group 14">
            <a:extLst>
              <a:ext uri="{FF2B5EF4-FFF2-40B4-BE49-F238E27FC236}">
                <a16:creationId xmlns:a16="http://schemas.microsoft.com/office/drawing/2014/main" id="{E6323096-6168-4789-AA2D-53A7FB39EEDD}"/>
              </a:ext>
            </a:extLst>
          </p:cNvPr>
          <p:cNvGrpSpPr/>
          <p:nvPr/>
        </p:nvGrpSpPr>
        <p:grpSpPr>
          <a:xfrm>
            <a:off x="704056" y="1401037"/>
            <a:ext cx="2981820" cy="1119913"/>
            <a:chOff x="415246" y="1253416"/>
            <a:chExt cx="2981820" cy="1119913"/>
          </a:xfrm>
        </p:grpSpPr>
        <p:sp>
          <p:nvSpPr>
            <p:cNvPr id="2" name="Arrow: Pentagon 1">
              <a:extLst>
                <a:ext uri="{FF2B5EF4-FFF2-40B4-BE49-F238E27FC236}">
                  <a16:creationId xmlns:a16="http://schemas.microsoft.com/office/drawing/2014/main" id="{DA4BB34C-7F70-4DBD-839A-615C9B09A8B0}"/>
                </a:ext>
              </a:extLst>
            </p:cNvPr>
            <p:cNvSpPr/>
            <p:nvPr/>
          </p:nvSpPr>
          <p:spPr>
            <a:xfrm>
              <a:off x="415246" y="1253416"/>
              <a:ext cx="2981820" cy="1119913"/>
            </a:xfrm>
            <a:prstGeom prst="homePlate">
              <a:avLst/>
            </a:prstGeom>
            <a:solidFill>
              <a:srgbClr val="000000"/>
            </a:solidFill>
            <a:ln w="12700">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TextBox 43">
              <a:extLst>
                <a:ext uri="{FF2B5EF4-FFF2-40B4-BE49-F238E27FC236}">
                  <a16:creationId xmlns:a16="http://schemas.microsoft.com/office/drawing/2014/main" id="{97717C79-186B-42F8-9B77-9252509D4AC1}"/>
                </a:ext>
              </a:extLst>
            </p:cNvPr>
            <p:cNvSpPr txBox="1"/>
            <p:nvPr/>
          </p:nvSpPr>
          <p:spPr>
            <a:xfrm>
              <a:off x="535706" y="1587024"/>
              <a:ext cx="2555837" cy="738664"/>
            </a:xfrm>
            <a:prstGeom prst="rect">
              <a:avLst/>
            </a:prstGeom>
          </p:spPr>
          <p:txBody>
            <a:bodyPr wrap="square" rtlCol="0">
              <a:spAutoFit/>
            </a:bodyPr>
            <a:lstStyle/>
            <a:p>
              <a:pPr>
                <a:spcAft>
                  <a:spcPts val="400"/>
                </a:spcAft>
              </a:pPr>
              <a:r>
                <a:rPr lang="en-US" sz="1400" dirty="0">
                  <a:solidFill>
                    <a:schemeClr val="bg1"/>
                  </a:solidFill>
                </a:rPr>
                <a:t>Based on your audience profile, identify this key information and use it to inform your messaging:</a:t>
              </a:r>
            </a:p>
          </p:txBody>
        </p:sp>
        <p:sp>
          <p:nvSpPr>
            <p:cNvPr id="43" name="Text Placeholder 7">
              <a:extLst>
                <a:ext uri="{FF2B5EF4-FFF2-40B4-BE49-F238E27FC236}">
                  <a16:creationId xmlns:a16="http://schemas.microsoft.com/office/drawing/2014/main" id="{BBF4B476-3454-4DA0-9C15-16C6EB09D086}"/>
                </a:ext>
              </a:extLst>
            </p:cNvPr>
            <p:cNvSpPr txBox="1">
              <a:spLocks/>
            </p:cNvSpPr>
            <p:nvPr/>
          </p:nvSpPr>
          <p:spPr>
            <a:xfrm>
              <a:off x="539551" y="1335658"/>
              <a:ext cx="2373774" cy="301663"/>
            </a:xfrm>
            <a:prstGeom prst="rect">
              <a:avLst/>
            </a:prstGeom>
          </p:spPr>
          <p:txBody>
            <a:bodyPr lIns="0" tIns="0" rIns="0" bIns="0" numCol="1" spcCol="360000">
              <a:noAutofit/>
            </a:bodyPr>
            <a:lstStyle>
              <a:lvl1pPr marL="0" indent="0" algn="l" defTabSz="914400" rtl="0" eaLnBrk="1" latinLnBrk="0" hangingPunct="1">
                <a:lnSpc>
                  <a:spcPct val="110000"/>
                </a:lnSpc>
                <a:spcBef>
                  <a:spcPts val="1000"/>
                </a:spcBef>
                <a:buFont typeface="Arial" panose="020B0604020202020204" pitchFamily="34" charset="0"/>
                <a:buNone/>
                <a:defRPr sz="1400" b="0" i="0" kern="1200">
                  <a:solidFill>
                    <a:srgbClr val="000000"/>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defTabSz="1076325">
                <a:spcAft>
                  <a:spcPts val="200"/>
                </a:spcAft>
                <a:tabLst>
                  <a:tab pos="2152650" algn="l"/>
                </a:tabLst>
              </a:pPr>
              <a:r>
                <a:rPr lang="en-US" sz="1600" b="1" dirty="0">
                  <a:solidFill>
                    <a:schemeClr val="bg1"/>
                  </a:solidFill>
                  <a:latin typeface="+mj-lt"/>
                </a:rPr>
                <a:t>Audience Profile </a:t>
              </a:r>
              <a:endParaRPr lang="en-CA" sz="1600" b="1" dirty="0">
                <a:solidFill>
                  <a:schemeClr val="bg1"/>
                </a:solidFill>
                <a:latin typeface="+mj-lt"/>
              </a:endParaRPr>
            </a:p>
          </p:txBody>
        </p:sp>
      </p:grpSp>
      <p:sp>
        <p:nvSpPr>
          <p:cNvPr id="44" name="Rectangle 43">
            <a:extLst>
              <a:ext uri="{FF2B5EF4-FFF2-40B4-BE49-F238E27FC236}">
                <a16:creationId xmlns:a16="http://schemas.microsoft.com/office/drawing/2014/main" id="{8CCE2206-5CD3-45CD-BBAA-E7B660D03A63}"/>
              </a:ext>
            </a:extLst>
          </p:cNvPr>
          <p:cNvSpPr/>
          <p:nvPr/>
        </p:nvSpPr>
        <p:spPr>
          <a:xfrm>
            <a:off x="3723545" y="1464250"/>
            <a:ext cx="2584688" cy="1056700"/>
          </a:xfrm>
          <a:prstGeom prst="rect">
            <a:avLst/>
          </a:prstGeom>
        </p:spPr>
        <p:txBody>
          <a:bodyPr wrap="square">
            <a:spAutoFit/>
          </a:bodyPr>
          <a:lstStyle/>
          <a:p>
            <a:pPr marL="171450" indent="-171450">
              <a:spcAft>
                <a:spcPts val="400"/>
              </a:spcAft>
              <a:buFont typeface="Arial" panose="020B0604020202020204" pitchFamily="34" charset="0"/>
              <a:buChar char="•"/>
            </a:pPr>
            <a:r>
              <a:rPr lang="en-US" sz="1400">
                <a:solidFill>
                  <a:schemeClr val="tx2">
                    <a:lumMod val="75000"/>
                  </a:schemeClr>
                </a:solidFill>
              </a:rPr>
              <a:t>What they look for in employers.</a:t>
            </a:r>
          </a:p>
          <a:p>
            <a:pPr marL="171450" indent="-171450">
              <a:spcAft>
                <a:spcPts val="400"/>
              </a:spcAft>
              <a:buFont typeface="Arial" panose="020B0604020202020204" pitchFamily="34" charset="0"/>
              <a:buChar char="•"/>
            </a:pPr>
            <a:r>
              <a:rPr lang="en-US" sz="1400">
                <a:solidFill>
                  <a:schemeClr val="tx2">
                    <a:lumMod val="75000"/>
                  </a:schemeClr>
                </a:solidFill>
              </a:rPr>
              <a:t>What social networks they use.</a:t>
            </a:r>
          </a:p>
          <a:p>
            <a:pPr marL="171450" indent="-171450">
              <a:spcAft>
                <a:spcPts val="400"/>
              </a:spcAft>
              <a:buFont typeface="Arial" panose="020B0604020202020204" pitchFamily="34" charset="0"/>
              <a:buChar char="•"/>
            </a:pPr>
            <a:r>
              <a:rPr lang="en-US" sz="1400">
                <a:solidFill>
                  <a:schemeClr val="tx2">
                    <a:lumMod val="75000"/>
                  </a:schemeClr>
                </a:solidFill>
              </a:rPr>
              <a:t>What they would enjoy the most about the target role.</a:t>
            </a:r>
          </a:p>
        </p:txBody>
      </p:sp>
      <p:cxnSp>
        <p:nvCxnSpPr>
          <p:cNvPr id="56" name="Straight Connector 55">
            <a:extLst>
              <a:ext uri="{FF2B5EF4-FFF2-40B4-BE49-F238E27FC236}">
                <a16:creationId xmlns:a16="http://schemas.microsoft.com/office/drawing/2014/main" id="{69A069BD-4285-4CA6-B3F3-C586C7D0F17F}"/>
              </a:ext>
            </a:extLst>
          </p:cNvPr>
          <p:cNvCxnSpPr>
            <a:cxnSpLocks/>
            <a:stCxn id="11" idx="1"/>
            <a:endCxn id="81" idx="3"/>
          </p:cNvCxnSpPr>
          <p:nvPr/>
        </p:nvCxnSpPr>
        <p:spPr>
          <a:xfrm>
            <a:off x="792022" y="2987778"/>
            <a:ext cx="10735481" cy="18647"/>
          </a:xfrm>
          <a:prstGeom prst="line">
            <a:avLst/>
          </a:prstGeom>
          <a:ln w="57150" cap="rnd">
            <a:solidFill>
              <a:schemeClr val="bg2">
                <a:lumMod val="40000"/>
                <a:lumOff val="60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798D76F5-2ED6-4A76-8E09-B1770BF8362B}"/>
              </a:ext>
            </a:extLst>
          </p:cNvPr>
          <p:cNvSpPr/>
          <p:nvPr/>
        </p:nvSpPr>
        <p:spPr>
          <a:xfrm>
            <a:off x="792022" y="2820987"/>
            <a:ext cx="2981820" cy="333581"/>
          </a:xfrm>
          <a:prstGeom prst="roundRect">
            <a:avLst/>
          </a:prstGeom>
          <a:solidFill>
            <a:schemeClr val="tx1">
              <a:lumMod val="65000"/>
              <a:lumOff val="3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a:solidFill>
                  <a:schemeClr val="bg1"/>
                </a:solidFill>
                <a:latin typeface="+mj-lt"/>
              </a:rPr>
              <a:t>Employe</a:t>
            </a:r>
            <a:r>
              <a:rPr lang="en-US" sz="1400">
                <a:solidFill>
                  <a:schemeClr val="bg1"/>
                </a:solidFill>
                <a:latin typeface="+mj-lt"/>
              </a:rPr>
              <a:t>e value proposition</a:t>
            </a:r>
            <a:endParaRPr lang="en-CA" sz="1400" b="0">
              <a:solidFill>
                <a:schemeClr val="bg1"/>
              </a:solidFill>
              <a:latin typeface="+mj-lt"/>
            </a:endParaRPr>
          </a:p>
        </p:txBody>
      </p:sp>
      <p:sp>
        <p:nvSpPr>
          <p:cNvPr id="80" name="Rectangle: Rounded Corners 79">
            <a:extLst>
              <a:ext uri="{FF2B5EF4-FFF2-40B4-BE49-F238E27FC236}">
                <a16:creationId xmlns:a16="http://schemas.microsoft.com/office/drawing/2014/main" id="{72D40491-884E-4836-8821-438C1F1E515D}"/>
              </a:ext>
            </a:extLst>
          </p:cNvPr>
          <p:cNvSpPr/>
          <p:nvPr/>
        </p:nvSpPr>
        <p:spPr>
          <a:xfrm>
            <a:off x="4732581" y="2813529"/>
            <a:ext cx="2981820" cy="333581"/>
          </a:xfrm>
          <a:prstGeom prst="roundRect">
            <a:avLst/>
          </a:prstGeom>
          <a:solidFill>
            <a:schemeClr val="bg1">
              <a:lumMod val="6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dirty="0">
                <a:solidFill>
                  <a:schemeClr val="bg1"/>
                </a:solidFill>
                <a:latin typeface="+mj-lt"/>
              </a:rPr>
              <a:t>Employer brand</a:t>
            </a:r>
            <a:endParaRPr lang="en-CA" sz="1400" b="0" dirty="0">
              <a:solidFill>
                <a:schemeClr val="bg1"/>
              </a:solidFill>
              <a:latin typeface="+mj-lt"/>
            </a:endParaRPr>
          </a:p>
        </p:txBody>
      </p:sp>
      <p:sp>
        <p:nvSpPr>
          <p:cNvPr id="81" name="Rectangle: Rounded Corners 80">
            <a:extLst>
              <a:ext uri="{FF2B5EF4-FFF2-40B4-BE49-F238E27FC236}">
                <a16:creationId xmlns:a16="http://schemas.microsoft.com/office/drawing/2014/main" id="{6129A148-DA3E-4384-8FE0-E5CB549FA666}"/>
              </a:ext>
            </a:extLst>
          </p:cNvPr>
          <p:cNvSpPr/>
          <p:nvPr/>
        </p:nvSpPr>
        <p:spPr>
          <a:xfrm>
            <a:off x="8545683" y="2839634"/>
            <a:ext cx="2981820" cy="333581"/>
          </a:xfrm>
          <a:prstGeom prst="roundRect">
            <a:avLst/>
          </a:prstGeom>
          <a:solidFill>
            <a:schemeClr val="bg1">
              <a:lumMod val="7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a:solidFill>
                  <a:schemeClr val="tx1"/>
                </a:solidFill>
                <a:latin typeface="+mj-lt"/>
              </a:rPr>
              <a:t>Marketing plan</a:t>
            </a:r>
            <a:endParaRPr lang="en-CA" sz="1400" b="0">
              <a:solidFill>
                <a:schemeClr val="tx1"/>
              </a:solidFill>
              <a:latin typeface="+mj-lt"/>
            </a:endParaRPr>
          </a:p>
        </p:txBody>
      </p:sp>
      <p:sp>
        <p:nvSpPr>
          <p:cNvPr id="84" name="Text Placeholder 2">
            <a:extLst>
              <a:ext uri="{FF2B5EF4-FFF2-40B4-BE49-F238E27FC236}">
                <a16:creationId xmlns:a16="http://schemas.microsoft.com/office/drawing/2014/main" id="{191EF486-EBDC-45E6-B2A3-6DDC584DAC47}"/>
              </a:ext>
            </a:extLst>
          </p:cNvPr>
          <p:cNvSpPr txBox="1">
            <a:spLocks/>
          </p:cNvSpPr>
          <p:nvPr/>
        </p:nvSpPr>
        <p:spPr>
          <a:xfrm>
            <a:off x="415246" y="3233007"/>
            <a:ext cx="3735373" cy="2743312"/>
          </a:xfrm>
          <a:prstGeom prst="rect">
            <a:avLst/>
          </a:prstGeom>
        </p:spPr>
        <p:txBody>
          <a:bodyPr>
            <a:noAutofit/>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solidFill>
                  <a:schemeClr val="tx2">
                    <a:lumMod val="75000"/>
                  </a:schemeClr>
                </a:solidFill>
              </a:rPr>
              <a:t>Your organization’s EVP is the value it provides to employees. </a:t>
            </a:r>
          </a:p>
          <a:p>
            <a:pPr marL="171450" indent="-171450">
              <a:buFont typeface="Arial" panose="020B0604020202020204" pitchFamily="34" charset="0"/>
              <a:buChar char="•"/>
            </a:pPr>
            <a:r>
              <a:rPr lang="en-US" sz="1400" dirty="0">
                <a:solidFill>
                  <a:schemeClr val="tx2">
                    <a:lumMod val="75000"/>
                  </a:schemeClr>
                </a:solidFill>
              </a:rPr>
              <a:t>Document your existing EVP, or if you don’t have one, contact TNI Consulting to help you </a:t>
            </a:r>
            <a:r>
              <a:rPr lang="en-US" sz="1400" i="1" dirty="0">
                <a:solidFill>
                  <a:srgbClr val="C00000"/>
                </a:solidFill>
                <a:cs typeface="Arial" panose="020B0604020202020204" pitchFamily="34" charset="0"/>
              </a:rPr>
              <a:t>Uncover the Employee Value Proposition</a:t>
            </a:r>
            <a:r>
              <a:rPr lang="en-CA" sz="1400" dirty="0">
                <a:cs typeface="Arial" panose="020B0604020202020204" pitchFamily="34" charset="0"/>
              </a:rPr>
              <a:t>.</a:t>
            </a:r>
            <a:endParaRPr lang="en-CA" sz="1400" dirty="0"/>
          </a:p>
          <a:p>
            <a:pPr marL="0" indent="0" algn="l" rtl="0" eaLnBrk="1" fontAlgn="ctr" latinLnBrk="0" hangingPunct="1">
              <a:spcBef>
                <a:spcPts val="0"/>
              </a:spcBef>
              <a:spcAft>
                <a:spcPts val="0"/>
              </a:spcAft>
              <a:buNone/>
            </a:pPr>
            <a:endParaRPr lang="en-CA" sz="1800" b="0" i="0" u="none" strike="noStrike" dirty="0">
              <a:effectLst/>
              <a:latin typeface="Arial" panose="020B0604020202020204" pitchFamily="34" charset="0"/>
            </a:endParaRPr>
          </a:p>
        </p:txBody>
      </p:sp>
      <p:graphicFrame>
        <p:nvGraphicFramePr>
          <p:cNvPr id="85" name="Table 54">
            <a:extLst>
              <a:ext uri="{FF2B5EF4-FFF2-40B4-BE49-F238E27FC236}">
                <a16:creationId xmlns:a16="http://schemas.microsoft.com/office/drawing/2014/main" id="{C51481BB-DE59-4BB7-AA6C-185857B89AF1}"/>
              </a:ext>
            </a:extLst>
          </p:cNvPr>
          <p:cNvGraphicFramePr>
            <a:graphicFrameLocks noGrp="1"/>
          </p:cNvGraphicFramePr>
          <p:nvPr>
            <p:extLst>
              <p:ext uri="{D42A27DB-BD31-4B8C-83A1-F6EECF244321}">
                <p14:modId xmlns:p14="http://schemas.microsoft.com/office/powerpoint/2010/main" val="1850945602"/>
              </p:ext>
            </p:extLst>
          </p:nvPr>
        </p:nvGraphicFramePr>
        <p:xfrm>
          <a:off x="428904" y="4432154"/>
          <a:ext cx="3669591" cy="1565427"/>
        </p:xfrm>
        <a:graphic>
          <a:graphicData uri="http://schemas.openxmlformats.org/drawingml/2006/table">
            <a:tbl>
              <a:tblPr firstRow="1" bandRow="1">
                <a:tableStyleId>{69CF1AB2-1976-4502-BF36-3FF5EA218861}</a:tableStyleId>
              </a:tblPr>
              <a:tblGrid>
                <a:gridCol w="2125343">
                  <a:extLst>
                    <a:ext uri="{9D8B030D-6E8A-4147-A177-3AD203B41FA5}">
                      <a16:colId xmlns:a16="http://schemas.microsoft.com/office/drawing/2014/main" val="20000"/>
                    </a:ext>
                  </a:extLst>
                </a:gridCol>
                <a:gridCol w="1544248">
                  <a:extLst>
                    <a:ext uri="{9D8B030D-6E8A-4147-A177-3AD203B41FA5}">
                      <a16:colId xmlns:a16="http://schemas.microsoft.com/office/drawing/2014/main" val="20001"/>
                    </a:ext>
                  </a:extLst>
                </a:gridCol>
              </a:tblGrid>
              <a:tr h="0">
                <a:tc>
                  <a:txBody>
                    <a:bodyPr/>
                    <a:lstStyle/>
                    <a:p>
                      <a:endParaRPr lang="en-CA" sz="1400" b="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bg1"/>
                          </a:solidFill>
                        </a:rPr>
                        <a:t>Statement</a:t>
                      </a:r>
                      <a:endParaRPr lang="en-CA" sz="1400"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250986">
                <a:tc>
                  <a:txBody>
                    <a:bodyPr/>
                    <a:lstStyle/>
                    <a:p>
                      <a:r>
                        <a:rPr lang="en-US" sz="1400" b="1" dirty="0">
                          <a:solidFill>
                            <a:schemeClr val="bg1"/>
                          </a:solidFill>
                        </a:rPr>
                        <a:t>Rewards</a:t>
                      </a:r>
                      <a:endParaRPr lang="en-CA" sz="1400"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en-CA" sz="1400" b="0"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6227">
                <a:tc>
                  <a:txBody>
                    <a:bodyPr/>
                    <a:lstStyle/>
                    <a:p>
                      <a:r>
                        <a:rPr lang="en-US" sz="1400" b="1" dirty="0">
                          <a:solidFill>
                            <a:schemeClr val="bg1"/>
                          </a:solidFill>
                        </a:rPr>
                        <a:t>Environment</a:t>
                      </a:r>
                      <a:endParaRPr lang="en-CA" sz="1400"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en-CA" sz="1400" b="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r>
                        <a:rPr lang="en-US" sz="1400" b="1" dirty="0">
                          <a:solidFill>
                            <a:schemeClr val="bg1"/>
                          </a:solidFill>
                        </a:rPr>
                        <a:t>Opportunity</a:t>
                      </a:r>
                      <a:endParaRPr lang="en-CA" sz="1400"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en-CA" sz="1400" b="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0986">
                <a:tc>
                  <a:txBody>
                    <a:bodyPr/>
                    <a:lstStyle/>
                    <a:p>
                      <a:r>
                        <a:rPr lang="en-US" sz="1400" b="1" dirty="0">
                          <a:solidFill>
                            <a:schemeClr val="bg1"/>
                          </a:solidFill>
                        </a:rPr>
                        <a:t>Organization</a:t>
                      </a:r>
                      <a:endParaRPr lang="en-CA" sz="1400"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endParaRPr lang="en-CA" sz="1400" b="0"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86" name="Table 56">
            <a:extLst>
              <a:ext uri="{FF2B5EF4-FFF2-40B4-BE49-F238E27FC236}">
                <a16:creationId xmlns:a16="http://schemas.microsoft.com/office/drawing/2014/main" id="{C5399334-BEF7-42FD-AB05-1695B5B25353}"/>
              </a:ext>
            </a:extLst>
          </p:cNvPr>
          <p:cNvGraphicFramePr>
            <a:graphicFrameLocks noGrp="1"/>
          </p:cNvGraphicFramePr>
          <p:nvPr>
            <p:extLst>
              <p:ext uri="{D42A27DB-BD31-4B8C-83A1-F6EECF244321}">
                <p14:modId xmlns:p14="http://schemas.microsoft.com/office/powerpoint/2010/main" val="2069274332"/>
              </p:ext>
            </p:extLst>
          </p:nvPr>
        </p:nvGraphicFramePr>
        <p:xfrm>
          <a:off x="415247" y="6045761"/>
          <a:ext cx="3707656" cy="609600"/>
        </p:xfrm>
        <a:graphic>
          <a:graphicData uri="http://schemas.openxmlformats.org/drawingml/2006/table">
            <a:tbl>
              <a:tblPr firstRow="1" bandRow="1">
                <a:tableStyleId>{69CF1AB2-1976-4502-BF36-3FF5EA218861}</a:tableStyleId>
              </a:tblPr>
              <a:tblGrid>
                <a:gridCol w="3707656">
                  <a:extLst>
                    <a:ext uri="{9D8B030D-6E8A-4147-A177-3AD203B41FA5}">
                      <a16:colId xmlns:a16="http://schemas.microsoft.com/office/drawing/2014/main" val="20000"/>
                    </a:ext>
                  </a:extLst>
                </a:gridCol>
              </a:tblGrid>
              <a:tr h="141061">
                <a:tc>
                  <a:txBody>
                    <a:bodyPr/>
                    <a:lstStyle/>
                    <a:p>
                      <a:pPr algn="ctr"/>
                      <a:r>
                        <a:rPr lang="en-US" sz="1400" b="1" dirty="0">
                          <a:solidFill>
                            <a:schemeClr val="bg1"/>
                          </a:solidFill>
                        </a:rPr>
                        <a:t>Overarching</a:t>
                      </a:r>
                      <a:r>
                        <a:rPr lang="en-US" sz="1400" b="1" baseline="0" dirty="0">
                          <a:solidFill>
                            <a:schemeClr val="bg1"/>
                          </a:solidFill>
                        </a:rPr>
                        <a:t> EVP Statement</a:t>
                      </a:r>
                      <a:endParaRPr lang="en-CA" sz="14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141061">
                <a:tc>
                  <a:txBody>
                    <a:bodyPr/>
                    <a:lstStyle/>
                    <a:p>
                      <a:endParaRPr lang="en-CA" sz="1400"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87" name="Text Placeholder 2">
            <a:extLst>
              <a:ext uri="{FF2B5EF4-FFF2-40B4-BE49-F238E27FC236}">
                <a16:creationId xmlns:a16="http://schemas.microsoft.com/office/drawing/2014/main" id="{82BEFE93-CE5F-4C76-95CF-4EB4AF92CA4F}"/>
              </a:ext>
            </a:extLst>
          </p:cNvPr>
          <p:cNvSpPr txBox="1">
            <a:spLocks/>
          </p:cNvSpPr>
          <p:nvPr/>
        </p:nvSpPr>
        <p:spPr>
          <a:xfrm>
            <a:off x="4355805" y="3233007"/>
            <a:ext cx="3735373" cy="2248977"/>
          </a:xfrm>
          <a:prstGeom prst="rect">
            <a:avLst/>
          </a:prstGeom>
        </p:spPr>
        <p:txBody>
          <a:bodyPr>
            <a:noAutofit/>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300"/>
              </a:spcAft>
            </a:pPr>
            <a:r>
              <a:rPr lang="en-US" sz="1400" dirty="0">
                <a:solidFill>
                  <a:schemeClr val="tx2">
                    <a:lumMod val="75000"/>
                  </a:schemeClr>
                </a:solidFill>
              </a:rPr>
              <a:t>Your employer brand is how you communicate your EVP. Work with Marketing and gather employee stories to provide an authentic picture of your organization.</a:t>
            </a:r>
          </a:p>
          <a:p>
            <a:pPr marL="171450" indent="-171450">
              <a:spcAft>
                <a:spcPts val="300"/>
              </a:spcAft>
              <a:buFont typeface="Arial" panose="020B0604020202020204" pitchFamily="34" charset="0"/>
              <a:buChar char="•"/>
            </a:pPr>
            <a:r>
              <a:rPr lang="en-US" sz="1400" dirty="0">
                <a:solidFill>
                  <a:schemeClr val="tx2">
                    <a:lumMod val="75000"/>
                  </a:schemeClr>
                </a:solidFill>
              </a:rPr>
              <a:t>If you already have messaging, tailor it based on the audience profile.</a:t>
            </a:r>
          </a:p>
          <a:p>
            <a:pPr marL="171450" indent="-171450">
              <a:spcAft>
                <a:spcPts val="300"/>
              </a:spcAft>
              <a:buFont typeface="Arial" panose="020B0604020202020204" pitchFamily="34" charset="0"/>
              <a:buChar char="•"/>
            </a:pPr>
            <a:r>
              <a:rPr lang="en-US" sz="1400" dirty="0">
                <a:solidFill>
                  <a:schemeClr val="tx2">
                    <a:lumMod val="75000"/>
                  </a:schemeClr>
                </a:solidFill>
              </a:rPr>
              <a:t>If you don’t have messaging, create it based on the audience profile and your EVP. </a:t>
            </a:r>
            <a:endParaRPr lang="en-US" sz="1400" dirty="0"/>
          </a:p>
        </p:txBody>
      </p:sp>
      <p:sp>
        <p:nvSpPr>
          <p:cNvPr id="89" name="Text Placeholder 2">
            <a:extLst>
              <a:ext uri="{FF2B5EF4-FFF2-40B4-BE49-F238E27FC236}">
                <a16:creationId xmlns:a16="http://schemas.microsoft.com/office/drawing/2014/main" id="{0D54A38F-37A5-4A2D-B021-F9F70AB1168C}"/>
              </a:ext>
            </a:extLst>
          </p:cNvPr>
          <p:cNvSpPr txBox="1">
            <a:spLocks/>
          </p:cNvSpPr>
          <p:nvPr/>
        </p:nvSpPr>
        <p:spPr>
          <a:xfrm>
            <a:off x="8256779" y="3233007"/>
            <a:ext cx="3559629" cy="1883193"/>
          </a:xfrm>
          <a:prstGeom prst="rect">
            <a:avLst/>
          </a:prstGeom>
        </p:spPr>
        <p:txBody>
          <a:bodyPr>
            <a:noAutofit/>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300"/>
              </a:spcAft>
              <a:buNone/>
            </a:pPr>
            <a:r>
              <a:rPr lang="en-US" sz="1400" dirty="0">
                <a:solidFill>
                  <a:schemeClr val="tx2">
                    <a:lumMod val="75000"/>
                  </a:schemeClr>
                </a:solidFill>
              </a:rPr>
              <a:t>Create a plan for how you’ll get your brand out there. Identify: </a:t>
            </a:r>
          </a:p>
          <a:p>
            <a:pPr marL="171450" indent="-171450">
              <a:spcAft>
                <a:spcPts val="300"/>
              </a:spcAft>
              <a:buFont typeface="Arial" panose="020B0604020202020204" pitchFamily="34" charset="0"/>
              <a:buChar char="•"/>
            </a:pPr>
            <a:r>
              <a:rPr lang="en-US" sz="1400" dirty="0">
                <a:solidFill>
                  <a:schemeClr val="tx2">
                    <a:lumMod val="75000"/>
                  </a:schemeClr>
                </a:solidFill>
              </a:rPr>
              <a:t>Who communicates it.</a:t>
            </a:r>
          </a:p>
          <a:p>
            <a:pPr marL="171450" indent="-171450">
              <a:spcAft>
                <a:spcPts val="300"/>
              </a:spcAft>
              <a:buFont typeface="Arial" panose="020B0604020202020204" pitchFamily="34" charset="0"/>
              <a:buChar char="•"/>
            </a:pPr>
            <a:r>
              <a:rPr lang="en-US" sz="1400" dirty="0">
                <a:solidFill>
                  <a:schemeClr val="tx2">
                    <a:lumMod val="75000"/>
                  </a:schemeClr>
                </a:solidFill>
              </a:rPr>
              <a:t>When it will be communicated and how often.</a:t>
            </a:r>
          </a:p>
          <a:p>
            <a:pPr marL="171450" indent="-171450">
              <a:spcAft>
                <a:spcPts val="300"/>
              </a:spcAft>
              <a:buFont typeface="Arial" panose="020B0604020202020204" pitchFamily="34" charset="0"/>
              <a:buChar char="•"/>
            </a:pPr>
            <a:r>
              <a:rPr lang="en-US" sz="1400" dirty="0">
                <a:solidFill>
                  <a:schemeClr val="tx2">
                    <a:lumMod val="75000"/>
                  </a:schemeClr>
                </a:solidFill>
              </a:rPr>
              <a:t>How success will be measured.</a:t>
            </a:r>
            <a:endParaRPr lang="en-CA" sz="1400" dirty="0">
              <a:solidFill>
                <a:schemeClr val="tx2">
                  <a:lumMod val="75000"/>
                </a:schemeClr>
              </a:solidFill>
            </a:endParaRPr>
          </a:p>
        </p:txBody>
      </p:sp>
      <p:graphicFrame>
        <p:nvGraphicFramePr>
          <p:cNvPr id="49" name="Table 56">
            <a:extLst>
              <a:ext uri="{FF2B5EF4-FFF2-40B4-BE49-F238E27FC236}">
                <a16:creationId xmlns:a16="http://schemas.microsoft.com/office/drawing/2014/main" id="{1F4F86CA-0E6D-4EF5-9B6F-051151950CD1}"/>
              </a:ext>
            </a:extLst>
          </p:cNvPr>
          <p:cNvGraphicFramePr>
            <a:graphicFrameLocks noGrp="1"/>
          </p:cNvGraphicFramePr>
          <p:nvPr>
            <p:extLst>
              <p:ext uri="{D42A27DB-BD31-4B8C-83A1-F6EECF244321}">
                <p14:modId xmlns:p14="http://schemas.microsoft.com/office/powerpoint/2010/main" val="1230699297"/>
              </p:ext>
            </p:extLst>
          </p:nvPr>
        </p:nvGraphicFramePr>
        <p:xfrm>
          <a:off x="4571976" y="5615699"/>
          <a:ext cx="3330879" cy="914400"/>
        </p:xfrm>
        <a:graphic>
          <a:graphicData uri="http://schemas.openxmlformats.org/drawingml/2006/table">
            <a:tbl>
              <a:tblPr firstRow="1" bandRow="1">
                <a:tableStyleId>{69CF1AB2-1976-4502-BF36-3FF5EA218861}</a:tableStyleId>
              </a:tblPr>
              <a:tblGrid>
                <a:gridCol w="1110293">
                  <a:extLst>
                    <a:ext uri="{9D8B030D-6E8A-4147-A177-3AD203B41FA5}">
                      <a16:colId xmlns:a16="http://schemas.microsoft.com/office/drawing/2014/main" val="20000"/>
                    </a:ext>
                  </a:extLst>
                </a:gridCol>
                <a:gridCol w="1110293">
                  <a:extLst>
                    <a:ext uri="{9D8B030D-6E8A-4147-A177-3AD203B41FA5}">
                      <a16:colId xmlns:a16="http://schemas.microsoft.com/office/drawing/2014/main" val="4237390197"/>
                    </a:ext>
                  </a:extLst>
                </a:gridCol>
                <a:gridCol w="1110293">
                  <a:extLst>
                    <a:ext uri="{9D8B030D-6E8A-4147-A177-3AD203B41FA5}">
                      <a16:colId xmlns:a16="http://schemas.microsoft.com/office/drawing/2014/main" val="3173001871"/>
                    </a:ext>
                  </a:extLst>
                </a:gridCol>
              </a:tblGrid>
              <a:tr h="141061">
                <a:tc>
                  <a:txBody>
                    <a:bodyPr/>
                    <a:lstStyle/>
                    <a:p>
                      <a:pPr algn="ctr"/>
                      <a:r>
                        <a:rPr lang="en-CA" sz="1400" b="1" dirty="0">
                          <a:solidFill>
                            <a:schemeClr val="bg1"/>
                          </a:solidFill>
                        </a:rPr>
                        <a:t>Messaging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en-CA" sz="1400" b="1" dirty="0">
                          <a:solidFill>
                            <a:schemeClr val="bg1"/>
                          </a:solidFill>
                        </a:rPr>
                        <a:t>Channel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en-CA" sz="1400" b="1" dirty="0">
                          <a:solidFill>
                            <a:schemeClr val="bg1"/>
                          </a:solidFill>
                        </a:rPr>
                        <a:t>Medium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141061">
                <a:tc>
                  <a:txBody>
                    <a:bodyPr/>
                    <a:lstStyle/>
                    <a:p>
                      <a:endParaRPr lang="en-CA" sz="1400" b="1">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CA" sz="1400" b="1">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CA" sz="1400" b="1">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41061">
                <a:tc>
                  <a:txBody>
                    <a:bodyPr/>
                    <a:lstStyle/>
                    <a:p>
                      <a:endParaRPr lang="en-CA" sz="1400" b="1">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CA" sz="1400" b="1">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CA" sz="1400"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797581"/>
                  </a:ext>
                </a:extLst>
              </a:tr>
            </a:tbl>
          </a:graphicData>
        </a:graphic>
      </p:graphicFrame>
      <p:cxnSp>
        <p:nvCxnSpPr>
          <p:cNvPr id="7" name="Straight Connector 6">
            <a:extLst>
              <a:ext uri="{FF2B5EF4-FFF2-40B4-BE49-F238E27FC236}">
                <a16:creationId xmlns:a16="http://schemas.microsoft.com/office/drawing/2014/main" id="{D5EC7AE4-213B-42F1-A48B-1CF0205B5509}"/>
              </a:ext>
            </a:extLst>
          </p:cNvPr>
          <p:cNvCxnSpPr>
            <a:cxnSpLocks/>
          </p:cNvCxnSpPr>
          <p:nvPr/>
        </p:nvCxnSpPr>
        <p:spPr>
          <a:xfrm flipH="1">
            <a:off x="4323147" y="3173216"/>
            <a:ext cx="0" cy="2837319"/>
          </a:xfrm>
          <a:prstGeom prst="line">
            <a:avLst/>
          </a:prstGeom>
          <a:ln w="28575">
            <a:solidFill>
              <a:schemeClr val="bg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90E3D73-5B9E-47D4-A4E1-4A0267CCD2CE}"/>
              </a:ext>
            </a:extLst>
          </p:cNvPr>
          <p:cNvCxnSpPr>
            <a:cxnSpLocks/>
          </p:cNvCxnSpPr>
          <p:nvPr/>
        </p:nvCxnSpPr>
        <p:spPr>
          <a:xfrm>
            <a:off x="8091178" y="3173216"/>
            <a:ext cx="0" cy="2116120"/>
          </a:xfrm>
          <a:prstGeom prst="line">
            <a:avLst/>
          </a:prstGeom>
          <a:ln w="28575">
            <a:solidFill>
              <a:schemeClr val="bg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FBDC0977-8715-4D5C-A5F6-CBC822E6F50C}"/>
              </a:ext>
            </a:extLst>
          </p:cNvPr>
          <p:cNvGrpSpPr/>
          <p:nvPr/>
        </p:nvGrpSpPr>
        <p:grpSpPr>
          <a:xfrm>
            <a:off x="6543616" y="1324586"/>
            <a:ext cx="5096835" cy="1310725"/>
            <a:chOff x="5298778" y="493529"/>
            <a:chExt cx="4663988" cy="1310725"/>
          </a:xfrm>
        </p:grpSpPr>
        <p:sp>
          <p:nvSpPr>
            <p:cNvPr id="57" name="Rectangle 56">
              <a:extLst>
                <a:ext uri="{FF2B5EF4-FFF2-40B4-BE49-F238E27FC236}">
                  <a16:creationId xmlns:a16="http://schemas.microsoft.com/office/drawing/2014/main" id="{BD6BDEEB-24FE-4979-B627-5D8CC3F37BD5}"/>
                </a:ext>
              </a:extLst>
            </p:cNvPr>
            <p:cNvSpPr/>
            <p:nvPr/>
          </p:nvSpPr>
          <p:spPr>
            <a:xfrm>
              <a:off x="5298778" y="700276"/>
              <a:ext cx="4663988" cy="1103978"/>
            </a:xfrm>
            <a:prstGeom prst="rect">
              <a:avLst/>
            </a:prstGeom>
            <a:gradFill>
              <a:gsLst>
                <a:gs pos="0">
                  <a:srgbClr val="C00000"/>
                </a:gs>
                <a:gs pos="54000">
                  <a:srgbClr val="0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400" dirty="0">
                  <a:solidFill>
                    <a:schemeClr val="bg1"/>
                  </a:solidFill>
                </a:rPr>
                <a:t>Students are looking for a realistic picture of what it’s like to work at your organization. Be authentic and transparent. Helping new graduates to imagine themselves at your organization will increase connection with your employer brand.</a:t>
              </a:r>
            </a:p>
          </p:txBody>
        </p:sp>
        <p:sp>
          <p:nvSpPr>
            <p:cNvPr id="58" name="Rectangle 57">
              <a:extLst>
                <a:ext uri="{FF2B5EF4-FFF2-40B4-BE49-F238E27FC236}">
                  <a16:creationId xmlns:a16="http://schemas.microsoft.com/office/drawing/2014/main" id="{7DA55C48-BCFA-474C-A56A-7893B8EBD2EF}"/>
                </a:ext>
              </a:extLst>
            </p:cNvPr>
            <p:cNvSpPr/>
            <p:nvPr/>
          </p:nvSpPr>
          <p:spPr>
            <a:xfrm>
              <a:off x="5489122" y="493529"/>
              <a:ext cx="2843639" cy="35595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TNI Consulting Insight</a:t>
              </a:r>
              <a:endParaRPr lang="en-CA" sz="1400" dirty="0">
                <a:latin typeface="+mj-lt"/>
              </a:endParaRPr>
            </a:p>
          </p:txBody>
        </p:sp>
      </p:grpSp>
      <p:pic>
        <p:nvPicPr>
          <p:cNvPr id="4" name="Picture 3">
            <a:extLst>
              <a:ext uri="{FF2B5EF4-FFF2-40B4-BE49-F238E27FC236}">
                <a16:creationId xmlns:a16="http://schemas.microsoft.com/office/drawing/2014/main" id="{9841C700-601D-81D6-1CC2-0A8A18ABB6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3294" y="121581"/>
            <a:ext cx="1065132" cy="462267"/>
          </a:xfrm>
          <a:prstGeom prst="rect">
            <a:avLst/>
          </a:prstGeom>
        </p:spPr>
      </p:pic>
      <p:sp>
        <p:nvSpPr>
          <p:cNvPr id="6" name="TextBox 5">
            <a:extLst>
              <a:ext uri="{FF2B5EF4-FFF2-40B4-BE49-F238E27FC236}">
                <a16:creationId xmlns:a16="http://schemas.microsoft.com/office/drawing/2014/main" id="{37499B28-F6F7-91D1-A835-7F85EC1A9503}"/>
              </a:ext>
            </a:extLst>
          </p:cNvPr>
          <p:cNvSpPr txBox="1"/>
          <p:nvPr/>
        </p:nvSpPr>
        <p:spPr>
          <a:xfrm>
            <a:off x="9319310" y="6417738"/>
            <a:ext cx="2313890" cy="307777"/>
          </a:xfrm>
          <a:prstGeom prst="rect">
            <a:avLst/>
          </a:prstGeom>
        </p:spPr>
        <p:txBody>
          <a:bodyPr wrap="square" rtlCol="0">
            <a:spAutoFit/>
          </a:bodyPr>
          <a:lstStyle/>
          <a:p>
            <a:pPr algn="l"/>
            <a:r>
              <a:rPr lang="en-US" sz="1400" dirty="0">
                <a:solidFill>
                  <a:srgbClr val="000000"/>
                </a:solidFill>
              </a:rPr>
              <a:t>TNI Consulting Services  |  </a:t>
            </a:r>
            <a:fld id="{A9431E36-6410-44CF-A27B-9E92FB66C6D4}" type="slidenum">
              <a:rPr lang="en-US" sz="1400" b="0" smtClean="0">
                <a:solidFill>
                  <a:srgbClr val="000000"/>
                </a:solidFill>
              </a:rPr>
              <a:t>6</a:t>
            </a:fld>
            <a:endParaRPr lang="en-US" sz="1400" b="0" dirty="0">
              <a:solidFill>
                <a:srgbClr val="000000"/>
              </a:solidFill>
            </a:endParaRPr>
          </a:p>
        </p:txBody>
      </p:sp>
    </p:spTree>
    <p:extLst>
      <p:ext uri="{BB962C8B-B14F-4D97-AF65-F5344CB8AC3E}">
        <p14:creationId xmlns:p14="http://schemas.microsoft.com/office/powerpoint/2010/main" val="1886191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B9D545-FCDE-4D82-81E0-F427013E4A0C}"/>
              </a:ext>
            </a:extLst>
          </p:cNvPr>
          <p:cNvSpPr>
            <a:spLocks noGrp="1"/>
          </p:cNvSpPr>
          <p:nvPr>
            <p:ph type="title"/>
          </p:nvPr>
        </p:nvSpPr>
        <p:spPr/>
        <p:txBody>
          <a:bodyPr/>
          <a:lstStyle/>
          <a:p>
            <a:r>
              <a:rPr lang="en-US">
                <a:latin typeface="+mj-lt"/>
              </a:rPr>
              <a:t>Select and customize the sourcing methods you will use to engage talent </a:t>
            </a:r>
            <a:endParaRPr lang="en-CA"/>
          </a:p>
        </p:txBody>
      </p:sp>
      <p:grpSp>
        <p:nvGrpSpPr>
          <p:cNvPr id="83" name="Group 82">
            <a:extLst>
              <a:ext uri="{FF2B5EF4-FFF2-40B4-BE49-F238E27FC236}">
                <a16:creationId xmlns:a16="http://schemas.microsoft.com/office/drawing/2014/main" id="{B1414ED8-8B06-43E0-A9E2-98EDB8162BAC}"/>
              </a:ext>
            </a:extLst>
          </p:cNvPr>
          <p:cNvGrpSpPr/>
          <p:nvPr/>
        </p:nvGrpSpPr>
        <p:grpSpPr>
          <a:xfrm>
            <a:off x="8108556" y="5561021"/>
            <a:ext cx="3840947" cy="736046"/>
            <a:chOff x="620683" y="3133400"/>
            <a:chExt cx="3840947" cy="736046"/>
          </a:xfrm>
        </p:grpSpPr>
        <p:grpSp>
          <p:nvGrpSpPr>
            <p:cNvPr id="84" name="Group 83">
              <a:extLst>
                <a:ext uri="{FF2B5EF4-FFF2-40B4-BE49-F238E27FC236}">
                  <a16:creationId xmlns:a16="http://schemas.microsoft.com/office/drawing/2014/main" id="{5F7D1148-CC73-4E7D-A5DA-5E29CA7BD436}"/>
                </a:ext>
              </a:extLst>
            </p:cNvPr>
            <p:cNvGrpSpPr/>
            <p:nvPr/>
          </p:nvGrpSpPr>
          <p:grpSpPr>
            <a:xfrm>
              <a:off x="620683" y="3133400"/>
              <a:ext cx="3840947" cy="736046"/>
              <a:chOff x="2400386" y="1117622"/>
              <a:chExt cx="3840947" cy="736046"/>
            </a:xfrm>
          </p:grpSpPr>
          <p:sp>
            <p:nvSpPr>
              <p:cNvPr id="87" name="Rectangle 86">
                <a:extLst>
                  <a:ext uri="{FF2B5EF4-FFF2-40B4-BE49-F238E27FC236}">
                    <a16:creationId xmlns:a16="http://schemas.microsoft.com/office/drawing/2014/main" id="{16744594-7CC0-4A1B-B2F6-61645A4F855D}"/>
                  </a:ext>
                </a:extLst>
              </p:cNvPr>
              <p:cNvSpPr>
                <a:spLocks noChangeAspect="1"/>
              </p:cNvSpPr>
              <p:nvPr/>
            </p:nvSpPr>
            <p:spPr>
              <a:xfrm>
                <a:off x="2400386" y="1244597"/>
                <a:ext cx="468000" cy="46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Exo" panose="02000503000000000000" pitchFamily="2" charset="77"/>
                </a:endParaRPr>
              </a:p>
            </p:txBody>
          </p:sp>
          <p:sp>
            <p:nvSpPr>
              <p:cNvPr id="86" name="Rectangle 85">
                <a:extLst>
                  <a:ext uri="{FF2B5EF4-FFF2-40B4-BE49-F238E27FC236}">
                    <a16:creationId xmlns:a16="http://schemas.microsoft.com/office/drawing/2014/main" id="{F6475F20-9EE5-4D8F-803C-79D1DE3EC995}"/>
                  </a:ext>
                </a:extLst>
              </p:cNvPr>
              <p:cNvSpPr/>
              <p:nvPr/>
            </p:nvSpPr>
            <p:spPr>
              <a:xfrm>
                <a:off x="2868386" y="1117622"/>
                <a:ext cx="3372947" cy="736046"/>
              </a:xfrm>
              <a:prstGeom prst="rect">
                <a:avLst/>
              </a:prstGeom>
              <a:solidFill>
                <a:schemeClr val="bg1">
                  <a:lumMod val="7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75000"/>
                      </a:schemeClr>
                    </a:solidFill>
                    <a:cs typeface="Arial" panose="020B0604020202020204" pitchFamily="34" charset="0"/>
                  </a:rPr>
                  <a:t>See TNI Consulting’s </a:t>
                </a:r>
                <a:r>
                  <a:rPr lang="en-US" sz="1400" i="1" dirty="0">
                    <a:solidFill>
                      <a:srgbClr val="C00000"/>
                    </a:solidFill>
                    <a:cs typeface="Arial" panose="020B0604020202020204" pitchFamily="34" charset="0"/>
                  </a:rPr>
                  <a:t>Campus Recruitment Sourcing Methods Catalog </a:t>
                </a:r>
                <a:r>
                  <a:rPr lang="en-US" sz="1400" dirty="0">
                    <a:solidFill>
                      <a:schemeClr val="tx2">
                        <a:lumMod val="75000"/>
                      </a:schemeClr>
                    </a:solidFill>
                    <a:cs typeface="Arial" panose="020B0604020202020204" pitchFamily="34" charset="0"/>
                  </a:rPr>
                  <a:t>for a variety of ideas on how to engage students.</a:t>
                </a:r>
                <a:endParaRPr lang="en-CA" sz="1400" dirty="0">
                  <a:solidFill>
                    <a:schemeClr val="tx2">
                      <a:lumMod val="75000"/>
                    </a:schemeClr>
                  </a:solidFill>
                  <a:cs typeface="Arial" panose="020B0604020202020204" pitchFamily="34" charset="0"/>
                </a:endParaRPr>
              </a:p>
            </p:txBody>
          </p:sp>
        </p:grpSp>
        <p:pic>
          <p:nvPicPr>
            <p:cNvPr id="85" name="Picture 84">
              <a:extLst>
                <a:ext uri="{FF2B5EF4-FFF2-40B4-BE49-F238E27FC236}">
                  <a16:creationId xmlns:a16="http://schemas.microsoft.com/office/drawing/2014/main" id="{043E6A50-4051-4676-B6B0-F230EAE67B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261" y="3248891"/>
              <a:ext cx="468001" cy="468001"/>
            </a:xfrm>
            <a:prstGeom prst="rect">
              <a:avLst/>
            </a:prstGeom>
          </p:spPr>
        </p:pic>
      </p:grpSp>
      <p:grpSp>
        <p:nvGrpSpPr>
          <p:cNvPr id="27" name="Group 26">
            <a:extLst>
              <a:ext uri="{FF2B5EF4-FFF2-40B4-BE49-F238E27FC236}">
                <a16:creationId xmlns:a16="http://schemas.microsoft.com/office/drawing/2014/main" id="{3835BE22-4457-4CD6-8108-9ECE1FEECE18}"/>
              </a:ext>
            </a:extLst>
          </p:cNvPr>
          <p:cNvGrpSpPr/>
          <p:nvPr/>
        </p:nvGrpSpPr>
        <p:grpSpPr>
          <a:xfrm>
            <a:off x="244084" y="5501529"/>
            <a:ext cx="4485976" cy="1138759"/>
            <a:chOff x="5298778" y="493529"/>
            <a:chExt cx="4105005" cy="1138759"/>
          </a:xfrm>
        </p:grpSpPr>
        <p:sp>
          <p:nvSpPr>
            <p:cNvPr id="28" name="Rectangle 27">
              <a:extLst>
                <a:ext uri="{FF2B5EF4-FFF2-40B4-BE49-F238E27FC236}">
                  <a16:creationId xmlns:a16="http://schemas.microsoft.com/office/drawing/2014/main" id="{3A66EC80-03CD-4DE7-8663-E11BE706AE93}"/>
                </a:ext>
              </a:extLst>
            </p:cNvPr>
            <p:cNvSpPr/>
            <p:nvPr/>
          </p:nvSpPr>
          <p:spPr>
            <a:xfrm>
              <a:off x="5298778" y="700275"/>
              <a:ext cx="4105005" cy="932013"/>
            </a:xfrm>
            <a:prstGeom prst="rect">
              <a:avLst/>
            </a:prstGeom>
            <a:gradFill>
              <a:gsLst>
                <a:gs pos="0">
                  <a:srgbClr val="C00000"/>
                </a:gs>
                <a:gs pos="76000">
                  <a:srgbClr val="0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ts val="1800"/>
                </a:lnSpc>
                <a:spcBef>
                  <a:spcPts val="800"/>
                </a:spcBef>
              </a:pPr>
              <a:r>
                <a:rPr lang="en-US" sz="1400" dirty="0">
                  <a:solidFill>
                    <a:schemeClr val="bg1"/>
                  </a:solidFill>
                </a:rPr>
                <a:t>The purpose of campus recruitment is not to cast a wide net. Target a talent pool that meets your organization’s needs and build your program around that pool. </a:t>
              </a:r>
            </a:p>
          </p:txBody>
        </p:sp>
        <p:sp>
          <p:nvSpPr>
            <p:cNvPr id="29" name="Rectangle 28">
              <a:extLst>
                <a:ext uri="{FF2B5EF4-FFF2-40B4-BE49-F238E27FC236}">
                  <a16:creationId xmlns:a16="http://schemas.microsoft.com/office/drawing/2014/main" id="{F742C5E8-F43F-4676-AA5D-9E4779530146}"/>
                </a:ext>
              </a:extLst>
            </p:cNvPr>
            <p:cNvSpPr/>
            <p:nvPr/>
          </p:nvSpPr>
          <p:spPr>
            <a:xfrm>
              <a:off x="5489122" y="493529"/>
              <a:ext cx="2843639" cy="35595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TNI Consulting Insight</a:t>
              </a:r>
              <a:endParaRPr lang="en-CA" sz="1400" dirty="0">
                <a:latin typeface="+mj-lt"/>
              </a:endParaRPr>
            </a:p>
          </p:txBody>
        </p:sp>
      </p:grpSp>
      <p:grpSp>
        <p:nvGrpSpPr>
          <p:cNvPr id="15" name="Group 14">
            <a:extLst>
              <a:ext uri="{FF2B5EF4-FFF2-40B4-BE49-F238E27FC236}">
                <a16:creationId xmlns:a16="http://schemas.microsoft.com/office/drawing/2014/main" id="{13C6BB52-8F0A-4B67-9AD5-4335CAE7215B}"/>
              </a:ext>
            </a:extLst>
          </p:cNvPr>
          <p:cNvGrpSpPr/>
          <p:nvPr/>
        </p:nvGrpSpPr>
        <p:grpSpPr>
          <a:xfrm>
            <a:off x="244084" y="2001216"/>
            <a:ext cx="11705419" cy="3440748"/>
            <a:chOff x="238591" y="1870416"/>
            <a:chExt cx="11705419" cy="3440748"/>
          </a:xfrm>
        </p:grpSpPr>
        <p:sp>
          <p:nvSpPr>
            <p:cNvPr id="42" name="Arrow: Pentagon 41">
              <a:extLst>
                <a:ext uri="{FF2B5EF4-FFF2-40B4-BE49-F238E27FC236}">
                  <a16:creationId xmlns:a16="http://schemas.microsoft.com/office/drawing/2014/main" id="{CF6C7EB0-393F-4992-B1FD-62B7DB348BCA}"/>
                </a:ext>
              </a:extLst>
            </p:cNvPr>
            <p:cNvSpPr/>
            <p:nvPr/>
          </p:nvSpPr>
          <p:spPr>
            <a:xfrm rot="10800000">
              <a:off x="6960057" y="1870416"/>
              <a:ext cx="4983953" cy="3412941"/>
            </a:xfrm>
            <a:prstGeom prst="homePlate">
              <a:avLst>
                <a:gd name="adj" fmla="val 21641"/>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Arrow: Pentagon 42">
              <a:extLst>
                <a:ext uri="{FF2B5EF4-FFF2-40B4-BE49-F238E27FC236}">
                  <a16:creationId xmlns:a16="http://schemas.microsoft.com/office/drawing/2014/main" id="{23780E68-D1D9-49CB-BEE5-D619E10604A4}"/>
                </a:ext>
              </a:extLst>
            </p:cNvPr>
            <p:cNvSpPr/>
            <p:nvPr/>
          </p:nvSpPr>
          <p:spPr>
            <a:xfrm>
              <a:off x="238591" y="1870417"/>
              <a:ext cx="4485977" cy="3412942"/>
            </a:xfrm>
            <a:prstGeom prst="homePlate">
              <a:avLst>
                <a:gd name="adj" fmla="val 22466"/>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CA"/>
            </a:p>
          </p:txBody>
        </p:sp>
        <p:sp>
          <p:nvSpPr>
            <p:cNvPr id="45" name="Rectangle 2">
              <a:extLst>
                <a:ext uri="{FF2B5EF4-FFF2-40B4-BE49-F238E27FC236}">
                  <a16:creationId xmlns:a16="http://schemas.microsoft.com/office/drawing/2014/main" id="{0EB080B1-F810-4949-9B9F-31A3182B3983}"/>
                </a:ext>
              </a:extLst>
            </p:cNvPr>
            <p:cNvSpPr/>
            <p:nvPr/>
          </p:nvSpPr>
          <p:spPr>
            <a:xfrm>
              <a:off x="372499" y="1989473"/>
              <a:ext cx="3692568" cy="3202636"/>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600"/>
                </a:spcAft>
              </a:pPr>
              <a:r>
                <a:rPr lang="en-US" sz="1400">
                  <a:solidFill>
                    <a:schemeClr val="tx2">
                      <a:lumMod val="75000"/>
                    </a:schemeClr>
                  </a:solidFill>
                </a:rPr>
                <a:t>Use your audience profiles to inform the selection and customization of sourcing methods.</a:t>
              </a:r>
            </a:p>
            <a:p>
              <a:pPr>
                <a:spcAft>
                  <a:spcPts val="400"/>
                </a:spcAft>
              </a:pPr>
              <a:r>
                <a:rPr lang="en-US" sz="1400" b="1">
                  <a:solidFill>
                    <a:schemeClr val="tx2">
                      <a:lumMod val="75000"/>
                    </a:schemeClr>
                  </a:solidFill>
                </a:rPr>
                <a:t>Know the best ways to engage with targeted student groups by using this key information: </a:t>
              </a:r>
            </a:p>
            <a:p>
              <a:pPr marL="171450" indent="-171450">
                <a:spcAft>
                  <a:spcPts val="400"/>
                </a:spcAft>
                <a:buFont typeface="Arial" panose="020B0604020202020204" pitchFamily="34" charset="0"/>
                <a:buChar char="•"/>
              </a:pPr>
              <a:r>
                <a:rPr lang="en-US" sz="1400">
                  <a:solidFill>
                    <a:schemeClr val="tx2">
                      <a:lumMod val="75000"/>
                    </a:schemeClr>
                  </a:solidFill>
                </a:rPr>
                <a:t>Where they spend their spare time.</a:t>
              </a:r>
            </a:p>
            <a:p>
              <a:pPr marL="171450" indent="-171450">
                <a:spcAft>
                  <a:spcPts val="400"/>
                </a:spcAft>
                <a:buFont typeface="Arial" panose="020B0604020202020204" pitchFamily="34" charset="0"/>
                <a:buChar char="•"/>
              </a:pPr>
              <a:r>
                <a:rPr lang="en-US" sz="1400">
                  <a:solidFill>
                    <a:schemeClr val="tx2">
                      <a:lumMod val="75000"/>
                    </a:schemeClr>
                  </a:solidFill>
                </a:rPr>
                <a:t>What social networks and platforms they use.</a:t>
              </a:r>
            </a:p>
            <a:p>
              <a:pPr marL="171450" indent="-171450">
                <a:spcAft>
                  <a:spcPts val="400"/>
                </a:spcAft>
                <a:buFont typeface="Arial" panose="020B0604020202020204" pitchFamily="34" charset="0"/>
                <a:buChar char="•"/>
              </a:pPr>
              <a:r>
                <a:rPr lang="en-US" sz="1400">
                  <a:solidFill>
                    <a:schemeClr val="tx2">
                      <a:lumMod val="75000"/>
                    </a:schemeClr>
                  </a:solidFill>
                </a:rPr>
                <a:t>What they find helpful in their job search.</a:t>
              </a:r>
            </a:p>
            <a:p>
              <a:pPr marL="171450" indent="-171450">
                <a:spcAft>
                  <a:spcPts val="400"/>
                </a:spcAft>
                <a:buFont typeface="Arial" panose="020B0604020202020204" pitchFamily="34" charset="0"/>
                <a:buChar char="•"/>
              </a:pPr>
              <a:r>
                <a:rPr lang="en-US" sz="1400">
                  <a:solidFill>
                    <a:schemeClr val="tx2">
                      <a:lumMod val="75000"/>
                    </a:schemeClr>
                  </a:solidFill>
                </a:rPr>
                <a:t>What career events they do and don’t like.</a:t>
              </a:r>
            </a:p>
            <a:p>
              <a:pPr marL="171450" indent="-171450">
                <a:spcAft>
                  <a:spcPts val="400"/>
                </a:spcAft>
                <a:buFont typeface="Arial" panose="020B0604020202020204" pitchFamily="34" charset="0"/>
                <a:buChar char="•"/>
              </a:pPr>
              <a:r>
                <a:rPr lang="en-US" sz="1400">
                  <a:solidFill>
                    <a:schemeClr val="tx2">
                      <a:lumMod val="75000"/>
                    </a:schemeClr>
                  </a:solidFill>
                </a:rPr>
                <a:t>What student clubs or organizations they’re a part of – these students often already have a clear interest in your industry.</a:t>
              </a:r>
            </a:p>
            <a:p>
              <a:pPr marL="171450" indent="-171450">
                <a:spcAft>
                  <a:spcPts val="400"/>
                </a:spcAft>
                <a:buFont typeface="Arial" panose="020B0604020202020204" pitchFamily="34" charset="0"/>
                <a:buChar char="•"/>
              </a:pPr>
              <a:r>
                <a:rPr lang="en-US" sz="1400">
                  <a:solidFill>
                    <a:schemeClr val="tx2">
                      <a:lumMod val="75000"/>
                    </a:schemeClr>
                  </a:solidFill>
                </a:rPr>
                <a:t>What they would enjoy the most about the target role.</a:t>
              </a:r>
              <a:endParaRPr lang="en-CA" sz="1400">
                <a:solidFill>
                  <a:schemeClr val="tx2">
                    <a:lumMod val="75000"/>
                  </a:schemeClr>
                </a:solidFill>
              </a:endParaRPr>
            </a:p>
          </p:txBody>
        </p:sp>
        <p:sp>
          <p:nvSpPr>
            <p:cNvPr id="46" name="Rectangle 45">
              <a:extLst>
                <a:ext uri="{FF2B5EF4-FFF2-40B4-BE49-F238E27FC236}">
                  <a16:creationId xmlns:a16="http://schemas.microsoft.com/office/drawing/2014/main" id="{8D723F70-5553-4A35-B151-A1CF7B37C7BD}"/>
                </a:ext>
              </a:extLst>
            </p:cNvPr>
            <p:cNvSpPr/>
            <p:nvPr/>
          </p:nvSpPr>
          <p:spPr>
            <a:xfrm>
              <a:off x="7931669" y="1989473"/>
              <a:ext cx="3897468" cy="3321691"/>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a:solidFill>
                    <a:schemeClr val="tx2">
                      <a:lumMod val="75000"/>
                    </a:schemeClr>
                  </a:solidFill>
                </a:rPr>
                <a:t>Select sourcing methods based on the audience profile, as well as methods that:</a:t>
              </a:r>
            </a:p>
            <a:p>
              <a:pPr marL="171450" indent="-171450">
                <a:spcAft>
                  <a:spcPts val="400"/>
                </a:spcAft>
                <a:buFont typeface="Arial" panose="020B0604020202020204" pitchFamily="34" charset="0"/>
                <a:buChar char="•"/>
              </a:pPr>
              <a:r>
                <a:rPr lang="en-US" sz="1400" dirty="0">
                  <a:solidFill>
                    <a:schemeClr val="tx2">
                      <a:lumMod val="75000"/>
                    </a:schemeClr>
                  </a:solidFill>
                </a:rPr>
                <a:t>The audience would find valuable.</a:t>
              </a:r>
            </a:p>
            <a:p>
              <a:pPr marL="628650" lvl="1" indent="-171450">
                <a:spcAft>
                  <a:spcPts val="400"/>
                </a:spcAft>
                <a:buFont typeface="Courier New" panose="02070309020205020404" pitchFamily="49" charset="0"/>
                <a:buChar char="o"/>
              </a:pPr>
              <a:r>
                <a:rPr lang="en-US" sz="1400" dirty="0">
                  <a:solidFill>
                    <a:schemeClr val="tx2">
                      <a:lumMod val="75000"/>
                    </a:schemeClr>
                  </a:solidFill>
                </a:rPr>
                <a:t>E.g. Hackathons provide practical experience, and computer science students find them more valuable for their time. </a:t>
              </a:r>
            </a:p>
            <a:p>
              <a:pPr marL="171450" indent="-171450">
                <a:spcAft>
                  <a:spcPts val="400"/>
                </a:spcAft>
                <a:buFont typeface="Arial" panose="020B0604020202020204" pitchFamily="34" charset="0"/>
                <a:buChar char="•"/>
              </a:pPr>
              <a:r>
                <a:rPr lang="en-US" sz="1400" dirty="0">
                  <a:solidFill>
                    <a:schemeClr val="tx2">
                      <a:lumMod val="75000"/>
                    </a:schemeClr>
                  </a:solidFill>
                </a:rPr>
                <a:t>Showcase your organization’s employer brand, culture, and the target role and team/department new graduates would be a part of. Involve current employees.</a:t>
              </a:r>
            </a:p>
            <a:p>
              <a:pPr marL="171450" indent="-171450">
                <a:spcAft>
                  <a:spcPts val="400"/>
                </a:spcAft>
                <a:buFont typeface="Arial" panose="020B0604020202020204" pitchFamily="34" charset="0"/>
                <a:buChar char="•"/>
              </a:pPr>
              <a:r>
                <a:rPr lang="en-US" sz="1400" dirty="0">
                  <a:solidFill>
                    <a:schemeClr val="tx2">
                      <a:lumMod val="75000"/>
                    </a:schemeClr>
                  </a:solidFill>
                </a:rPr>
                <a:t>Are bite-sized. Instead of one long event, consider planning a “career week” with a variety of short events that target different audiences.</a:t>
              </a:r>
            </a:p>
            <a:p>
              <a:pPr>
                <a:spcAft>
                  <a:spcPts val="300"/>
                </a:spcAft>
              </a:pPr>
              <a:endParaRPr lang="en-US" sz="1400" dirty="0">
                <a:solidFill>
                  <a:sysClr val="windowText" lastClr="000000"/>
                </a:solidFill>
                <a:latin typeface="Roboto Condensed Light" panose="02000000000000000000" pitchFamily="2" charset="0"/>
                <a:ea typeface="Roboto Condensed Light" panose="02000000000000000000" pitchFamily="2" charset="0"/>
              </a:endParaRPr>
            </a:p>
          </p:txBody>
        </p:sp>
        <p:grpSp>
          <p:nvGrpSpPr>
            <p:cNvPr id="14" name="Group 13">
              <a:extLst>
                <a:ext uri="{FF2B5EF4-FFF2-40B4-BE49-F238E27FC236}">
                  <a16:creationId xmlns:a16="http://schemas.microsoft.com/office/drawing/2014/main" id="{2F420030-5AF1-4997-B9FC-56672E94E44B}"/>
                </a:ext>
              </a:extLst>
            </p:cNvPr>
            <p:cNvGrpSpPr/>
            <p:nvPr/>
          </p:nvGrpSpPr>
          <p:grpSpPr>
            <a:xfrm>
              <a:off x="4131484" y="2182440"/>
              <a:ext cx="3804760" cy="2626717"/>
              <a:chOff x="3818299" y="1973191"/>
              <a:chExt cx="3804760" cy="2626717"/>
            </a:xfrm>
          </p:grpSpPr>
          <p:grpSp>
            <p:nvGrpSpPr>
              <p:cNvPr id="47" name="Group 46">
                <a:extLst>
                  <a:ext uri="{FF2B5EF4-FFF2-40B4-BE49-F238E27FC236}">
                    <a16:creationId xmlns:a16="http://schemas.microsoft.com/office/drawing/2014/main" id="{AB78258C-0331-440D-BA4D-F9824AFEE2CB}"/>
                  </a:ext>
                </a:extLst>
              </p:cNvPr>
              <p:cNvGrpSpPr/>
              <p:nvPr/>
            </p:nvGrpSpPr>
            <p:grpSpPr>
              <a:xfrm>
                <a:off x="3818299" y="1973191"/>
                <a:ext cx="3804760" cy="2626717"/>
                <a:chOff x="642625" y="1741638"/>
                <a:chExt cx="6917734" cy="4840764"/>
              </a:xfrm>
            </p:grpSpPr>
            <p:sp>
              <p:nvSpPr>
                <p:cNvPr id="48" name="Block Arc 47">
                  <a:extLst>
                    <a:ext uri="{FF2B5EF4-FFF2-40B4-BE49-F238E27FC236}">
                      <a16:creationId xmlns:a16="http://schemas.microsoft.com/office/drawing/2014/main" id="{C2E843AE-B039-4CAB-A0A4-241FE0D020F9}"/>
                    </a:ext>
                  </a:extLst>
                </p:cNvPr>
                <p:cNvSpPr/>
                <p:nvPr/>
              </p:nvSpPr>
              <p:spPr>
                <a:xfrm rot="17573951" flipH="1">
                  <a:off x="663794" y="1800263"/>
                  <a:ext cx="3772133" cy="3814472"/>
                </a:xfrm>
                <a:prstGeom prst="blockArc">
                  <a:avLst>
                    <a:gd name="adj1" fmla="val 16180619"/>
                    <a:gd name="adj2" fmla="val 5724795"/>
                    <a:gd name="adj3" fmla="val 12660"/>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b="1" dirty="0">
                    <a:solidFill>
                      <a:schemeClr val="tx1"/>
                    </a:solidFill>
                    <a:latin typeface="+mj-lt"/>
                    <a:ea typeface="Arial Black" charset="0"/>
                    <a:cs typeface="Arial Black" charset="0"/>
                  </a:endParaRPr>
                </a:p>
              </p:txBody>
            </p:sp>
            <p:sp>
              <p:nvSpPr>
                <p:cNvPr id="49" name="Block Arc 48">
                  <a:extLst>
                    <a:ext uri="{FF2B5EF4-FFF2-40B4-BE49-F238E27FC236}">
                      <a16:creationId xmlns:a16="http://schemas.microsoft.com/office/drawing/2014/main" id="{7A0884BE-9B78-46F2-8656-ECA81033110D}"/>
                    </a:ext>
                  </a:extLst>
                </p:cNvPr>
                <p:cNvSpPr/>
                <p:nvPr/>
              </p:nvSpPr>
              <p:spPr>
                <a:xfrm rot="17287417" flipH="1">
                  <a:off x="3767056" y="2767986"/>
                  <a:ext cx="3772133" cy="3814472"/>
                </a:xfrm>
                <a:prstGeom prst="blockArc">
                  <a:avLst>
                    <a:gd name="adj1" fmla="val 16180619"/>
                    <a:gd name="adj2" fmla="val 5315790"/>
                    <a:gd name="adj3" fmla="val 1491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b="1" dirty="0">
                    <a:solidFill>
                      <a:schemeClr val="tx1"/>
                    </a:solidFill>
                    <a:latin typeface="+mj-lt"/>
                    <a:ea typeface="Arial Black" charset="0"/>
                    <a:cs typeface="Arial Black" charset="0"/>
                  </a:endParaRPr>
                </a:p>
              </p:txBody>
            </p:sp>
            <p:sp>
              <p:nvSpPr>
                <p:cNvPr id="50" name="Block Arc 49">
                  <a:extLst>
                    <a:ext uri="{FF2B5EF4-FFF2-40B4-BE49-F238E27FC236}">
                      <a16:creationId xmlns:a16="http://schemas.microsoft.com/office/drawing/2014/main" id="{F5CB0A5E-17C9-4D8B-8FA0-00B00292D2D6}"/>
                    </a:ext>
                  </a:extLst>
                </p:cNvPr>
                <p:cNvSpPr/>
                <p:nvPr/>
              </p:nvSpPr>
              <p:spPr>
                <a:xfrm rot="6577157" flipH="1">
                  <a:off x="3760882" y="2789100"/>
                  <a:ext cx="3772133" cy="3814472"/>
                </a:xfrm>
                <a:prstGeom prst="blockArc">
                  <a:avLst>
                    <a:gd name="adj1" fmla="val 16180619"/>
                    <a:gd name="adj2" fmla="val 5315790"/>
                    <a:gd name="adj3" fmla="val 14914"/>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b="1" dirty="0">
                    <a:solidFill>
                      <a:schemeClr val="tx1"/>
                    </a:solidFill>
                    <a:latin typeface="+mj-lt"/>
                    <a:ea typeface="Arial Black" charset="0"/>
                    <a:cs typeface="Arial Black" charset="0"/>
                  </a:endParaRPr>
                </a:p>
              </p:txBody>
            </p:sp>
            <p:sp>
              <p:nvSpPr>
                <p:cNvPr id="52" name="Block Arc 51">
                  <a:extLst>
                    <a:ext uri="{FF2B5EF4-FFF2-40B4-BE49-F238E27FC236}">
                      <a16:creationId xmlns:a16="http://schemas.microsoft.com/office/drawing/2014/main" id="{86C282BA-6799-48D5-B289-55CA9DAE2EF9}"/>
                    </a:ext>
                  </a:extLst>
                </p:cNvPr>
                <p:cNvSpPr/>
                <p:nvPr/>
              </p:nvSpPr>
              <p:spPr>
                <a:xfrm rot="6542800" flipH="1">
                  <a:off x="696078" y="1720469"/>
                  <a:ext cx="3772133" cy="3814472"/>
                </a:xfrm>
                <a:prstGeom prst="blockArc">
                  <a:avLst>
                    <a:gd name="adj1" fmla="val 16082497"/>
                    <a:gd name="adj2" fmla="val 5315790"/>
                    <a:gd name="adj3" fmla="val 1491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b="1" dirty="0">
                    <a:solidFill>
                      <a:schemeClr val="tx1"/>
                    </a:solidFill>
                    <a:latin typeface="+mj-lt"/>
                    <a:ea typeface="Arial Black" charset="0"/>
                    <a:cs typeface="Arial Black" charset="0"/>
                  </a:endParaRPr>
                </a:p>
              </p:txBody>
            </p:sp>
            <p:sp>
              <p:nvSpPr>
                <p:cNvPr id="53" name="Isosceles Triangle 52">
                  <a:extLst>
                    <a:ext uri="{FF2B5EF4-FFF2-40B4-BE49-F238E27FC236}">
                      <a16:creationId xmlns:a16="http://schemas.microsoft.com/office/drawing/2014/main" id="{74175961-445A-410D-8D04-A54BB706F4FD}"/>
                    </a:ext>
                  </a:extLst>
                </p:cNvPr>
                <p:cNvSpPr/>
                <p:nvPr/>
              </p:nvSpPr>
              <p:spPr>
                <a:xfrm rot="1177947">
                  <a:off x="7004211" y="5115758"/>
                  <a:ext cx="480188" cy="171399"/>
                </a:xfrm>
                <a:prstGeom prst="triangl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sp>
              <p:nvSpPr>
                <p:cNvPr id="54" name="Isosceles Triangle 53">
                  <a:extLst>
                    <a:ext uri="{FF2B5EF4-FFF2-40B4-BE49-F238E27FC236}">
                      <a16:creationId xmlns:a16="http://schemas.microsoft.com/office/drawing/2014/main" id="{1778E675-9123-4D3B-AFEB-32C71F3C0EF8}"/>
                    </a:ext>
                  </a:extLst>
                </p:cNvPr>
                <p:cNvSpPr/>
                <p:nvPr/>
              </p:nvSpPr>
              <p:spPr>
                <a:xfrm rot="12005840">
                  <a:off x="745164" y="3041243"/>
                  <a:ext cx="480188" cy="171399"/>
                </a:xfrm>
                <a:prstGeom prst="triangl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sp>
              <p:nvSpPr>
                <p:cNvPr id="55" name="Oval 54">
                  <a:extLst>
                    <a:ext uri="{FF2B5EF4-FFF2-40B4-BE49-F238E27FC236}">
                      <a16:creationId xmlns:a16="http://schemas.microsoft.com/office/drawing/2014/main" id="{ABA65BBC-10EF-4FFF-82EE-4A3BE78C9961}"/>
                    </a:ext>
                  </a:extLst>
                </p:cNvPr>
                <p:cNvSpPr/>
                <p:nvPr/>
              </p:nvSpPr>
              <p:spPr>
                <a:xfrm>
                  <a:off x="1127416" y="2222444"/>
                  <a:ext cx="2909456" cy="2909456"/>
                </a:xfrm>
                <a:prstGeom prst="ellipse">
                  <a:avLst/>
                </a:prstGeom>
                <a:solidFill>
                  <a:schemeClr val="bg1">
                    <a:lumMod val="95000"/>
                  </a:schemeClr>
                </a:solidFill>
                <a:ln>
                  <a:solidFill>
                    <a:schemeClr val="accent1">
                      <a:lumMod val="20000"/>
                      <a:lumOff val="8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a:p>
              </p:txBody>
            </p:sp>
            <p:sp>
              <p:nvSpPr>
                <p:cNvPr id="56" name="Oval 55">
                  <a:extLst>
                    <a:ext uri="{FF2B5EF4-FFF2-40B4-BE49-F238E27FC236}">
                      <a16:creationId xmlns:a16="http://schemas.microsoft.com/office/drawing/2014/main" id="{B3A12826-3303-4A81-8EBB-8A7667FCD237}"/>
                    </a:ext>
                  </a:extLst>
                </p:cNvPr>
                <p:cNvSpPr/>
                <p:nvPr/>
              </p:nvSpPr>
              <p:spPr>
                <a:xfrm>
                  <a:off x="4192220" y="3220494"/>
                  <a:ext cx="2909456" cy="2909456"/>
                </a:xfrm>
                <a:prstGeom prst="ellipse">
                  <a:avLst/>
                </a:prstGeom>
                <a:solidFill>
                  <a:schemeClr val="bg1">
                    <a:lumMod val="95000"/>
                  </a:schemeClr>
                </a:solidFill>
                <a:ln>
                  <a:solidFill>
                    <a:schemeClr val="accent1">
                      <a:lumMod val="20000"/>
                      <a:lumOff val="8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a:p>
              </p:txBody>
            </p:sp>
            <p:sp>
              <p:nvSpPr>
                <p:cNvPr id="57" name="TextBox 56">
                  <a:extLst>
                    <a:ext uri="{FF2B5EF4-FFF2-40B4-BE49-F238E27FC236}">
                      <a16:creationId xmlns:a16="http://schemas.microsoft.com/office/drawing/2014/main" id="{C97A9CAB-7927-4335-BB13-FE994D9A995B}"/>
                    </a:ext>
                  </a:extLst>
                </p:cNvPr>
                <p:cNvSpPr txBox="1"/>
                <p:nvPr/>
              </p:nvSpPr>
              <p:spPr>
                <a:xfrm>
                  <a:off x="4198103" y="4155503"/>
                  <a:ext cx="2884421" cy="1077679"/>
                </a:xfrm>
                <a:prstGeom prst="rect">
                  <a:avLst/>
                </a:prstGeom>
                <a:noFill/>
              </p:spPr>
              <p:txBody>
                <a:bodyPr wrap="square" anchor="ctr">
                  <a:spAutoFit/>
                </a:bodyPr>
                <a:lstStyle/>
                <a:p>
                  <a:pPr lvl="0" algn="ctr"/>
                  <a:r>
                    <a:rPr lang="en-US" sz="1600" dirty="0">
                      <a:solidFill>
                        <a:srgbClr val="000000"/>
                      </a:solidFill>
                      <a:latin typeface="Montserrat SemiBold"/>
                    </a:rPr>
                    <a:t>Sourcing Methods</a:t>
                  </a:r>
                  <a:endParaRPr lang="en-CA" sz="1600" dirty="0">
                    <a:solidFill>
                      <a:srgbClr val="000000"/>
                    </a:solidFill>
                    <a:latin typeface="Montserrat SemiBold"/>
                  </a:endParaRPr>
                </a:p>
              </p:txBody>
            </p:sp>
          </p:grpSp>
          <p:sp>
            <p:nvSpPr>
              <p:cNvPr id="72" name="TextBox 71">
                <a:extLst>
                  <a:ext uri="{FF2B5EF4-FFF2-40B4-BE49-F238E27FC236}">
                    <a16:creationId xmlns:a16="http://schemas.microsoft.com/office/drawing/2014/main" id="{5F0E477A-6E74-48EE-9816-B026E5D47401}"/>
                  </a:ext>
                </a:extLst>
              </p:cNvPr>
              <p:cNvSpPr txBox="1"/>
              <p:nvPr/>
            </p:nvSpPr>
            <p:spPr>
              <a:xfrm>
                <a:off x="3988165" y="2760649"/>
                <a:ext cx="1794243" cy="584775"/>
              </a:xfrm>
              <a:prstGeom prst="rect">
                <a:avLst/>
              </a:prstGeom>
            </p:spPr>
            <p:txBody>
              <a:bodyPr wrap="square" rtlCol="0">
                <a:spAutoFit/>
              </a:bodyPr>
              <a:lstStyle/>
              <a:p>
                <a:pPr algn="ctr"/>
                <a:r>
                  <a:rPr lang="en-US" sz="1600" b="0" dirty="0">
                    <a:solidFill>
                      <a:srgbClr val="000000"/>
                    </a:solidFill>
                    <a:latin typeface="+mj-lt"/>
                  </a:rPr>
                  <a:t>Audience Profile</a:t>
                </a:r>
                <a:endParaRPr lang="en-CA" sz="1600" b="0" dirty="0">
                  <a:solidFill>
                    <a:srgbClr val="000000"/>
                  </a:solidFill>
                  <a:latin typeface="+mj-lt"/>
                </a:endParaRPr>
              </a:p>
            </p:txBody>
          </p:sp>
        </p:grpSp>
        <p:cxnSp>
          <p:nvCxnSpPr>
            <p:cNvPr id="7" name="Straight Connector 6">
              <a:extLst>
                <a:ext uri="{FF2B5EF4-FFF2-40B4-BE49-F238E27FC236}">
                  <a16:creationId xmlns:a16="http://schemas.microsoft.com/office/drawing/2014/main" id="{810C4468-1BA5-4123-A203-917F91FA8DAE}"/>
                </a:ext>
              </a:extLst>
            </p:cNvPr>
            <p:cNvCxnSpPr>
              <a:cxnSpLocks/>
            </p:cNvCxnSpPr>
            <p:nvPr/>
          </p:nvCxnSpPr>
          <p:spPr>
            <a:xfrm>
              <a:off x="6220521" y="4600106"/>
              <a:ext cx="0" cy="314665"/>
            </a:xfrm>
            <a:prstGeom prst="line">
              <a:avLst/>
            </a:prstGeom>
            <a:ln w="28575">
              <a:solidFill>
                <a:schemeClr val="bg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CB9187AB-D96B-44B3-9BA0-801CA5853CF3}"/>
              </a:ext>
            </a:extLst>
          </p:cNvPr>
          <p:cNvSpPr txBox="1"/>
          <p:nvPr/>
        </p:nvSpPr>
        <p:spPr>
          <a:xfrm>
            <a:off x="4691833" y="5085600"/>
            <a:ext cx="2963968" cy="307777"/>
          </a:xfrm>
          <a:prstGeom prst="rect">
            <a:avLst/>
          </a:prstGeom>
          <a:noFill/>
        </p:spPr>
        <p:txBody>
          <a:bodyPr wrap="square">
            <a:spAutoFit/>
          </a:bodyPr>
          <a:lstStyle/>
          <a:p>
            <a:pPr algn="ctr"/>
            <a:r>
              <a:rPr lang="en-US" sz="1400" b="1">
                <a:solidFill>
                  <a:schemeClr val="tx1"/>
                </a:solidFill>
              </a:rPr>
              <a:t>Your sourcing methods can vary:</a:t>
            </a:r>
          </a:p>
        </p:txBody>
      </p:sp>
      <p:grpSp>
        <p:nvGrpSpPr>
          <p:cNvPr id="12" name="Group 11">
            <a:extLst>
              <a:ext uri="{FF2B5EF4-FFF2-40B4-BE49-F238E27FC236}">
                <a16:creationId xmlns:a16="http://schemas.microsoft.com/office/drawing/2014/main" id="{3520F24A-E26A-4046-B878-1C8A5C657405}"/>
              </a:ext>
            </a:extLst>
          </p:cNvPr>
          <p:cNvGrpSpPr/>
          <p:nvPr/>
        </p:nvGrpSpPr>
        <p:grpSpPr>
          <a:xfrm>
            <a:off x="4316522" y="5427240"/>
            <a:ext cx="3662336" cy="738664"/>
            <a:chOff x="4953211" y="5482526"/>
            <a:chExt cx="3662336" cy="738664"/>
          </a:xfrm>
        </p:grpSpPr>
        <p:sp>
          <p:nvSpPr>
            <p:cNvPr id="41" name="TextBox 40">
              <a:extLst>
                <a:ext uri="{FF2B5EF4-FFF2-40B4-BE49-F238E27FC236}">
                  <a16:creationId xmlns:a16="http://schemas.microsoft.com/office/drawing/2014/main" id="{81799C6E-F08A-49BE-92B4-AB34B06F6207}"/>
                </a:ext>
              </a:extLst>
            </p:cNvPr>
            <p:cNvSpPr txBox="1"/>
            <p:nvPr/>
          </p:nvSpPr>
          <p:spPr>
            <a:xfrm>
              <a:off x="4953211" y="5482526"/>
              <a:ext cx="1656963" cy="738664"/>
            </a:xfrm>
            <a:prstGeom prst="rect">
              <a:avLst/>
            </a:prstGeom>
            <a:noFill/>
          </p:spPr>
          <p:txBody>
            <a:bodyPr wrap="square">
              <a:spAutoFit/>
            </a:bodyPr>
            <a:lstStyle/>
            <a:p>
              <a:pPr marL="171450" indent="-171450">
                <a:buFont typeface="Arial" panose="020B0604020202020204" pitchFamily="34" charset="0"/>
                <a:buChar char="•"/>
              </a:pPr>
              <a:r>
                <a:rPr lang="en-US" sz="1400">
                  <a:solidFill>
                    <a:schemeClr val="tx1"/>
                  </a:solidFill>
                </a:rPr>
                <a:t>On campus </a:t>
              </a:r>
            </a:p>
            <a:p>
              <a:pPr marL="628650" lvl="1" indent="-171450">
                <a:buFont typeface="Courier New" panose="02070309020205020404" pitchFamily="49" charset="0"/>
                <a:buChar char="o"/>
              </a:pPr>
              <a:r>
                <a:rPr lang="en-US" sz="1400">
                  <a:solidFill>
                    <a:schemeClr val="tx1"/>
                  </a:solidFill>
                </a:rPr>
                <a:t>Career fair </a:t>
              </a:r>
            </a:p>
            <a:p>
              <a:pPr marL="628650" lvl="1" indent="-171450">
                <a:buFont typeface="Courier New" panose="02070309020205020404" pitchFamily="49" charset="0"/>
                <a:buChar char="o"/>
              </a:pPr>
              <a:r>
                <a:rPr lang="en-US" sz="1400">
                  <a:solidFill>
                    <a:schemeClr val="tx1"/>
                  </a:solidFill>
                </a:rPr>
                <a:t>Info session</a:t>
              </a:r>
              <a:endParaRPr lang="en-US"/>
            </a:p>
          </p:txBody>
        </p:sp>
        <p:sp>
          <p:nvSpPr>
            <p:cNvPr id="44" name="TextBox 43">
              <a:extLst>
                <a:ext uri="{FF2B5EF4-FFF2-40B4-BE49-F238E27FC236}">
                  <a16:creationId xmlns:a16="http://schemas.microsoft.com/office/drawing/2014/main" id="{D8DC2725-FC4D-4271-AD4C-E8279A396C23}"/>
                </a:ext>
              </a:extLst>
            </p:cNvPr>
            <p:cNvSpPr txBox="1"/>
            <p:nvPr/>
          </p:nvSpPr>
          <p:spPr>
            <a:xfrm>
              <a:off x="6412779" y="5482526"/>
              <a:ext cx="2202768" cy="738664"/>
            </a:xfrm>
            <a:prstGeom prst="rect">
              <a:avLst/>
            </a:prstGeom>
            <a:noFill/>
          </p:spPr>
          <p:txBody>
            <a:bodyPr wrap="square">
              <a:spAutoFit/>
            </a:bodyPr>
            <a:lstStyle/>
            <a:p>
              <a:pPr marL="171450" indent="-171450">
                <a:buFont typeface="Arial" panose="020B0604020202020204" pitchFamily="34" charset="0"/>
                <a:buChar char="•"/>
              </a:pPr>
              <a:r>
                <a:rPr lang="en-US" sz="1400">
                  <a:solidFill>
                    <a:schemeClr val="tx1"/>
                  </a:solidFill>
                </a:rPr>
                <a:t>Off campus </a:t>
              </a:r>
            </a:p>
            <a:p>
              <a:pPr marL="628650" lvl="1" indent="-171450">
                <a:buFont typeface="Courier New" panose="02070309020205020404" pitchFamily="49" charset="0"/>
                <a:buChar char="o"/>
              </a:pPr>
              <a:r>
                <a:rPr lang="en-US" sz="1400">
                  <a:solidFill>
                    <a:schemeClr val="tx1"/>
                  </a:solidFill>
                </a:rPr>
                <a:t>Conferences </a:t>
              </a:r>
            </a:p>
            <a:p>
              <a:pPr marL="628650" lvl="1" indent="-171450">
                <a:buFont typeface="Courier New" panose="02070309020205020404" pitchFamily="49" charset="0"/>
                <a:buChar char="o"/>
              </a:pPr>
              <a:r>
                <a:rPr lang="en-US" sz="1400">
                  <a:solidFill>
                    <a:schemeClr val="tx1"/>
                  </a:solidFill>
                </a:rPr>
                <a:t>Networking events </a:t>
              </a:r>
            </a:p>
          </p:txBody>
        </p:sp>
      </p:grpSp>
      <p:sp>
        <p:nvSpPr>
          <p:cNvPr id="51" name="TextBox 50">
            <a:extLst>
              <a:ext uri="{FF2B5EF4-FFF2-40B4-BE49-F238E27FC236}">
                <a16:creationId xmlns:a16="http://schemas.microsoft.com/office/drawing/2014/main" id="{4B16900F-8802-4100-A1B2-D5BD14EF4C93}"/>
              </a:ext>
            </a:extLst>
          </p:cNvPr>
          <p:cNvSpPr txBox="1"/>
          <p:nvPr/>
        </p:nvSpPr>
        <p:spPr>
          <a:xfrm>
            <a:off x="244084" y="1441555"/>
            <a:ext cx="11705419" cy="523220"/>
          </a:xfrm>
          <a:prstGeom prst="rect">
            <a:avLst/>
          </a:prstGeom>
          <a:noFill/>
        </p:spPr>
        <p:txBody>
          <a:bodyPr wrap="square">
            <a:spAutoFit/>
          </a:bodyPr>
          <a:lstStyle/>
          <a:p>
            <a:r>
              <a:rPr lang="en-US" sz="1400" b="1">
                <a:latin typeface="+mj-lt"/>
              </a:rPr>
              <a:t>Sourcing methods are ways to find new graduates. </a:t>
            </a:r>
            <a:r>
              <a:rPr lang="en-US" sz="1400">
                <a:latin typeface="+mj-lt"/>
              </a:rPr>
              <a:t>Use your audience profile to better understand your market and to identify different ways to source and connect with the talent. </a:t>
            </a:r>
            <a:endParaRPr lang="en-CA" sz="1400">
              <a:latin typeface="+mj-lt"/>
            </a:endParaRPr>
          </a:p>
        </p:txBody>
      </p:sp>
      <p:pic>
        <p:nvPicPr>
          <p:cNvPr id="2" name="Picture 1">
            <a:extLst>
              <a:ext uri="{FF2B5EF4-FFF2-40B4-BE49-F238E27FC236}">
                <a16:creationId xmlns:a16="http://schemas.microsoft.com/office/drawing/2014/main" id="{58BACFD6-A84A-3E4A-11DB-DC579FB780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0587" y="67754"/>
            <a:ext cx="1065132" cy="462267"/>
          </a:xfrm>
          <a:prstGeom prst="rect">
            <a:avLst/>
          </a:prstGeom>
        </p:spPr>
      </p:pic>
      <p:sp>
        <p:nvSpPr>
          <p:cNvPr id="3" name="TextBox 2">
            <a:extLst>
              <a:ext uri="{FF2B5EF4-FFF2-40B4-BE49-F238E27FC236}">
                <a16:creationId xmlns:a16="http://schemas.microsoft.com/office/drawing/2014/main" id="{7F34F7CC-FD2E-3D56-E918-26125A6D305E}"/>
              </a:ext>
            </a:extLst>
          </p:cNvPr>
          <p:cNvSpPr txBox="1"/>
          <p:nvPr/>
        </p:nvSpPr>
        <p:spPr>
          <a:xfrm>
            <a:off x="9319310" y="6417738"/>
            <a:ext cx="2313890" cy="307777"/>
          </a:xfrm>
          <a:prstGeom prst="rect">
            <a:avLst/>
          </a:prstGeom>
        </p:spPr>
        <p:txBody>
          <a:bodyPr wrap="square" rtlCol="0">
            <a:spAutoFit/>
          </a:bodyPr>
          <a:lstStyle/>
          <a:p>
            <a:pPr algn="l"/>
            <a:r>
              <a:rPr lang="en-US" sz="1400" dirty="0">
                <a:solidFill>
                  <a:srgbClr val="000000"/>
                </a:solidFill>
              </a:rPr>
              <a:t>TNI Consulting Services  |  </a:t>
            </a:r>
            <a:fld id="{A9431E36-6410-44CF-A27B-9E92FB66C6D4}" type="slidenum">
              <a:rPr lang="en-US" sz="1400" b="0" smtClean="0">
                <a:solidFill>
                  <a:srgbClr val="000000"/>
                </a:solidFill>
              </a:rPr>
              <a:t>7</a:t>
            </a:fld>
            <a:endParaRPr lang="en-US" sz="1400" b="0" dirty="0">
              <a:solidFill>
                <a:srgbClr val="000000"/>
              </a:solidFill>
            </a:endParaRPr>
          </a:p>
        </p:txBody>
      </p:sp>
    </p:spTree>
    <p:extLst>
      <p:ext uri="{BB962C8B-B14F-4D97-AF65-F5344CB8AC3E}">
        <p14:creationId xmlns:p14="http://schemas.microsoft.com/office/powerpoint/2010/main" val="2365889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506994" y="6172200"/>
            <a:ext cx="742177" cy="742177"/>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CE3439"/>
            </a:solidFill>
          </p:spPr>
          <p:txBody>
            <a:bodyPr/>
            <a:lstStyle/>
            <a:p>
              <a:endParaRPr lang="en-US" sz="728"/>
            </a:p>
          </p:txBody>
        </p:sp>
      </p:grpSp>
      <p:grpSp>
        <p:nvGrpSpPr>
          <p:cNvPr id="6" name="Group 6"/>
          <p:cNvGrpSpPr/>
          <p:nvPr/>
        </p:nvGrpSpPr>
        <p:grpSpPr>
          <a:xfrm>
            <a:off x="-226899" y="-154730"/>
            <a:ext cx="742177" cy="742177"/>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C00000"/>
            </a:solidFill>
          </p:spPr>
          <p:txBody>
            <a:bodyPr/>
            <a:lstStyle/>
            <a:p>
              <a:endParaRPr lang="en-US" sz="728" dirty="0"/>
            </a:p>
          </p:txBody>
        </p:sp>
      </p:grpSp>
      <p:grpSp>
        <p:nvGrpSpPr>
          <p:cNvPr id="23" name="Group 23"/>
          <p:cNvGrpSpPr/>
          <p:nvPr/>
        </p:nvGrpSpPr>
        <p:grpSpPr>
          <a:xfrm>
            <a:off x="-1358515" y="5433888"/>
            <a:ext cx="2718617" cy="2718617"/>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00000"/>
            </a:solidFill>
          </p:spPr>
          <p:txBody>
            <a:bodyPr/>
            <a:lstStyle/>
            <a:p>
              <a:endParaRPr lang="en-US" sz="728"/>
            </a:p>
          </p:txBody>
        </p:sp>
      </p:grpSp>
      <p:grpSp>
        <p:nvGrpSpPr>
          <p:cNvPr id="25" name="Group 25"/>
          <p:cNvGrpSpPr/>
          <p:nvPr/>
        </p:nvGrpSpPr>
        <p:grpSpPr>
          <a:xfrm>
            <a:off x="686594" y="5142921"/>
            <a:ext cx="1030929" cy="1029279"/>
            <a:chOff x="0" y="0"/>
            <a:chExt cx="6350000" cy="6339840"/>
          </a:xfrm>
        </p:grpSpPr>
        <p:sp>
          <p:nvSpPr>
            <p:cNvPr id="26" name="Freeform 26"/>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chemeClr val="tx1"/>
            </a:solidFill>
          </p:spPr>
          <p:txBody>
            <a:bodyPr/>
            <a:lstStyle/>
            <a:p>
              <a:endParaRPr lang="en-US" sz="728"/>
            </a:p>
          </p:txBody>
        </p:sp>
      </p:grpSp>
      <p:grpSp>
        <p:nvGrpSpPr>
          <p:cNvPr id="27" name="Group 27"/>
          <p:cNvGrpSpPr/>
          <p:nvPr/>
        </p:nvGrpSpPr>
        <p:grpSpPr>
          <a:xfrm rot="-10800000">
            <a:off x="10697484" y="-1384927"/>
            <a:ext cx="2718617" cy="2718617"/>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00000"/>
            </a:solidFill>
          </p:spPr>
          <p:txBody>
            <a:bodyPr/>
            <a:lstStyle/>
            <a:p>
              <a:endParaRPr lang="en-US" sz="728"/>
            </a:p>
          </p:txBody>
        </p:sp>
      </p:grpSp>
      <p:grpSp>
        <p:nvGrpSpPr>
          <p:cNvPr id="29" name="Group 29"/>
          <p:cNvGrpSpPr/>
          <p:nvPr/>
        </p:nvGrpSpPr>
        <p:grpSpPr>
          <a:xfrm rot="-10800000">
            <a:off x="10340064" y="595378"/>
            <a:ext cx="1030929" cy="1029279"/>
            <a:chOff x="0" y="0"/>
            <a:chExt cx="6350000" cy="6339840"/>
          </a:xfrm>
        </p:grpSpPr>
        <p:sp>
          <p:nvSpPr>
            <p:cNvPr id="30" name="Freeform 30"/>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chemeClr val="tx1"/>
            </a:solidFill>
          </p:spPr>
          <p:txBody>
            <a:bodyPr/>
            <a:lstStyle/>
            <a:p>
              <a:endParaRPr lang="en-US" sz="728"/>
            </a:p>
          </p:txBody>
        </p:sp>
      </p:grpSp>
      <p:sp>
        <p:nvSpPr>
          <p:cNvPr id="31" name="Title 2">
            <a:extLst>
              <a:ext uri="{FF2B5EF4-FFF2-40B4-BE49-F238E27FC236}">
                <a16:creationId xmlns:a16="http://schemas.microsoft.com/office/drawing/2014/main" id="{8E02F45A-F987-A5CA-55DB-041B605F9133}"/>
              </a:ext>
            </a:extLst>
          </p:cNvPr>
          <p:cNvSpPr txBox="1">
            <a:spLocks/>
          </p:cNvSpPr>
          <p:nvPr/>
        </p:nvSpPr>
        <p:spPr>
          <a:xfrm>
            <a:off x="354105" y="530021"/>
            <a:ext cx="11119027" cy="1130188"/>
          </a:xfrm>
          <a:prstGeom prst="rect">
            <a:avLst/>
          </a:prstGeom>
        </p:spPr>
        <p:txBody>
          <a:bodyPr/>
          <a:lstStyle>
            <a:lvl1pPr algn="l" defTabSz="914400" rtl="0" eaLnBrk="1" latinLnBrk="0" hangingPunct="1">
              <a:lnSpc>
                <a:spcPts val="4000"/>
              </a:lnSpc>
              <a:spcBef>
                <a:spcPct val="0"/>
              </a:spcBef>
              <a:buNone/>
              <a:defRPr sz="3200" b="0" i="0" kern="1200">
                <a:solidFill>
                  <a:srgbClr val="717171"/>
                </a:solidFill>
                <a:latin typeface="Montserrat SemiBold" pitchFamily="2" charset="77"/>
                <a:ea typeface="+mj-ea"/>
                <a:cs typeface="Arial" panose="020B0604020202020204" pitchFamily="34" charset="0"/>
              </a:defRPr>
            </a:lvl1pPr>
          </a:lstStyle>
          <a:p>
            <a:r>
              <a:rPr lang="en-US"/>
              <a:t>Tailor your current TA process to address the unique complexities of campus recruiting</a:t>
            </a:r>
            <a:endParaRPr lang="en-CA"/>
          </a:p>
        </p:txBody>
      </p:sp>
      <p:grpSp>
        <p:nvGrpSpPr>
          <p:cNvPr id="32" name="Group 31">
            <a:extLst>
              <a:ext uri="{FF2B5EF4-FFF2-40B4-BE49-F238E27FC236}">
                <a16:creationId xmlns:a16="http://schemas.microsoft.com/office/drawing/2014/main" id="{2038586B-FCFD-8861-974E-9CB072BCE931}"/>
              </a:ext>
            </a:extLst>
          </p:cNvPr>
          <p:cNvGrpSpPr/>
          <p:nvPr/>
        </p:nvGrpSpPr>
        <p:grpSpPr>
          <a:xfrm>
            <a:off x="443278" y="1694628"/>
            <a:ext cx="6620568" cy="1352480"/>
            <a:chOff x="-511190" y="1939752"/>
            <a:chExt cx="6620568" cy="1352480"/>
          </a:xfrm>
        </p:grpSpPr>
        <p:sp>
          <p:nvSpPr>
            <p:cNvPr id="33" name="Rectangle 32">
              <a:extLst>
                <a:ext uri="{FF2B5EF4-FFF2-40B4-BE49-F238E27FC236}">
                  <a16:creationId xmlns:a16="http://schemas.microsoft.com/office/drawing/2014/main" id="{6510E95A-0EA5-F6C9-DBD0-C4572490043D}"/>
                </a:ext>
              </a:extLst>
            </p:cNvPr>
            <p:cNvSpPr/>
            <p:nvPr/>
          </p:nvSpPr>
          <p:spPr>
            <a:xfrm>
              <a:off x="-439190" y="1939752"/>
              <a:ext cx="6548568" cy="1323439"/>
            </a:xfrm>
            <a:prstGeom prst="rect">
              <a:avLst/>
            </a:prstGeom>
          </p:spPr>
          <p:txBody>
            <a:bodyPr wrap="square">
              <a:spAutoFit/>
            </a:bodyPr>
            <a:lstStyle/>
            <a:p>
              <a:pPr>
                <a:spcAft>
                  <a:spcPts val="300"/>
                </a:spcAft>
              </a:pPr>
              <a:r>
                <a:rPr lang="en-US" sz="1400" b="1">
                  <a:solidFill>
                    <a:schemeClr val="tx2">
                      <a:lumMod val="75000"/>
                    </a:schemeClr>
                  </a:solidFill>
                  <a:latin typeface="+mj-lt"/>
                </a:rPr>
                <a:t>Complexities of campus recruitment:</a:t>
              </a:r>
              <a:r>
                <a:rPr lang="en-US" sz="1400">
                  <a:solidFill>
                    <a:schemeClr val="tx2">
                      <a:lumMod val="75000"/>
                    </a:schemeClr>
                  </a:solidFill>
                  <a:latin typeface="+mj-lt"/>
                </a:rPr>
                <a:t> </a:t>
              </a:r>
            </a:p>
            <a:p>
              <a:pPr marL="171450" indent="-171450">
                <a:spcAft>
                  <a:spcPts val="300"/>
                </a:spcAft>
                <a:buFont typeface="Arial" panose="020B0604020202020204" pitchFamily="34" charset="0"/>
                <a:buChar char="•"/>
              </a:pPr>
              <a:r>
                <a:rPr lang="en-US" sz="1400">
                  <a:solidFill>
                    <a:schemeClr val="tx2">
                      <a:lumMod val="75000"/>
                    </a:schemeClr>
                  </a:solidFill>
                </a:rPr>
                <a:t>Dealing with a larger candidate pool over a prolonged period can overload a TA team. </a:t>
              </a:r>
            </a:p>
            <a:p>
              <a:pPr marL="171450" indent="-171450">
                <a:spcAft>
                  <a:spcPts val="300"/>
                </a:spcAft>
                <a:buFont typeface="Arial" panose="020B0604020202020204" pitchFamily="34" charset="0"/>
                <a:buChar char="•"/>
              </a:pPr>
              <a:r>
                <a:rPr lang="en-US" sz="1400">
                  <a:solidFill>
                    <a:schemeClr val="tx2">
                      <a:lumMod val="75000"/>
                    </a:schemeClr>
                  </a:solidFill>
                </a:rPr>
                <a:t>The overall recruitment cycle tends to be longer than the traditional cycle.</a:t>
              </a:r>
            </a:p>
            <a:p>
              <a:pPr marL="171450" indent="-171450">
                <a:spcAft>
                  <a:spcPts val="300"/>
                </a:spcAft>
                <a:buFont typeface="Arial" panose="020B0604020202020204" pitchFamily="34" charset="0"/>
                <a:buChar char="•"/>
              </a:pPr>
              <a:r>
                <a:rPr lang="en-US" sz="1400">
                  <a:solidFill>
                    <a:schemeClr val="tx2">
                      <a:lumMod val="75000"/>
                    </a:schemeClr>
                  </a:solidFill>
                </a:rPr>
                <a:t>Recruiting from schools located far from the organization can impact relationship building.</a:t>
              </a:r>
            </a:p>
            <a:p>
              <a:pPr marL="171450" indent="-171450">
                <a:spcAft>
                  <a:spcPts val="300"/>
                </a:spcAft>
                <a:buFont typeface="Arial" panose="020B0604020202020204" pitchFamily="34" charset="0"/>
                <a:buChar char="•"/>
              </a:pPr>
              <a:r>
                <a:rPr lang="en-US" sz="1400">
                  <a:solidFill>
                    <a:schemeClr val="tx2">
                      <a:lumMod val="75000"/>
                    </a:schemeClr>
                  </a:solidFill>
                </a:rPr>
                <a:t>New graduates need to balance their studies with their job search, which can affect focus.</a:t>
              </a:r>
            </a:p>
          </p:txBody>
        </p:sp>
        <p:sp>
          <p:nvSpPr>
            <p:cNvPr id="34" name="Rectangle 33">
              <a:extLst>
                <a:ext uri="{FF2B5EF4-FFF2-40B4-BE49-F238E27FC236}">
                  <a16:creationId xmlns:a16="http://schemas.microsoft.com/office/drawing/2014/main" id="{C2C3481A-D382-D3EF-A78B-DBD80F0FEF54}"/>
                </a:ext>
              </a:extLst>
            </p:cNvPr>
            <p:cNvSpPr/>
            <p:nvPr/>
          </p:nvSpPr>
          <p:spPr>
            <a:xfrm>
              <a:off x="-511190" y="1940633"/>
              <a:ext cx="72000" cy="135159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5" name="Group 34">
            <a:extLst>
              <a:ext uri="{FF2B5EF4-FFF2-40B4-BE49-F238E27FC236}">
                <a16:creationId xmlns:a16="http://schemas.microsoft.com/office/drawing/2014/main" id="{EC54D79F-A3B3-6B7E-8B56-0989D1966361}"/>
              </a:ext>
            </a:extLst>
          </p:cNvPr>
          <p:cNvGrpSpPr/>
          <p:nvPr/>
        </p:nvGrpSpPr>
        <p:grpSpPr>
          <a:xfrm>
            <a:off x="491021" y="3429000"/>
            <a:ext cx="3565152" cy="1377562"/>
            <a:chOff x="419019" y="3225726"/>
            <a:chExt cx="3565152" cy="1377562"/>
          </a:xfrm>
        </p:grpSpPr>
        <p:sp>
          <p:nvSpPr>
            <p:cNvPr id="36" name="Rectangle 35">
              <a:extLst>
                <a:ext uri="{FF2B5EF4-FFF2-40B4-BE49-F238E27FC236}">
                  <a16:creationId xmlns:a16="http://schemas.microsoft.com/office/drawing/2014/main" id="{8AC88C26-474A-8778-6C45-65903880F0CC}"/>
                </a:ext>
              </a:extLst>
            </p:cNvPr>
            <p:cNvSpPr/>
            <p:nvPr/>
          </p:nvSpPr>
          <p:spPr>
            <a:xfrm>
              <a:off x="419019" y="3606440"/>
              <a:ext cx="3565150" cy="996848"/>
            </a:xfrm>
            <a:prstGeom prst="rect">
              <a:avLst/>
            </a:prstGeom>
            <a:solidFill>
              <a:schemeClr val="bg1"/>
            </a:solidFill>
            <a:ln w="22225">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spcAft>
                  <a:spcPts val="600"/>
                </a:spcAft>
              </a:pPr>
              <a:r>
                <a:rPr lang="en-US" sz="1400" dirty="0">
                  <a:solidFill>
                    <a:schemeClr val="tx2">
                      <a:lumMod val="75000"/>
                    </a:schemeClr>
                  </a:solidFill>
                  <a:effectLst/>
                </a:rPr>
                <a:t>…</a:t>
              </a:r>
              <a:r>
                <a:rPr lang="en-US" sz="1400" dirty="0">
                  <a:solidFill>
                    <a:schemeClr val="tx2">
                      <a:lumMod val="75000"/>
                    </a:schemeClr>
                  </a:solidFill>
                </a:rPr>
                <a:t>to get ahead of the competition, as competitors often make offers around the same time. See TNI Consulting’s </a:t>
              </a:r>
              <a:r>
                <a:rPr lang="en-US" sz="1400" i="1" dirty="0">
                  <a:solidFill>
                    <a:srgbClr val="C00000"/>
                  </a:solidFill>
                </a:rPr>
                <a:t>Increase the Efficiency of the Talent Acquisition Process </a:t>
              </a:r>
              <a:r>
                <a:rPr lang="en-US" sz="1400" dirty="0">
                  <a:solidFill>
                    <a:schemeClr val="tx2">
                      <a:lumMod val="75000"/>
                    </a:schemeClr>
                  </a:solidFill>
                </a:rPr>
                <a:t>blueprint</a:t>
              </a:r>
              <a:r>
                <a:rPr lang="en-US" sz="1400" dirty="0">
                  <a:solidFill>
                    <a:schemeClr val="tx1"/>
                  </a:solidFill>
                </a:rPr>
                <a:t>.</a:t>
              </a:r>
              <a:endParaRPr lang="en-US" sz="1400" dirty="0">
                <a:solidFill>
                  <a:schemeClr val="tx1"/>
                </a:solidFill>
                <a:effectLst/>
              </a:endParaRPr>
            </a:p>
          </p:txBody>
        </p:sp>
        <p:sp>
          <p:nvSpPr>
            <p:cNvPr id="37" name="Rectangle 36">
              <a:extLst>
                <a:ext uri="{FF2B5EF4-FFF2-40B4-BE49-F238E27FC236}">
                  <a16:creationId xmlns:a16="http://schemas.microsoft.com/office/drawing/2014/main" id="{586F87CC-57A5-93AA-A220-4B5B4A7B9FA3}"/>
                </a:ext>
              </a:extLst>
            </p:cNvPr>
            <p:cNvSpPr/>
            <p:nvPr/>
          </p:nvSpPr>
          <p:spPr>
            <a:xfrm>
              <a:off x="419021" y="3225726"/>
              <a:ext cx="3565150" cy="389791"/>
            </a:xfrm>
            <a:prstGeom prst="rect">
              <a:avLst/>
            </a:prstGeom>
            <a:solidFill>
              <a:srgbClr val="C00000"/>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sz="1400">
                  <a:solidFill>
                    <a:schemeClr val="tx1"/>
                  </a:solidFill>
                  <a:latin typeface="+mj-lt"/>
                </a:rPr>
                <a:t>Create a quick and efficient process</a:t>
              </a:r>
            </a:p>
          </p:txBody>
        </p:sp>
      </p:grpSp>
      <p:grpSp>
        <p:nvGrpSpPr>
          <p:cNvPr id="38" name="Group 37">
            <a:extLst>
              <a:ext uri="{FF2B5EF4-FFF2-40B4-BE49-F238E27FC236}">
                <a16:creationId xmlns:a16="http://schemas.microsoft.com/office/drawing/2014/main" id="{72FE55DD-8484-249B-F0DA-962277F013C3}"/>
              </a:ext>
            </a:extLst>
          </p:cNvPr>
          <p:cNvGrpSpPr/>
          <p:nvPr/>
        </p:nvGrpSpPr>
        <p:grpSpPr>
          <a:xfrm>
            <a:off x="8172232" y="3434415"/>
            <a:ext cx="3565150" cy="1378558"/>
            <a:chOff x="8265916" y="3225726"/>
            <a:chExt cx="3565150" cy="1378558"/>
          </a:xfrm>
        </p:grpSpPr>
        <p:sp>
          <p:nvSpPr>
            <p:cNvPr id="39" name="Rectangle 38">
              <a:extLst>
                <a:ext uri="{FF2B5EF4-FFF2-40B4-BE49-F238E27FC236}">
                  <a16:creationId xmlns:a16="http://schemas.microsoft.com/office/drawing/2014/main" id="{CED63CF1-D937-8BA1-9E6A-6FA29CF3907C}"/>
                </a:ext>
              </a:extLst>
            </p:cNvPr>
            <p:cNvSpPr/>
            <p:nvPr/>
          </p:nvSpPr>
          <p:spPr>
            <a:xfrm>
              <a:off x="8265916" y="3612746"/>
              <a:ext cx="3565150" cy="991538"/>
            </a:xfrm>
            <a:prstGeom prst="rect">
              <a:avLst/>
            </a:prstGeom>
            <a:solidFill>
              <a:schemeClr val="bg1"/>
            </a:solidFill>
            <a:ln w="22225">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spcAft>
                  <a:spcPts val="600"/>
                </a:spcAft>
              </a:pPr>
              <a:r>
                <a:rPr lang="en-US" sz="1400" dirty="0">
                  <a:solidFill>
                    <a:schemeClr val="tx2">
                      <a:lumMod val="75000"/>
                    </a:schemeClr>
                  </a:solidFill>
                  <a:effectLst/>
                </a:rPr>
                <a:t>…</a:t>
              </a:r>
              <a:r>
                <a:rPr lang="en-US" sz="1400" dirty="0">
                  <a:solidFill>
                    <a:schemeClr val="tx2">
                      <a:lumMod val="75000"/>
                    </a:schemeClr>
                  </a:solidFill>
                </a:rPr>
                <a:t>to meet students’ unique needs. And also to address the gaps within your organization and future opportunities for business growth.</a:t>
              </a:r>
              <a:endParaRPr lang="en-US" sz="1400" dirty="0">
                <a:solidFill>
                  <a:schemeClr val="tx1"/>
                </a:solidFill>
                <a:effectLst/>
              </a:endParaRPr>
            </a:p>
          </p:txBody>
        </p:sp>
        <p:sp>
          <p:nvSpPr>
            <p:cNvPr id="40" name="Rectangle 39">
              <a:extLst>
                <a:ext uri="{FF2B5EF4-FFF2-40B4-BE49-F238E27FC236}">
                  <a16:creationId xmlns:a16="http://schemas.microsoft.com/office/drawing/2014/main" id="{50FDFB20-F4F0-04D8-B94F-94941EC213FA}"/>
                </a:ext>
              </a:extLst>
            </p:cNvPr>
            <p:cNvSpPr/>
            <p:nvPr/>
          </p:nvSpPr>
          <p:spPr>
            <a:xfrm>
              <a:off x="8265916" y="3225726"/>
              <a:ext cx="3565150" cy="387715"/>
            </a:xfrm>
            <a:prstGeom prst="rect">
              <a:avLst/>
            </a:prstGeom>
            <a:solidFill>
              <a:srgbClr val="C00000"/>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sz="1400" dirty="0">
                  <a:solidFill>
                    <a:schemeClr val="tx1"/>
                  </a:solidFill>
                  <a:latin typeface="+mj-lt"/>
                </a:rPr>
                <a:t>Tailor the candidate experience</a:t>
              </a:r>
            </a:p>
          </p:txBody>
        </p:sp>
      </p:grpSp>
      <p:grpSp>
        <p:nvGrpSpPr>
          <p:cNvPr id="41" name="Group 40">
            <a:extLst>
              <a:ext uri="{FF2B5EF4-FFF2-40B4-BE49-F238E27FC236}">
                <a16:creationId xmlns:a16="http://schemas.microsoft.com/office/drawing/2014/main" id="{3BD37BFE-2689-0689-4A57-EC91A556780F}"/>
              </a:ext>
            </a:extLst>
          </p:cNvPr>
          <p:cNvGrpSpPr/>
          <p:nvPr/>
        </p:nvGrpSpPr>
        <p:grpSpPr>
          <a:xfrm>
            <a:off x="2530031" y="5009148"/>
            <a:ext cx="3315160" cy="1175798"/>
            <a:chOff x="2308098" y="5072602"/>
            <a:chExt cx="3315160" cy="1175798"/>
          </a:xfrm>
        </p:grpSpPr>
        <p:sp>
          <p:nvSpPr>
            <p:cNvPr id="42" name="Rectangle 41">
              <a:extLst>
                <a:ext uri="{FF2B5EF4-FFF2-40B4-BE49-F238E27FC236}">
                  <a16:creationId xmlns:a16="http://schemas.microsoft.com/office/drawing/2014/main" id="{D33D7107-725B-049B-269B-FD6E7ED4751B}"/>
                </a:ext>
              </a:extLst>
            </p:cNvPr>
            <p:cNvSpPr/>
            <p:nvPr/>
          </p:nvSpPr>
          <p:spPr>
            <a:xfrm>
              <a:off x="2309540" y="5462391"/>
              <a:ext cx="3307720" cy="786009"/>
            </a:xfrm>
            <a:prstGeom prst="rect">
              <a:avLst/>
            </a:prstGeom>
            <a:solidFill>
              <a:schemeClr val="bg1"/>
            </a:solidFill>
            <a:ln w="22225">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spcAft>
                  <a:spcPts val="600"/>
                </a:spcAft>
              </a:pPr>
              <a:r>
                <a:rPr lang="en-US" sz="1400" dirty="0">
                  <a:solidFill>
                    <a:schemeClr val="tx2">
                      <a:lumMod val="75000"/>
                    </a:schemeClr>
                  </a:solidFill>
                </a:rPr>
                <a:t>…because lack of communication and feedback is the top area where graduates feel employers are failing (Korn Ferry).</a:t>
              </a:r>
              <a:endParaRPr lang="en-US" sz="1400" b="1" dirty="0">
                <a:solidFill>
                  <a:schemeClr val="tx2">
                    <a:lumMod val="75000"/>
                  </a:schemeClr>
                </a:solidFill>
              </a:endParaRPr>
            </a:p>
          </p:txBody>
        </p:sp>
        <p:sp>
          <p:nvSpPr>
            <p:cNvPr id="43" name="Rectangle 42">
              <a:extLst>
                <a:ext uri="{FF2B5EF4-FFF2-40B4-BE49-F238E27FC236}">
                  <a16:creationId xmlns:a16="http://schemas.microsoft.com/office/drawing/2014/main" id="{7FE1B3F4-0F9F-86F2-DF79-9E965E6C23F0}"/>
                </a:ext>
              </a:extLst>
            </p:cNvPr>
            <p:cNvSpPr/>
            <p:nvPr/>
          </p:nvSpPr>
          <p:spPr>
            <a:xfrm>
              <a:off x="2308098" y="5072602"/>
              <a:ext cx="3315160" cy="389791"/>
            </a:xfrm>
            <a:prstGeom prst="rect">
              <a:avLst/>
            </a:prstGeom>
            <a:solidFill>
              <a:srgbClr val="C00000"/>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sz="1400" dirty="0">
                  <a:solidFill>
                    <a:schemeClr val="tx1"/>
                  </a:solidFill>
                  <a:latin typeface="+mj-lt"/>
                </a:rPr>
                <a:t>Keep students informed</a:t>
              </a:r>
            </a:p>
          </p:txBody>
        </p:sp>
      </p:grpSp>
      <p:grpSp>
        <p:nvGrpSpPr>
          <p:cNvPr id="44" name="Group 43">
            <a:extLst>
              <a:ext uri="{FF2B5EF4-FFF2-40B4-BE49-F238E27FC236}">
                <a16:creationId xmlns:a16="http://schemas.microsoft.com/office/drawing/2014/main" id="{42C5CF56-FD81-50B9-0622-DF57C895D8CD}"/>
              </a:ext>
            </a:extLst>
          </p:cNvPr>
          <p:cNvGrpSpPr/>
          <p:nvPr/>
        </p:nvGrpSpPr>
        <p:grpSpPr>
          <a:xfrm>
            <a:off x="6377216" y="5009148"/>
            <a:ext cx="3310535" cy="1175799"/>
            <a:chOff x="6368337" y="5072600"/>
            <a:chExt cx="3310535" cy="1175799"/>
          </a:xfrm>
        </p:grpSpPr>
        <p:sp>
          <p:nvSpPr>
            <p:cNvPr id="45" name="Rectangle 44">
              <a:extLst>
                <a:ext uri="{FF2B5EF4-FFF2-40B4-BE49-F238E27FC236}">
                  <a16:creationId xmlns:a16="http://schemas.microsoft.com/office/drawing/2014/main" id="{C613B7E8-3FB6-2743-13EF-4A7549626A89}"/>
                </a:ext>
              </a:extLst>
            </p:cNvPr>
            <p:cNvSpPr/>
            <p:nvPr/>
          </p:nvSpPr>
          <p:spPr>
            <a:xfrm>
              <a:off x="6368337" y="5453315"/>
              <a:ext cx="3308652" cy="795084"/>
            </a:xfrm>
            <a:prstGeom prst="rect">
              <a:avLst/>
            </a:prstGeom>
            <a:solidFill>
              <a:schemeClr val="bg1"/>
            </a:solidFill>
            <a:ln w="22225">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spcAft>
                  <a:spcPts val="600"/>
                </a:spcAft>
              </a:pPr>
              <a:r>
                <a:rPr lang="en-US" sz="1400" dirty="0">
                  <a:solidFill>
                    <a:schemeClr val="tx2">
                      <a:lumMod val="75000"/>
                    </a:schemeClr>
                  </a:solidFill>
                  <a:effectLst/>
                </a:rPr>
                <a:t>…</a:t>
              </a:r>
              <a:r>
                <a:rPr lang="en-US" sz="1400" dirty="0">
                  <a:solidFill>
                    <a:schemeClr val="tx2">
                      <a:lumMod val="75000"/>
                    </a:schemeClr>
                  </a:solidFill>
                </a:rPr>
                <a:t>for TA. Each school often has its own set of guidelines around when and how you can post jobs, hold events, and make offers. </a:t>
              </a:r>
              <a:endParaRPr lang="en-US" sz="1400" dirty="0">
                <a:solidFill>
                  <a:schemeClr val="tx2">
                    <a:lumMod val="75000"/>
                  </a:schemeClr>
                </a:solidFill>
                <a:effectLst/>
              </a:endParaRPr>
            </a:p>
          </p:txBody>
        </p:sp>
        <p:sp>
          <p:nvSpPr>
            <p:cNvPr id="46" name="Rectangle 45">
              <a:extLst>
                <a:ext uri="{FF2B5EF4-FFF2-40B4-BE49-F238E27FC236}">
                  <a16:creationId xmlns:a16="http://schemas.microsoft.com/office/drawing/2014/main" id="{F930F022-5052-29F9-3CC9-D380A2727365}"/>
                </a:ext>
              </a:extLst>
            </p:cNvPr>
            <p:cNvSpPr/>
            <p:nvPr/>
          </p:nvSpPr>
          <p:spPr>
            <a:xfrm>
              <a:off x="6374335" y="5072600"/>
              <a:ext cx="3304537" cy="389791"/>
            </a:xfrm>
            <a:prstGeom prst="rect">
              <a:avLst/>
            </a:prstGeom>
            <a:solidFill>
              <a:srgbClr val="C00000"/>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sz="1400" dirty="0">
                  <a:solidFill>
                    <a:schemeClr val="tx1"/>
                  </a:solidFill>
                  <a:latin typeface="+mj-lt"/>
                </a:rPr>
                <a:t>Comply with school guidelines</a:t>
              </a:r>
            </a:p>
          </p:txBody>
        </p:sp>
      </p:grpSp>
      <p:grpSp>
        <p:nvGrpSpPr>
          <p:cNvPr id="47" name="Group 46">
            <a:extLst>
              <a:ext uri="{FF2B5EF4-FFF2-40B4-BE49-F238E27FC236}">
                <a16:creationId xmlns:a16="http://schemas.microsoft.com/office/drawing/2014/main" id="{DF50F4B5-B949-C03F-FE41-3CCF8E70F131}"/>
              </a:ext>
            </a:extLst>
          </p:cNvPr>
          <p:cNvGrpSpPr/>
          <p:nvPr/>
        </p:nvGrpSpPr>
        <p:grpSpPr>
          <a:xfrm>
            <a:off x="4279516" y="3434415"/>
            <a:ext cx="3682403" cy="1372147"/>
            <a:chOff x="4281407" y="3225726"/>
            <a:chExt cx="3682403" cy="1372147"/>
          </a:xfrm>
        </p:grpSpPr>
        <p:sp>
          <p:nvSpPr>
            <p:cNvPr id="48" name="Rectangle 47">
              <a:extLst>
                <a:ext uri="{FF2B5EF4-FFF2-40B4-BE49-F238E27FC236}">
                  <a16:creationId xmlns:a16="http://schemas.microsoft.com/office/drawing/2014/main" id="{F105D0E8-1F77-D99A-9BF0-915FE8D431E2}"/>
                </a:ext>
              </a:extLst>
            </p:cNvPr>
            <p:cNvSpPr/>
            <p:nvPr/>
          </p:nvSpPr>
          <p:spPr>
            <a:xfrm>
              <a:off x="4281409" y="3606441"/>
              <a:ext cx="3682401" cy="991432"/>
            </a:xfrm>
            <a:prstGeom prst="rect">
              <a:avLst/>
            </a:prstGeom>
            <a:solidFill>
              <a:schemeClr val="bg1"/>
            </a:solidFill>
            <a:ln w="22225">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tx2">
                      <a:lumMod val="75000"/>
                    </a:schemeClr>
                  </a:solidFill>
                </a:rPr>
                <a:t>…with tactics such as wishing students well in exam time, sending care packages, and engaging them on social media. This approach will keep potential candidates engaged throughout the year.</a:t>
              </a:r>
            </a:p>
          </p:txBody>
        </p:sp>
        <p:sp>
          <p:nvSpPr>
            <p:cNvPr id="49" name="Rectangle 48">
              <a:extLst>
                <a:ext uri="{FF2B5EF4-FFF2-40B4-BE49-F238E27FC236}">
                  <a16:creationId xmlns:a16="http://schemas.microsoft.com/office/drawing/2014/main" id="{06BCFF27-B7A0-4DDC-F03D-F36B565AFF41}"/>
                </a:ext>
              </a:extLst>
            </p:cNvPr>
            <p:cNvSpPr/>
            <p:nvPr/>
          </p:nvSpPr>
          <p:spPr>
            <a:xfrm>
              <a:off x="4281407" y="3225726"/>
              <a:ext cx="3682401" cy="389791"/>
            </a:xfrm>
            <a:prstGeom prst="rect">
              <a:avLst/>
            </a:prstGeom>
            <a:solidFill>
              <a:srgbClr val="C00000"/>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sz="1400" dirty="0">
                  <a:solidFill>
                    <a:schemeClr val="tx1"/>
                  </a:solidFill>
                  <a:latin typeface="+mj-lt"/>
                </a:rPr>
                <a:t>Create a “keep warm” strategy</a:t>
              </a:r>
            </a:p>
          </p:txBody>
        </p:sp>
      </p:grpSp>
      <p:sp>
        <p:nvSpPr>
          <p:cNvPr id="50" name="Rectangle: Rounded Corners 49">
            <a:extLst>
              <a:ext uri="{FF2B5EF4-FFF2-40B4-BE49-F238E27FC236}">
                <a16:creationId xmlns:a16="http://schemas.microsoft.com/office/drawing/2014/main" id="{13C9452B-9026-49FC-F357-96AF5AC017A1}"/>
              </a:ext>
            </a:extLst>
          </p:cNvPr>
          <p:cNvSpPr/>
          <p:nvPr/>
        </p:nvSpPr>
        <p:spPr>
          <a:xfrm>
            <a:off x="7525182" y="1877049"/>
            <a:ext cx="4070178" cy="958595"/>
          </a:xfrm>
          <a:prstGeom prst="roundRect">
            <a:avLst/>
          </a:prstGeom>
          <a:solidFill>
            <a:schemeClr val="bg1">
              <a:lumMod val="50000"/>
              <a:alpha val="40000"/>
            </a:schemeClr>
          </a:solidFill>
          <a:ln w="31750">
            <a:solidFill>
              <a:schemeClr val="accent2">
                <a:lumMod val="20000"/>
                <a:lumOff val="8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8000"/>
            <a:endParaRPr lang="en-CA" sz="1400" b="1"/>
          </a:p>
        </p:txBody>
      </p:sp>
      <p:pic>
        <p:nvPicPr>
          <p:cNvPr id="51" name="Graphic 50" descr="Warning outline">
            <a:extLst>
              <a:ext uri="{FF2B5EF4-FFF2-40B4-BE49-F238E27FC236}">
                <a16:creationId xmlns:a16="http://schemas.microsoft.com/office/drawing/2014/main" id="{53C50D24-D39A-46EC-CB75-58BEB78F64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86053" y="2112364"/>
            <a:ext cx="453280" cy="453280"/>
          </a:xfrm>
          <a:prstGeom prst="rect">
            <a:avLst/>
          </a:prstGeom>
        </p:spPr>
      </p:pic>
      <p:sp>
        <p:nvSpPr>
          <p:cNvPr id="52" name="Rectangle: Rounded Corners 51">
            <a:extLst>
              <a:ext uri="{FF2B5EF4-FFF2-40B4-BE49-F238E27FC236}">
                <a16:creationId xmlns:a16="http://schemas.microsoft.com/office/drawing/2014/main" id="{08B1F2D6-C1AA-7D08-1A91-061103FE17D8}"/>
              </a:ext>
            </a:extLst>
          </p:cNvPr>
          <p:cNvSpPr/>
          <p:nvPr/>
        </p:nvSpPr>
        <p:spPr>
          <a:xfrm>
            <a:off x="8039333" y="1994250"/>
            <a:ext cx="3435057" cy="723953"/>
          </a:xfrm>
          <a:prstGeom prst="roundRect">
            <a:avLst>
              <a:gd name="adj" fmla="val 0"/>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solidFill>
                  <a:schemeClr val="tx1"/>
                </a:solidFill>
              </a:rPr>
              <a:t>Address these complexities by keeping the following in mind as you tweak your TA process on the following slide:</a:t>
            </a:r>
            <a:endParaRPr lang="en-CA" sz="1400">
              <a:solidFill>
                <a:schemeClr val="tx1"/>
              </a:solidFill>
            </a:endParaRPr>
          </a:p>
        </p:txBody>
      </p:sp>
      <p:sp>
        <p:nvSpPr>
          <p:cNvPr id="53" name="Arrow: Chevron 52">
            <a:extLst>
              <a:ext uri="{FF2B5EF4-FFF2-40B4-BE49-F238E27FC236}">
                <a16:creationId xmlns:a16="http://schemas.microsoft.com/office/drawing/2014/main" id="{5023974E-4E55-55AF-0EDA-6359787BD2DA}"/>
              </a:ext>
            </a:extLst>
          </p:cNvPr>
          <p:cNvSpPr/>
          <p:nvPr/>
        </p:nvSpPr>
        <p:spPr>
          <a:xfrm>
            <a:off x="6974470" y="2112364"/>
            <a:ext cx="337457" cy="453280"/>
          </a:xfrm>
          <a:prstGeom prst="chevron">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4" name="Picture 53">
            <a:extLst>
              <a:ext uri="{FF2B5EF4-FFF2-40B4-BE49-F238E27FC236}">
                <a16:creationId xmlns:a16="http://schemas.microsoft.com/office/drawing/2014/main" id="{6D3F0958-9CD3-0971-6B0B-A4A035886B22}"/>
              </a:ext>
            </a:extLst>
          </p:cNvPr>
          <p:cNvPicPr>
            <a:picLocks noChangeAspect="1"/>
          </p:cNvPicPr>
          <p:nvPr/>
        </p:nvPicPr>
        <p:blipFill>
          <a:blip r:embed="rId4" cstate="print">
            <a:biLevel thresh="50000"/>
            <a:extLst>
              <a:ext uri="{28A0092B-C50C-407E-A947-70E740481C1C}">
                <a14:useLocalDpi xmlns:a14="http://schemas.microsoft.com/office/drawing/2010/main" val="0"/>
              </a:ext>
            </a:extLst>
          </a:blip>
          <a:stretch>
            <a:fillRect/>
          </a:stretch>
        </p:blipFill>
        <p:spPr>
          <a:xfrm>
            <a:off x="10933294" y="121581"/>
            <a:ext cx="1065132" cy="462267"/>
          </a:xfrm>
          <a:prstGeom prst="rect">
            <a:avLst/>
          </a:prstGeom>
        </p:spPr>
      </p:pic>
      <p:sp>
        <p:nvSpPr>
          <p:cNvPr id="55" name="TextBox 54">
            <a:extLst>
              <a:ext uri="{FF2B5EF4-FFF2-40B4-BE49-F238E27FC236}">
                <a16:creationId xmlns:a16="http://schemas.microsoft.com/office/drawing/2014/main" id="{ED9DB491-5109-01D2-B1E2-8EDDC9C72E6F}"/>
              </a:ext>
            </a:extLst>
          </p:cNvPr>
          <p:cNvSpPr txBox="1"/>
          <p:nvPr/>
        </p:nvSpPr>
        <p:spPr>
          <a:xfrm>
            <a:off x="9319310" y="6417738"/>
            <a:ext cx="2313890" cy="307777"/>
          </a:xfrm>
          <a:prstGeom prst="rect">
            <a:avLst/>
          </a:prstGeom>
        </p:spPr>
        <p:txBody>
          <a:bodyPr wrap="square" rtlCol="0">
            <a:spAutoFit/>
          </a:bodyPr>
          <a:lstStyle/>
          <a:p>
            <a:pPr algn="l"/>
            <a:r>
              <a:rPr lang="en-US" sz="1400" dirty="0">
                <a:solidFill>
                  <a:srgbClr val="000000"/>
                </a:solidFill>
              </a:rPr>
              <a:t>TNI Consulting Services  |  </a:t>
            </a:r>
            <a:fld id="{A9431E36-6410-44CF-A27B-9E92FB66C6D4}" type="slidenum">
              <a:rPr lang="en-US" sz="1400" b="0" smtClean="0">
                <a:solidFill>
                  <a:srgbClr val="000000"/>
                </a:solidFill>
              </a:rPr>
              <a:t>8</a:t>
            </a:fld>
            <a:endParaRPr lang="en-US" sz="1400" b="0"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3DF19C-A102-4DB2-B4BC-BBF6E2565231}"/>
              </a:ext>
            </a:extLst>
          </p:cNvPr>
          <p:cNvSpPr>
            <a:spLocks noGrp="1"/>
          </p:cNvSpPr>
          <p:nvPr>
            <p:ph type="title"/>
          </p:nvPr>
        </p:nvSpPr>
        <p:spPr>
          <a:xfrm>
            <a:off x="354105" y="530021"/>
            <a:ext cx="11119027" cy="640124"/>
          </a:xfrm>
        </p:spPr>
        <p:txBody>
          <a:bodyPr/>
          <a:lstStyle/>
          <a:p>
            <a:r>
              <a:rPr lang="en-US"/>
              <a:t>Identify the changes required in the TA process</a:t>
            </a:r>
            <a:endParaRPr lang="en-CA"/>
          </a:p>
        </p:txBody>
      </p:sp>
      <p:sp>
        <p:nvSpPr>
          <p:cNvPr id="76" name="Title 1">
            <a:extLst>
              <a:ext uri="{FF2B5EF4-FFF2-40B4-BE49-F238E27FC236}">
                <a16:creationId xmlns:a16="http://schemas.microsoft.com/office/drawing/2014/main" id="{60F34F7F-0A07-4A5C-8665-56C825BE2616}"/>
              </a:ext>
            </a:extLst>
          </p:cNvPr>
          <p:cNvSpPr txBox="1">
            <a:spLocks/>
          </p:cNvSpPr>
          <p:nvPr/>
        </p:nvSpPr>
        <p:spPr>
          <a:xfrm>
            <a:off x="288944" y="499629"/>
            <a:ext cx="12099119" cy="1325563"/>
          </a:xfrm>
          <a:prstGeom prst="rect">
            <a:avLst/>
          </a:prstGeom>
        </p:spPr>
        <p:txBody>
          <a:bodyPr vert="horz" lIns="0" tIns="0" rIns="0" bIns="0" rtlCol="0" anchor="t" anchorCtr="0">
            <a:normAutofit fontScale="97500"/>
          </a:bodyPr>
          <a:lstStyle>
            <a:lvl1pPr algn="l" defTabSz="914400" rtl="0" eaLnBrk="1" latinLnBrk="0" hangingPunct="1">
              <a:lnSpc>
                <a:spcPct val="90000"/>
              </a:lnSpc>
              <a:spcBef>
                <a:spcPct val="0"/>
              </a:spcBef>
              <a:buNone/>
              <a:defRPr sz="3200" b="0" i="0" kern="1200">
                <a:solidFill>
                  <a:srgbClr val="717272"/>
                </a:solidFill>
                <a:latin typeface="Montserrat SemiBold" pitchFamily="2" charset="77"/>
                <a:ea typeface="+mj-ea"/>
                <a:cs typeface="Arial" panose="020B0604020202020204" pitchFamily="34" charset="0"/>
              </a:defRPr>
            </a:lvl1pPr>
          </a:lstStyle>
          <a:p>
            <a:br>
              <a:rPr lang="en-CA"/>
            </a:br>
            <a:endParaRPr lang="en-US"/>
          </a:p>
        </p:txBody>
      </p:sp>
      <p:sp>
        <p:nvSpPr>
          <p:cNvPr id="81" name="Rectangle 80">
            <a:extLst>
              <a:ext uri="{FF2B5EF4-FFF2-40B4-BE49-F238E27FC236}">
                <a16:creationId xmlns:a16="http://schemas.microsoft.com/office/drawing/2014/main" id="{A33554B5-B5CE-4A1C-B1D0-5AA70D8F9F2D}"/>
              </a:ext>
            </a:extLst>
          </p:cNvPr>
          <p:cNvSpPr/>
          <p:nvPr/>
        </p:nvSpPr>
        <p:spPr>
          <a:xfrm>
            <a:off x="372795" y="1242322"/>
            <a:ext cx="8301648" cy="741013"/>
          </a:xfrm>
          <a:prstGeom prst="rect">
            <a:avLst/>
          </a:prstGeom>
          <a:solidFill>
            <a:schemeClr val="bg1"/>
          </a:solidFill>
          <a:ln w="22225">
            <a:solidFill>
              <a:schemeClr val="tx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r>
              <a:rPr lang="en-US" sz="1600" b="1" dirty="0">
                <a:solidFill>
                  <a:schemeClr val="tx1"/>
                </a:solidFill>
              </a:rPr>
              <a:t>Review your TA process against your campus recruitment needs. </a:t>
            </a:r>
            <a:r>
              <a:rPr lang="en-US" sz="1600" dirty="0">
                <a:solidFill>
                  <a:schemeClr val="tx1"/>
                </a:solidFill>
              </a:rPr>
              <a:t>Map out your current TA process and use your audience profiles and selected sourcing methods to alter your TA process as needed.</a:t>
            </a:r>
            <a:endParaRPr lang="en-CA" sz="1600" dirty="0">
              <a:solidFill>
                <a:schemeClr val="tx1"/>
              </a:solidFill>
            </a:endParaRPr>
          </a:p>
        </p:txBody>
      </p:sp>
      <p:grpSp>
        <p:nvGrpSpPr>
          <p:cNvPr id="9" name="Group 8">
            <a:extLst>
              <a:ext uri="{FF2B5EF4-FFF2-40B4-BE49-F238E27FC236}">
                <a16:creationId xmlns:a16="http://schemas.microsoft.com/office/drawing/2014/main" id="{87C2DAC1-452F-4D7C-87D5-8A8261E7B2A6}"/>
              </a:ext>
            </a:extLst>
          </p:cNvPr>
          <p:cNvGrpSpPr/>
          <p:nvPr/>
        </p:nvGrpSpPr>
        <p:grpSpPr>
          <a:xfrm>
            <a:off x="181436" y="2173329"/>
            <a:ext cx="11830716" cy="4158029"/>
            <a:chOff x="108076" y="2173329"/>
            <a:chExt cx="11830716" cy="4158029"/>
          </a:xfrm>
        </p:grpSpPr>
        <p:sp>
          <p:nvSpPr>
            <p:cNvPr id="178" name="Rectangle: Rounded Corners 177">
              <a:extLst>
                <a:ext uri="{FF2B5EF4-FFF2-40B4-BE49-F238E27FC236}">
                  <a16:creationId xmlns:a16="http://schemas.microsoft.com/office/drawing/2014/main" id="{069BF79B-D669-4360-9978-CB2C14115F46}"/>
                </a:ext>
              </a:extLst>
            </p:cNvPr>
            <p:cNvSpPr/>
            <p:nvPr/>
          </p:nvSpPr>
          <p:spPr>
            <a:xfrm>
              <a:off x="8077294" y="2412868"/>
              <a:ext cx="1871490" cy="3866249"/>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6" name="Rectangle: Rounded Corners 175">
              <a:extLst>
                <a:ext uri="{FF2B5EF4-FFF2-40B4-BE49-F238E27FC236}">
                  <a16:creationId xmlns:a16="http://schemas.microsoft.com/office/drawing/2014/main" id="{0D600B58-1253-4E0A-BF9E-2C0D18594D2C}"/>
                </a:ext>
              </a:extLst>
            </p:cNvPr>
            <p:cNvSpPr/>
            <p:nvPr/>
          </p:nvSpPr>
          <p:spPr>
            <a:xfrm>
              <a:off x="6091956" y="2251356"/>
              <a:ext cx="1905778" cy="4027761"/>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Rounded Corners 2">
              <a:extLst>
                <a:ext uri="{FF2B5EF4-FFF2-40B4-BE49-F238E27FC236}">
                  <a16:creationId xmlns:a16="http://schemas.microsoft.com/office/drawing/2014/main" id="{06CF5AEC-DCC0-4F37-ADC5-44E6773CDC65}"/>
                </a:ext>
              </a:extLst>
            </p:cNvPr>
            <p:cNvSpPr/>
            <p:nvPr/>
          </p:nvSpPr>
          <p:spPr>
            <a:xfrm>
              <a:off x="138306" y="2264694"/>
              <a:ext cx="1893381" cy="4014424"/>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Rounded Corners 1">
              <a:extLst>
                <a:ext uri="{FF2B5EF4-FFF2-40B4-BE49-F238E27FC236}">
                  <a16:creationId xmlns:a16="http://schemas.microsoft.com/office/drawing/2014/main" id="{C1342189-7F3E-43ED-9B5E-EC5982887441}"/>
                </a:ext>
              </a:extLst>
            </p:cNvPr>
            <p:cNvSpPr/>
            <p:nvPr/>
          </p:nvSpPr>
          <p:spPr>
            <a:xfrm>
              <a:off x="144954" y="2173329"/>
              <a:ext cx="1893382" cy="51459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latin typeface="+mj-lt"/>
              </a:endParaRPr>
            </a:p>
          </p:txBody>
        </p:sp>
        <p:sp>
          <p:nvSpPr>
            <p:cNvPr id="58" name="Subtitle 2">
              <a:extLst>
                <a:ext uri="{FF2B5EF4-FFF2-40B4-BE49-F238E27FC236}">
                  <a16:creationId xmlns:a16="http://schemas.microsoft.com/office/drawing/2014/main" id="{5329B0C6-274B-4B5E-8571-A4E2D2A2EC59}"/>
                </a:ext>
              </a:extLst>
            </p:cNvPr>
            <p:cNvSpPr txBox="1">
              <a:spLocks/>
            </p:cNvSpPr>
            <p:nvPr/>
          </p:nvSpPr>
          <p:spPr>
            <a:xfrm>
              <a:off x="246240" y="2755827"/>
              <a:ext cx="1726633" cy="3110980"/>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spcAft>
                  <a:spcPts val="400"/>
                </a:spcAft>
              </a:pPr>
              <a:r>
                <a:rPr lang="en-US" sz="1350">
                  <a:solidFill>
                    <a:schemeClr val="tx2">
                      <a:lumMod val="75000"/>
                    </a:schemeClr>
                  </a:solidFill>
                  <a:latin typeface="+mn-lt"/>
                </a:rPr>
                <a:t>Submit requisitions early in the calendar year so they are assessed and approved for the start of campus recruitment.</a:t>
              </a:r>
            </a:p>
            <a:p>
              <a:pPr marL="171450" indent="-171450" algn="l">
                <a:spcAft>
                  <a:spcPts val="400"/>
                </a:spcAft>
                <a:buFont typeface="Arial" panose="020B0604020202020204" pitchFamily="34" charset="0"/>
                <a:buChar char="•"/>
              </a:pPr>
              <a:r>
                <a:rPr lang="en-US" sz="1350">
                  <a:solidFill>
                    <a:schemeClr val="tx2">
                      <a:lumMod val="75000"/>
                    </a:schemeClr>
                  </a:solidFill>
                  <a:latin typeface="+mn-lt"/>
                </a:rPr>
                <a:t>Conduct intake more efficiently by asking department leaders for requested headcount for a selection of approved role “streams.”</a:t>
              </a:r>
              <a:endParaRPr lang="en-CA" sz="1350">
                <a:solidFill>
                  <a:schemeClr val="tx2">
                    <a:lumMod val="75000"/>
                  </a:schemeClr>
                </a:solidFill>
                <a:latin typeface="+mn-lt"/>
              </a:endParaRPr>
            </a:p>
          </p:txBody>
        </p:sp>
        <p:sp>
          <p:nvSpPr>
            <p:cNvPr id="59" name="TextBox 58">
              <a:extLst>
                <a:ext uri="{FF2B5EF4-FFF2-40B4-BE49-F238E27FC236}">
                  <a16:creationId xmlns:a16="http://schemas.microsoft.com/office/drawing/2014/main" id="{203003B5-42F1-44CF-B2F8-4A68FE5C6348}"/>
                </a:ext>
              </a:extLst>
            </p:cNvPr>
            <p:cNvSpPr txBox="1"/>
            <p:nvPr/>
          </p:nvSpPr>
          <p:spPr>
            <a:xfrm>
              <a:off x="108076" y="2259112"/>
              <a:ext cx="1967139" cy="307777"/>
            </a:xfrm>
            <a:prstGeom prst="rect">
              <a:avLst/>
            </a:prstGeom>
          </p:spPr>
          <p:txBody>
            <a:bodyPr wrap="square" rtlCol="0">
              <a:spAutoFit/>
            </a:bodyPr>
            <a:lstStyle/>
            <a:p>
              <a:pPr algn="ctr"/>
              <a:r>
                <a:rPr lang="en-US" sz="1400" b="0" dirty="0">
                  <a:solidFill>
                    <a:schemeClr val="bg1"/>
                  </a:solidFill>
                  <a:latin typeface="+mj-lt"/>
                </a:rPr>
                <a:t>Requisition </a:t>
              </a:r>
              <a:endParaRPr lang="en-CA" sz="1400" b="0" dirty="0">
                <a:solidFill>
                  <a:schemeClr val="bg1"/>
                </a:solidFill>
                <a:latin typeface="+mj-lt"/>
              </a:endParaRPr>
            </a:p>
          </p:txBody>
        </p:sp>
        <p:sp>
          <p:nvSpPr>
            <p:cNvPr id="143" name="Rectangle: Rounded Corners 142">
              <a:extLst>
                <a:ext uri="{FF2B5EF4-FFF2-40B4-BE49-F238E27FC236}">
                  <a16:creationId xmlns:a16="http://schemas.microsoft.com/office/drawing/2014/main" id="{96F0409B-14AF-4B6A-8091-DC1534C569D7}"/>
                </a:ext>
              </a:extLst>
            </p:cNvPr>
            <p:cNvSpPr/>
            <p:nvPr/>
          </p:nvSpPr>
          <p:spPr>
            <a:xfrm>
              <a:off x="2116702" y="2264695"/>
              <a:ext cx="1893382" cy="4014424"/>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4" name="Rectangle: Rounded Corners 143">
              <a:extLst>
                <a:ext uri="{FF2B5EF4-FFF2-40B4-BE49-F238E27FC236}">
                  <a16:creationId xmlns:a16="http://schemas.microsoft.com/office/drawing/2014/main" id="{7DBDF4ED-8F92-4819-8B8A-9E5831B62F26}"/>
                </a:ext>
              </a:extLst>
            </p:cNvPr>
            <p:cNvSpPr/>
            <p:nvPr/>
          </p:nvSpPr>
          <p:spPr>
            <a:xfrm>
              <a:off x="2119307" y="2173329"/>
              <a:ext cx="1894359" cy="51459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latin typeface="+mj-lt"/>
              </a:endParaRPr>
            </a:p>
          </p:txBody>
        </p:sp>
        <p:sp>
          <p:nvSpPr>
            <p:cNvPr id="145" name="Subtitle 2">
              <a:extLst>
                <a:ext uri="{FF2B5EF4-FFF2-40B4-BE49-F238E27FC236}">
                  <a16:creationId xmlns:a16="http://schemas.microsoft.com/office/drawing/2014/main" id="{42EC1009-0F17-4A93-BDA0-82860111E0F7}"/>
                </a:ext>
              </a:extLst>
            </p:cNvPr>
            <p:cNvSpPr txBox="1">
              <a:spLocks/>
            </p:cNvSpPr>
            <p:nvPr/>
          </p:nvSpPr>
          <p:spPr>
            <a:xfrm>
              <a:off x="2170668" y="2755827"/>
              <a:ext cx="1785450" cy="211378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spcAft>
                  <a:spcPts val="400"/>
                </a:spcAft>
              </a:pPr>
              <a:r>
                <a:rPr lang="en-US" sz="1350" dirty="0">
                  <a:solidFill>
                    <a:schemeClr val="tx2">
                      <a:lumMod val="75000"/>
                    </a:schemeClr>
                  </a:solidFill>
                  <a:latin typeface="+mn-lt"/>
                </a:rPr>
                <a:t>Identify and develop multiple sourcing methods to engage with target audiences.</a:t>
              </a:r>
            </a:p>
            <a:p>
              <a:pPr marL="171450" indent="-171450" algn="l">
                <a:spcAft>
                  <a:spcPts val="400"/>
                </a:spcAft>
                <a:buFont typeface="Arial" panose="020B0604020202020204" pitchFamily="34" charset="0"/>
                <a:buChar char="•"/>
              </a:pPr>
              <a:r>
                <a:rPr lang="en-US" sz="1350" dirty="0">
                  <a:solidFill>
                    <a:schemeClr val="tx2">
                      <a:lumMod val="75000"/>
                    </a:schemeClr>
                  </a:solidFill>
                  <a:latin typeface="+mn-lt"/>
                </a:rPr>
                <a:t>Identify key sourcing methods to find new graduates where they are (see </a:t>
              </a:r>
              <a:r>
                <a:rPr lang="en-US" sz="1350" dirty="0">
                  <a:solidFill>
                    <a:srgbClr val="C00000"/>
                  </a:solidFill>
                  <a:latin typeface="+mn-lt"/>
                  <a:hlinkClick r:id="rId3" action="ppaction://hlinksldjump">
                    <a:extLst>
                      <a:ext uri="{A12FA001-AC4F-418D-AE19-62706E023703}">
                        <ahyp:hlinkClr xmlns:ahyp="http://schemas.microsoft.com/office/drawing/2018/hyperlinkcolor" val="tx"/>
                      </a:ext>
                    </a:extLst>
                  </a:hlinkClick>
                </a:rPr>
                <a:t>slide 26</a:t>
              </a:r>
              <a:r>
                <a:rPr lang="en-US" sz="1350" dirty="0">
                  <a:solidFill>
                    <a:schemeClr val="tx2">
                      <a:lumMod val="75000"/>
                    </a:schemeClr>
                  </a:solidFill>
                  <a:latin typeface="+mn-lt"/>
                </a:rPr>
                <a:t>).</a:t>
              </a:r>
            </a:p>
          </p:txBody>
        </p:sp>
        <p:sp>
          <p:nvSpPr>
            <p:cNvPr id="146" name="TextBox 145">
              <a:extLst>
                <a:ext uri="{FF2B5EF4-FFF2-40B4-BE49-F238E27FC236}">
                  <a16:creationId xmlns:a16="http://schemas.microsoft.com/office/drawing/2014/main" id="{6E85E2D4-99E2-407A-9FBF-6FF3CFC61EED}"/>
                </a:ext>
              </a:extLst>
            </p:cNvPr>
            <p:cNvSpPr txBox="1"/>
            <p:nvPr/>
          </p:nvSpPr>
          <p:spPr>
            <a:xfrm>
              <a:off x="2082917" y="2259112"/>
              <a:ext cx="1967139" cy="307777"/>
            </a:xfrm>
            <a:prstGeom prst="rect">
              <a:avLst/>
            </a:prstGeom>
          </p:spPr>
          <p:txBody>
            <a:bodyPr wrap="square" rtlCol="0">
              <a:spAutoFit/>
            </a:bodyPr>
            <a:lstStyle/>
            <a:p>
              <a:pPr algn="ctr"/>
              <a:r>
                <a:rPr lang="en-US" sz="1400" b="0" dirty="0">
                  <a:solidFill>
                    <a:schemeClr val="bg1"/>
                  </a:solidFill>
                  <a:latin typeface="+mj-lt"/>
                </a:rPr>
                <a:t>Source</a:t>
              </a:r>
              <a:endParaRPr lang="en-CA" sz="1400" b="0" dirty="0">
                <a:solidFill>
                  <a:schemeClr val="bg1"/>
                </a:solidFill>
                <a:latin typeface="+mj-lt"/>
              </a:endParaRPr>
            </a:p>
          </p:txBody>
        </p:sp>
        <p:sp>
          <p:nvSpPr>
            <p:cNvPr id="147" name="Rectangle: Rounded Corners 146">
              <a:extLst>
                <a:ext uri="{FF2B5EF4-FFF2-40B4-BE49-F238E27FC236}">
                  <a16:creationId xmlns:a16="http://schemas.microsoft.com/office/drawing/2014/main" id="{3C56C39A-2699-42CD-8217-4CD72D19290A}"/>
                </a:ext>
              </a:extLst>
            </p:cNvPr>
            <p:cNvSpPr/>
            <p:nvPr/>
          </p:nvSpPr>
          <p:spPr>
            <a:xfrm>
              <a:off x="4095482" y="2264696"/>
              <a:ext cx="1899774" cy="4014424"/>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9" name="Subtitle 2">
              <a:extLst>
                <a:ext uri="{FF2B5EF4-FFF2-40B4-BE49-F238E27FC236}">
                  <a16:creationId xmlns:a16="http://schemas.microsoft.com/office/drawing/2014/main" id="{4C208656-E0FD-4210-8965-CF7A45558968}"/>
                </a:ext>
              </a:extLst>
            </p:cNvPr>
            <p:cNvSpPr txBox="1">
              <a:spLocks/>
            </p:cNvSpPr>
            <p:nvPr/>
          </p:nvSpPr>
          <p:spPr>
            <a:xfrm>
              <a:off x="4203415" y="2755827"/>
              <a:ext cx="1751270" cy="357553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spcAft>
                  <a:spcPts val="400"/>
                </a:spcAft>
              </a:pPr>
              <a:r>
                <a:rPr lang="en-US" sz="1350">
                  <a:solidFill>
                    <a:schemeClr val="tx2">
                      <a:lumMod val="75000"/>
                    </a:schemeClr>
                  </a:solidFill>
                  <a:latin typeface="+mn-lt"/>
                </a:rPr>
                <a:t>Ensure an efficient process is in place for screening bulk applications.</a:t>
              </a:r>
            </a:p>
            <a:p>
              <a:pPr marL="171450" indent="-171450" algn="l">
                <a:spcAft>
                  <a:spcPts val="400"/>
                </a:spcAft>
                <a:buFont typeface="Arial" panose="020B0604020202020204" pitchFamily="34" charset="0"/>
                <a:buChar char="•"/>
              </a:pPr>
              <a:r>
                <a:rPr lang="en-US" sz="1350">
                  <a:solidFill>
                    <a:schemeClr val="tx2">
                      <a:lumMod val="75000"/>
                    </a:schemeClr>
                  </a:solidFill>
                  <a:latin typeface="+mn-lt"/>
                </a:rPr>
                <a:t>See if partner schools offer tools or resources to conduct first screenings.</a:t>
              </a:r>
            </a:p>
            <a:p>
              <a:pPr marL="171450" indent="-171450" algn="l">
                <a:spcAft>
                  <a:spcPts val="400"/>
                </a:spcAft>
                <a:buFont typeface="Arial" panose="020B0604020202020204" pitchFamily="34" charset="0"/>
                <a:buChar char="•"/>
              </a:pPr>
              <a:r>
                <a:rPr lang="en-US" sz="1350">
                  <a:solidFill>
                    <a:schemeClr val="tx2">
                      <a:lumMod val="75000"/>
                    </a:schemeClr>
                  </a:solidFill>
                  <a:latin typeface="+mn-lt"/>
                </a:rPr>
                <a:t>Ask applicants to submit a two-minute YouTube video on why they’re a good candidate.</a:t>
              </a:r>
            </a:p>
          </p:txBody>
        </p:sp>
        <p:sp>
          <p:nvSpPr>
            <p:cNvPr id="153" name="Subtitle 2">
              <a:extLst>
                <a:ext uri="{FF2B5EF4-FFF2-40B4-BE49-F238E27FC236}">
                  <a16:creationId xmlns:a16="http://schemas.microsoft.com/office/drawing/2014/main" id="{8763C9EC-A0B9-483A-8C7E-360DCFF13232}"/>
                </a:ext>
              </a:extLst>
            </p:cNvPr>
            <p:cNvSpPr txBox="1">
              <a:spLocks/>
            </p:cNvSpPr>
            <p:nvPr/>
          </p:nvSpPr>
          <p:spPr>
            <a:xfrm>
              <a:off x="6207159" y="2755827"/>
              <a:ext cx="1722235" cy="244207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spcAft>
                  <a:spcPts val="400"/>
                </a:spcAft>
              </a:pPr>
              <a:r>
                <a:rPr lang="en-US" sz="1350">
                  <a:solidFill>
                    <a:schemeClr val="tx2">
                      <a:lumMod val="75000"/>
                    </a:schemeClr>
                  </a:solidFill>
                  <a:latin typeface="+mn-lt"/>
                </a:rPr>
                <a:t>Modify interview and assessment methods to identify transferable skills.</a:t>
              </a:r>
            </a:p>
            <a:p>
              <a:pPr marL="171450" indent="-171450" algn="l">
                <a:spcAft>
                  <a:spcPts val="400"/>
                </a:spcAft>
                <a:buFont typeface="Arial" panose="020B0604020202020204" pitchFamily="34" charset="0"/>
                <a:buChar char="•"/>
              </a:pPr>
              <a:r>
                <a:rPr lang="en-US" sz="1350">
                  <a:solidFill>
                    <a:schemeClr val="tx2">
                      <a:lumMod val="75000"/>
                    </a:schemeClr>
                  </a:solidFill>
                  <a:latin typeface="+mn-lt"/>
                </a:rPr>
                <a:t>Hold an “interview night” on campus to interview a large number of students</a:t>
              </a:r>
              <a:r>
                <a:rPr lang="en-US" sz="1350">
                  <a:solidFill>
                    <a:schemeClr val="tx1"/>
                  </a:solidFill>
                  <a:latin typeface="+mn-lt"/>
                </a:rPr>
                <a:t>.</a:t>
              </a:r>
            </a:p>
            <a:p>
              <a:pPr algn="l">
                <a:lnSpc>
                  <a:spcPts val="1750"/>
                </a:lnSpc>
              </a:pPr>
              <a:endParaRPr lang="en-US" sz="1350">
                <a:solidFill>
                  <a:srgbClr val="000000"/>
                </a:solidFill>
                <a:latin typeface="+mn-lt"/>
                <a:ea typeface="Roboto Condensed Light" panose="02000000000000000000" pitchFamily="2" charset="0"/>
                <a:cs typeface="Mukta ExtraLight" panose="020B0000000000000000" pitchFamily="34" charset="77"/>
              </a:endParaRPr>
            </a:p>
          </p:txBody>
        </p:sp>
        <p:sp>
          <p:nvSpPr>
            <p:cNvPr id="169" name="Subtitle 2">
              <a:extLst>
                <a:ext uri="{FF2B5EF4-FFF2-40B4-BE49-F238E27FC236}">
                  <a16:creationId xmlns:a16="http://schemas.microsoft.com/office/drawing/2014/main" id="{1FC62853-1B89-4491-BC50-2D2175378B9E}"/>
                </a:ext>
              </a:extLst>
            </p:cNvPr>
            <p:cNvSpPr txBox="1">
              <a:spLocks/>
            </p:cNvSpPr>
            <p:nvPr/>
          </p:nvSpPr>
          <p:spPr>
            <a:xfrm>
              <a:off x="8194996" y="2741554"/>
              <a:ext cx="1695510" cy="352878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spcAft>
                  <a:spcPts val="400"/>
                </a:spcAft>
              </a:pPr>
              <a:r>
                <a:rPr lang="en-US" sz="1350">
                  <a:solidFill>
                    <a:schemeClr val="tx2">
                      <a:lumMod val="75000"/>
                    </a:schemeClr>
                  </a:solidFill>
                  <a:latin typeface="+mn-lt"/>
                </a:rPr>
                <a:t>This will be many students’ first time negotiating salary. Be transparent and inform them of your organization’s process.</a:t>
              </a:r>
            </a:p>
            <a:p>
              <a:pPr marL="171450" indent="-171450" algn="l">
                <a:spcAft>
                  <a:spcPts val="400"/>
                </a:spcAft>
                <a:buFont typeface="Arial" panose="020B0604020202020204" pitchFamily="34" charset="0"/>
                <a:buChar char="•"/>
              </a:pPr>
              <a:r>
                <a:rPr lang="en-US" sz="1350">
                  <a:solidFill>
                    <a:schemeClr val="tx2">
                      <a:lumMod val="75000"/>
                    </a:schemeClr>
                  </a:solidFill>
                  <a:latin typeface="+mn-lt"/>
                </a:rPr>
                <a:t>Determine start dates based on graduation schedules.</a:t>
              </a:r>
            </a:p>
            <a:p>
              <a:pPr marL="171450" indent="-171450" algn="l">
                <a:spcAft>
                  <a:spcPts val="400"/>
                </a:spcAft>
                <a:buFont typeface="Arial" panose="020B0604020202020204" pitchFamily="34" charset="0"/>
                <a:buChar char="•"/>
              </a:pPr>
              <a:r>
                <a:rPr lang="en-US" sz="1350">
                  <a:solidFill>
                    <a:schemeClr val="tx2">
                      <a:lumMod val="75000"/>
                    </a:schemeClr>
                  </a:solidFill>
                  <a:latin typeface="+mn-lt"/>
                </a:rPr>
                <a:t>Identify the length between offer and start date. </a:t>
              </a:r>
            </a:p>
            <a:p>
              <a:pPr algn="l">
                <a:lnSpc>
                  <a:spcPts val="1750"/>
                </a:lnSpc>
              </a:pPr>
              <a:endParaRPr lang="en-US" sz="1350">
                <a:solidFill>
                  <a:srgbClr val="000000"/>
                </a:solidFill>
                <a:latin typeface="Arial" panose="020B0604020202020204" pitchFamily="34" charset="0"/>
                <a:ea typeface="Roboto Condensed Light" panose="02000000000000000000" pitchFamily="2" charset="0"/>
                <a:cs typeface="Mukta ExtraLight" panose="020B0000000000000000" pitchFamily="34" charset="77"/>
              </a:endParaRPr>
            </a:p>
          </p:txBody>
        </p:sp>
        <p:sp>
          <p:nvSpPr>
            <p:cNvPr id="171" name="Rectangle: Rounded Corners 170">
              <a:extLst>
                <a:ext uri="{FF2B5EF4-FFF2-40B4-BE49-F238E27FC236}">
                  <a16:creationId xmlns:a16="http://schemas.microsoft.com/office/drawing/2014/main" id="{633B6FFD-B0CA-4A29-BE86-E76C49308828}"/>
                </a:ext>
              </a:extLst>
            </p:cNvPr>
            <p:cNvSpPr/>
            <p:nvPr/>
          </p:nvSpPr>
          <p:spPr>
            <a:xfrm>
              <a:off x="10021139" y="2266096"/>
              <a:ext cx="1871490" cy="4013021"/>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3" name="Subtitle 2">
              <a:extLst>
                <a:ext uri="{FF2B5EF4-FFF2-40B4-BE49-F238E27FC236}">
                  <a16:creationId xmlns:a16="http://schemas.microsoft.com/office/drawing/2014/main" id="{17F5F228-0710-4764-BD89-3E27BF3F4153}"/>
                </a:ext>
              </a:extLst>
            </p:cNvPr>
            <p:cNvSpPr txBox="1">
              <a:spLocks/>
            </p:cNvSpPr>
            <p:nvPr/>
          </p:nvSpPr>
          <p:spPr>
            <a:xfrm>
              <a:off x="10129072" y="2757300"/>
              <a:ext cx="1751270" cy="141615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350" dirty="0">
                  <a:solidFill>
                    <a:schemeClr val="tx2">
                      <a:lumMod val="75000"/>
                    </a:schemeClr>
                  </a:solidFill>
                  <a:latin typeface="+mn-lt"/>
                </a:rPr>
                <a:t>Develop background-check questionnaires to accommodate candidates without explicit industry experiences. </a:t>
              </a:r>
            </a:p>
          </p:txBody>
        </p:sp>
        <p:sp>
          <p:nvSpPr>
            <p:cNvPr id="179" name="Rectangle: Rounded Corners 178">
              <a:extLst>
                <a:ext uri="{FF2B5EF4-FFF2-40B4-BE49-F238E27FC236}">
                  <a16:creationId xmlns:a16="http://schemas.microsoft.com/office/drawing/2014/main" id="{7305FF8D-8EB9-4B80-A574-55F313F60880}"/>
                </a:ext>
              </a:extLst>
            </p:cNvPr>
            <p:cNvSpPr/>
            <p:nvPr/>
          </p:nvSpPr>
          <p:spPr>
            <a:xfrm>
              <a:off x="4085841" y="2173329"/>
              <a:ext cx="1894359" cy="51459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latin typeface="+mj-lt"/>
              </a:endParaRPr>
            </a:p>
          </p:txBody>
        </p:sp>
        <p:sp>
          <p:nvSpPr>
            <p:cNvPr id="150" name="TextBox 149">
              <a:extLst>
                <a:ext uri="{FF2B5EF4-FFF2-40B4-BE49-F238E27FC236}">
                  <a16:creationId xmlns:a16="http://schemas.microsoft.com/office/drawing/2014/main" id="{D1D66213-D768-4314-AFE7-4A40ACC859A8}"/>
                </a:ext>
              </a:extLst>
            </p:cNvPr>
            <p:cNvSpPr txBox="1"/>
            <p:nvPr/>
          </p:nvSpPr>
          <p:spPr>
            <a:xfrm>
              <a:off x="4049451" y="2259112"/>
              <a:ext cx="1967139" cy="307777"/>
            </a:xfrm>
            <a:prstGeom prst="rect">
              <a:avLst/>
            </a:prstGeom>
          </p:spPr>
          <p:txBody>
            <a:bodyPr wrap="square" rtlCol="0">
              <a:spAutoFit/>
            </a:bodyPr>
            <a:lstStyle/>
            <a:p>
              <a:pPr algn="ctr"/>
              <a:r>
                <a:rPr lang="en-US" sz="1400" b="0" dirty="0">
                  <a:solidFill>
                    <a:schemeClr val="bg1"/>
                  </a:solidFill>
                  <a:latin typeface="+mj-lt"/>
                </a:rPr>
                <a:t>Screen </a:t>
              </a:r>
              <a:endParaRPr lang="en-CA" sz="1400" b="0" dirty="0">
                <a:solidFill>
                  <a:schemeClr val="bg1"/>
                </a:solidFill>
                <a:latin typeface="+mj-lt"/>
              </a:endParaRPr>
            </a:p>
          </p:txBody>
        </p:sp>
        <p:sp>
          <p:nvSpPr>
            <p:cNvPr id="180" name="Rectangle: Rounded Corners 179">
              <a:extLst>
                <a:ext uri="{FF2B5EF4-FFF2-40B4-BE49-F238E27FC236}">
                  <a16:creationId xmlns:a16="http://schemas.microsoft.com/office/drawing/2014/main" id="{37B2FEB6-9AC3-4E41-9F73-A24572327692}"/>
                </a:ext>
              </a:extLst>
            </p:cNvPr>
            <p:cNvSpPr/>
            <p:nvPr/>
          </p:nvSpPr>
          <p:spPr>
            <a:xfrm>
              <a:off x="6109164" y="2173329"/>
              <a:ext cx="1894359" cy="51459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latin typeface="+mj-lt"/>
              </a:endParaRPr>
            </a:p>
          </p:txBody>
        </p:sp>
        <p:sp>
          <p:nvSpPr>
            <p:cNvPr id="154" name="TextBox 153">
              <a:extLst>
                <a:ext uri="{FF2B5EF4-FFF2-40B4-BE49-F238E27FC236}">
                  <a16:creationId xmlns:a16="http://schemas.microsoft.com/office/drawing/2014/main" id="{67CE1780-9A5A-412C-BBB7-13BD5EA43941}"/>
                </a:ext>
              </a:extLst>
            </p:cNvPr>
            <p:cNvSpPr txBox="1"/>
            <p:nvPr/>
          </p:nvSpPr>
          <p:spPr>
            <a:xfrm>
              <a:off x="6072774" y="2259112"/>
              <a:ext cx="1967139" cy="307777"/>
            </a:xfrm>
            <a:prstGeom prst="rect">
              <a:avLst/>
            </a:prstGeom>
          </p:spPr>
          <p:txBody>
            <a:bodyPr wrap="square" rtlCol="0">
              <a:spAutoFit/>
            </a:bodyPr>
            <a:lstStyle/>
            <a:p>
              <a:pPr algn="ctr"/>
              <a:r>
                <a:rPr lang="en-US" sz="1400" b="0" dirty="0">
                  <a:solidFill>
                    <a:schemeClr val="bg1"/>
                  </a:solidFill>
                  <a:latin typeface="+mj-lt"/>
                </a:rPr>
                <a:t>Interview &amp; Assess</a:t>
              </a:r>
              <a:endParaRPr lang="en-CA" sz="1400" b="0" dirty="0">
                <a:solidFill>
                  <a:schemeClr val="bg1"/>
                </a:solidFill>
                <a:latin typeface="+mj-lt"/>
              </a:endParaRPr>
            </a:p>
          </p:txBody>
        </p:sp>
        <p:sp>
          <p:nvSpPr>
            <p:cNvPr id="181" name="Rectangle: Rounded Corners 180">
              <a:extLst>
                <a:ext uri="{FF2B5EF4-FFF2-40B4-BE49-F238E27FC236}">
                  <a16:creationId xmlns:a16="http://schemas.microsoft.com/office/drawing/2014/main" id="{BB50A250-1C0C-4D43-BF6A-7AC091AF7616}"/>
                </a:ext>
              </a:extLst>
            </p:cNvPr>
            <p:cNvSpPr/>
            <p:nvPr/>
          </p:nvSpPr>
          <p:spPr>
            <a:xfrm>
              <a:off x="8052814" y="2173329"/>
              <a:ext cx="1894359" cy="514592"/>
            </a:xfrm>
            <a:prstGeom prst="roundRect">
              <a:avLst>
                <a:gd name="adj" fmla="val 5000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latin typeface="+mj-lt"/>
              </a:endParaRPr>
            </a:p>
          </p:txBody>
        </p:sp>
        <p:sp>
          <p:nvSpPr>
            <p:cNvPr id="170" name="TextBox 169">
              <a:extLst>
                <a:ext uri="{FF2B5EF4-FFF2-40B4-BE49-F238E27FC236}">
                  <a16:creationId xmlns:a16="http://schemas.microsoft.com/office/drawing/2014/main" id="{15DD7D54-74D8-4AEE-AA7E-2237C44AFB23}"/>
                </a:ext>
              </a:extLst>
            </p:cNvPr>
            <p:cNvSpPr txBox="1"/>
            <p:nvPr/>
          </p:nvSpPr>
          <p:spPr>
            <a:xfrm>
              <a:off x="8016424" y="2259112"/>
              <a:ext cx="1967139" cy="307777"/>
            </a:xfrm>
            <a:prstGeom prst="rect">
              <a:avLst/>
            </a:prstGeom>
          </p:spPr>
          <p:txBody>
            <a:bodyPr wrap="square" rtlCol="0">
              <a:spAutoFit/>
            </a:bodyPr>
            <a:lstStyle/>
            <a:p>
              <a:pPr algn="ctr"/>
              <a:r>
                <a:rPr lang="en-US" sz="1400" b="0" dirty="0">
                  <a:solidFill>
                    <a:schemeClr val="bg1"/>
                  </a:solidFill>
                  <a:latin typeface="+mj-lt"/>
                </a:rPr>
                <a:t>Offer </a:t>
              </a:r>
              <a:endParaRPr lang="en-CA" sz="1400" b="0" dirty="0">
                <a:solidFill>
                  <a:schemeClr val="bg1"/>
                </a:solidFill>
                <a:latin typeface="+mj-lt"/>
              </a:endParaRPr>
            </a:p>
          </p:txBody>
        </p:sp>
        <p:sp>
          <p:nvSpPr>
            <p:cNvPr id="182" name="Rectangle: Rounded Corners 181">
              <a:extLst>
                <a:ext uri="{FF2B5EF4-FFF2-40B4-BE49-F238E27FC236}">
                  <a16:creationId xmlns:a16="http://schemas.microsoft.com/office/drawing/2014/main" id="{42B2455A-F7D0-4A37-8B17-55A5C017AE61}"/>
                </a:ext>
              </a:extLst>
            </p:cNvPr>
            <p:cNvSpPr/>
            <p:nvPr/>
          </p:nvSpPr>
          <p:spPr>
            <a:xfrm>
              <a:off x="10007847" y="2173329"/>
              <a:ext cx="1894359" cy="514592"/>
            </a:xfrm>
            <a:prstGeom prst="roundRect">
              <a:avLst>
                <a:gd name="adj" fmla="val 5000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latin typeface="+mj-lt"/>
              </a:endParaRPr>
            </a:p>
          </p:txBody>
        </p:sp>
        <p:sp>
          <p:nvSpPr>
            <p:cNvPr id="174" name="TextBox 173">
              <a:extLst>
                <a:ext uri="{FF2B5EF4-FFF2-40B4-BE49-F238E27FC236}">
                  <a16:creationId xmlns:a16="http://schemas.microsoft.com/office/drawing/2014/main" id="{83BDB3D0-915C-493D-A3A4-0D1A0441DD9F}"/>
                </a:ext>
              </a:extLst>
            </p:cNvPr>
            <p:cNvSpPr txBox="1"/>
            <p:nvPr/>
          </p:nvSpPr>
          <p:spPr>
            <a:xfrm>
              <a:off x="9971653" y="2259112"/>
              <a:ext cx="1967139" cy="307777"/>
            </a:xfrm>
            <a:prstGeom prst="rect">
              <a:avLst/>
            </a:prstGeom>
          </p:spPr>
          <p:txBody>
            <a:bodyPr wrap="square" rtlCol="0">
              <a:spAutoFit/>
            </a:bodyPr>
            <a:lstStyle/>
            <a:p>
              <a:pPr algn="ctr"/>
              <a:r>
                <a:rPr lang="en-US" sz="1400" b="0" dirty="0">
                  <a:solidFill>
                    <a:schemeClr val="bg1"/>
                  </a:solidFill>
                  <a:latin typeface="+mj-lt"/>
                </a:rPr>
                <a:t>Background Check </a:t>
              </a:r>
              <a:endParaRPr lang="en-CA" sz="1400" b="0" dirty="0">
                <a:solidFill>
                  <a:schemeClr val="bg1"/>
                </a:solidFill>
                <a:latin typeface="+mj-lt"/>
              </a:endParaRPr>
            </a:p>
          </p:txBody>
        </p:sp>
      </p:grpSp>
      <p:pic>
        <p:nvPicPr>
          <p:cNvPr id="5" name="Picture 4">
            <a:extLst>
              <a:ext uri="{FF2B5EF4-FFF2-40B4-BE49-F238E27FC236}">
                <a16:creationId xmlns:a16="http://schemas.microsoft.com/office/drawing/2014/main" id="{E35FB8E2-0EEA-20E3-3697-981B0CE504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3294" y="121581"/>
            <a:ext cx="1065132" cy="462267"/>
          </a:xfrm>
          <a:prstGeom prst="rect">
            <a:avLst/>
          </a:prstGeom>
        </p:spPr>
      </p:pic>
      <p:sp>
        <p:nvSpPr>
          <p:cNvPr id="6" name="TextBox 5">
            <a:extLst>
              <a:ext uri="{FF2B5EF4-FFF2-40B4-BE49-F238E27FC236}">
                <a16:creationId xmlns:a16="http://schemas.microsoft.com/office/drawing/2014/main" id="{C09D00CB-437F-9A2A-E34F-FCAD8956C788}"/>
              </a:ext>
            </a:extLst>
          </p:cNvPr>
          <p:cNvSpPr txBox="1"/>
          <p:nvPr/>
        </p:nvSpPr>
        <p:spPr>
          <a:xfrm>
            <a:off x="9319310" y="6417738"/>
            <a:ext cx="2313890" cy="307777"/>
          </a:xfrm>
          <a:prstGeom prst="rect">
            <a:avLst/>
          </a:prstGeom>
        </p:spPr>
        <p:txBody>
          <a:bodyPr wrap="square" rtlCol="0">
            <a:spAutoFit/>
          </a:bodyPr>
          <a:lstStyle/>
          <a:p>
            <a:pPr algn="l"/>
            <a:r>
              <a:rPr lang="en-US" sz="1400" dirty="0">
                <a:solidFill>
                  <a:srgbClr val="000000"/>
                </a:solidFill>
              </a:rPr>
              <a:t>TNI Consulting Services  |  </a:t>
            </a:r>
            <a:fld id="{A9431E36-6410-44CF-A27B-9E92FB66C6D4}" type="slidenum">
              <a:rPr lang="en-US" sz="1400" b="0" smtClean="0">
                <a:solidFill>
                  <a:srgbClr val="000000"/>
                </a:solidFill>
              </a:rPr>
              <a:t>9</a:t>
            </a:fld>
            <a:endParaRPr lang="en-US" sz="1400" b="0" dirty="0">
              <a:solidFill>
                <a:srgbClr val="000000"/>
              </a:solidFill>
            </a:endParaRPr>
          </a:p>
        </p:txBody>
      </p:sp>
    </p:spTree>
    <p:extLst>
      <p:ext uri="{BB962C8B-B14F-4D97-AF65-F5344CB8AC3E}">
        <p14:creationId xmlns:p14="http://schemas.microsoft.com/office/powerpoint/2010/main" val="3606633571"/>
      </p:ext>
    </p:extLst>
  </p:cSld>
  <p:clrMapOvr>
    <a:masterClrMapping/>
  </p:clrMapOvr>
</p:sld>
</file>

<file path=ppt/theme/theme1.xml><?xml version="1.0" encoding="utf-8"?>
<a:theme xmlns:a="http://schemas.openxmlformats.org/drawingml/2006/main" name="Cover-Light">
  <a:themeElements>
    <a:clrScheme name="Custom 1">
      <a:dk1>
        <a:srgbClr val="333333"/>
      </a:dk1>
      <a:lt1>
        <a:srgbClr val="FFFFFF"/>
      </a:lt1>
      <a:dk2>
        <a:srgbClr val="222222"/>
      </a:dk2>
      <a:lt2>
        <a:srgbClr val="EEEEEE"/>
      </a:lt2>
      <a:accent1>
        <a:srgbClr val="2576B7"/>
      </a:accent1>
      <a:accent2>
        <a:srgbClr val="5DC295"/>
      </a:accent2>
      <a:accent3>
        <a:srgbClr val="2B9E36"/>
      </a:accent3>
      <a:accent4>
        <a:srgbClr val="A868AB"/>
      </a:accent4>
      <a:accent5>
        <a:srgbClr val="29475F"/>
      </a:accent5>
      <a:accent6>
        <a:srgbClr val="34C5D0"/>
      </a:accent6>
      <a:hlink>
        <a:srgbClr val="FFFFFF"/>
      </a:hlink>
      <a:folHlink>
        <a:srgbClr val="FFFFFF"/>
      </a:folHlink>
    </a:clrScheme>
    <a:fontScheme name="McLean fonts">
      <a:majorFont>
        <a:latin typeface="Montserrat SemiBold"/>
        <a:ea typeface=""/>
        <a:cs typeface=""/>
      </a:majorFont>
      <a:minorFont>
        <a:latin typeface="Roboto Condense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Generic">
  <a:themeElements>
    <a:clrScheme name="McLean Research Palette">
      <a:dk1>
        <a:srgbClr val="000000"/>
      </a:dk1>
      <a:lt1>
        <a:srgbClr val="FFFFFF"/>
      </a:lt1>
      <a:dk2>
        <a:srgbClr val="494A4A"/>
      </a:dk2>
      <a:lt2>
        <a:srgbClr val="C9C9C9"/>
      </a:lt2>
      <a:accent1>
        <a:srgbClr val="414299"/>
      </a:accent1>
      <a:accent2>
        <a:srgbClr val="8656A3"/>
      </a:accent2>
      <a:accent3>
        <a:srgbClr val="2576B6"/>
      </a:accent3>
      <a:accent4>
        <a:srgbClr val="299C47"/>
      </a:accent4>
      <a:accent5>
        <a:srgbClr val="1D5E91"/>
      </a:accent5>
      <a:accent6>
        <a:srgbClr val="494A4A"/>
      </a:accent6>
      <a:hlink>
        <a:srgbClr val="3A1891"/>
      </a:hlink>
      <a:folHlink>
        <a:srgbClr val="5D3291"/>
      </a:folHlink>
    </a:clrScheme>
    <a:fontScheme name="McLean fonts">
      <a:majorFont>
        <a:latin typeface="Montserrat SemiBold"/>
        <a:ea typeface=""/>
        <a:cs typeface=""/>
      </a:majorFont>
      <a:minorFont>
        <a:latin typeface="Roboto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none" rtlCol="0">
        <a:spAutoFit/>
      </a:bodyPr>
      <a:lstStyle>
        <a:defPPr algn="l">
          <a:defRPr sz="1400" b="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lide-Generic">
  <a:themeElements>
    <a:clrScheme name="McLean Research Palette">
      <a:dk1>
        <a:srgbClr val="000000"/>
      </a:dk1>
      <a:lt1>
        <a:srgbClr val="FFFFFF"/>
      </a:lt1>
      <a:dk2>
        <a:srgbClr val="494A4A"/>
      </a:dk2>
      <a:lt2>
        <a:srgbClr val="C9C9C9"/>
      </a:lt2>
      <a:accent1>
        <a:srgbClr val="414299"/>
      </a:accent1>
      <a:accent2>
        <a:srgbClr val="8656A3"/>
      </a:accent2>
      <a:accent3>
        <a:srgbClr val="2576B6"/>
      </a:accent3>
      <a:accent4>
        <a:srgbClr val="299C47"/>
      </a:accent4>
      <a:accent5>
        <a:srgbClr val="1D5E91"/>
      </a:accent5>
      <a:accent6>
        <a:srgbClr val="494A4A"/>
      </a:accent6>
      <a:hlink>
        <a:srgbClr val="3A1891"/>
      </a:hlink>
      <a:folHlink>
        <a:srgbClr val="5D3291"/>
      </a:folHlink>
    </a:clrScheme>
    <a:fontScheme name="McLean fonts">
      <a:majorFont>
        <a:latin typeface="Montserrat SemiBold"/>
        <a:ea typeface=""/>
        <a:cs typeface=""/>
      </a:majorFont>
      <a:minorFont>
        <a:latin typeface="Roboto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none" rtlCol="0">
        <a:spAutoFit/>
      </a:bodyPr>
      <a:lstStyle>
        <a:defPPr algn="l">
          <a:defRPr sz="1400" b="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E5ABC857A4D341AE3B679D232CA58A" ma:contentTypeVersion="40" ma:contentTypeDescription="Create a new document." ma:contentTypeScope="" ma:versionID="77f00476bbc2cd98a3be225d6c49be06">
  <xsd:schema xmlns:xsd="http://www.w3.org/2001/XMLSchema" xmlns:xs="http://www.w3.org/2001/XMLSchema" xmlns:p="http://schemas.microsoft.com/office/2006/metadata/properties" xmlns:ns2="2637e5a0-6ef7-4e7a-9d91-3c84acf97fda" xmlns:ns3="75a5c94b-9737-4653-bbee-ba6d28873f9d" targetNamespace="http://schemas.microsoft.com/office/2006/metadata/properties" ma:root="true" ma:fieldsID="df3a63f86e6e9cec29a203cb56ae7cb1" ns2:_="" ns3:_="">
    <xsd:import namespace="2637e5a0-6ef7-4e7a-9d91-3c84acf97fda"/>
    <xsd:import namespace="75a5c94b-9737-4653-bbee-ba6d28873f9d"/>
    <xsd:element name="properties">
      <xsd:complexType>
        <xsd:sequence>
          <xsd:element name="documentManagement">
            <xsd:complexType>
              <xsd:all>
                <xsd:element ref="ns2:FY" minOccurs="0"/>
                <xsd:element ref="ns2:Cycle" minOccurs="0"/>
                <xsd:element ref="ns2:Lead_x0020_Analyst" minOccurs="0"/>
                <xsd:element ref="ns2:Research_x0020_Team" minOccurs="0"/>
                <xsd:element ref="ns2:Executive_x0020_Reviewers" minOccurs="0"/>
                <xsd:element ref="ns2:Project_x0020_Type" minOccurs="0"/>
                <xsd:element ref="ns2:Division" minOccurs="0"/>
                <xsd:element ref="ns2:Research_x0020_Practice" minOccurs="0"/>
                <xsd:element ref="ns2:Sub_x002d_Practice" minOccurs="0"/>
                <xsd:element ref="ns2:Action_x0020_this_x0020_Item" minOccurs="0"/>
                <xsd:element ref="ns2:MediaServiceMetadata" minOccurs="0"/>
                <xsd:element ref="ns2:MediaServiceFastMetadata" minOccurs="0"/>
                <xsd:element ref="ns3:SharedWithUsers" minOccurs="0"/>
                <xsd:element ref="ns3:SharedWithDetails" minOccurs="0"/>
                <xsd:element ref="ns2:MediaServiceAutoTags" minOccurs="0"/>
                <xsd:element ref="ns2:Research_x0020_Production_x0020__x002d__x0020_Submit_x0020_for_x0020_Publication" minOccurs="0"/>
                <xsd:element ref="ns2:MediaServiceDateTaken" minOccurs="0"/>
                <xsd:element ref="ns2:Archive_x0020__x002d__x0020_Move_x0020_Items_x0020_from_x0020_Research_x0020_Project_x0020_Workstation" minOccurs="0"/>
                <xsd:element ref="ns2:MediaServiceOCR" minOccurs="0"/>
                <xsd:element ref="ns2:MediaServiceLocation" minOccurs="0"/>
                <xsd:element ref="ns2:Comments" minOccurs="0"/>
                <xsd:element ref="ns2:Production_x0020_Status" minOccurs="0"/>
                <xsd:element ref="ns2:MediaServiceEventHashCode" minOccurs="0"/>
                <xsd:element ref="ns2:MediaServiceGenerationTime" minOccurs="0"/>
                <xsd:element ref="ns2:MediaServiceAutoKeyPoints" minOccurs="0"/>
                <xsd:element ref="ns2:MediaServiceKeyPoints" minOccurs="0"/>
                <xsd:element ref="ns2:FY_x002d_2020"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37e5a0-6ef7-4e7a-9d91-3c84acf97fda" elementFormDefault="qualified">
    <xsd:import namespace="http://schemas.microsoft.com/office/2006/documentManagement/types"/>
    <xsd:import namespace="http://schemas.microsoft.com/office/infopath/2007/PartnerControls"/>
    <xsd:element name="FY" ma:index="2" nillable="true" ma:displayName="FY" ma:description="Fiscal Year" ma:internalName="FY">
      <xsd:simpleType>
        <xsd:restriction base="dms:Choice">
          <xsd:enumeration value="FY-2013"/>
          <xsd:enumeration value="FY-2014"/>
          <xsd:enumeration value="FY-2015"/>
          <xsd:enumeration value="FY-2016"/>
          <xsd:enumeration value="FY-2017"/>
          <xsd:enumeration value="FY-2018"/>
          <xsd:enumeration value="FY-2019"/>
          <xsd:enumeration value="FY-2020"/>
          <xsd:enumeration value="FY-2021"/>
          <xsd:enumeration value="FY-2022"/>
          <xsd:enumeration value="FY-2023"/>
          <xsd:enumeration value="FY-2024"/>
          <xsd:enumeration value="FY-2025"/>
          <xsd:enumeration value="FY-2026"/>
          <xsd:enumeration value="FY-2027"/>
          <xsd:enumeration value="FY-2028"/>
          <xsd:enumeration value="FY-2029"/>
          <xsd:enumeration value="FY-2030"/>
          <xsd:enumeration value="FY-2031"/>
          <xsd:enumeration value="FY-2032"/>
          <xsd:enumeration value="FY-2033"/>
          <xsd:enumeration value="FY-2034"/>
          <xsd:enumeration value="FY-2035"/>
          <xsd:enumeration value="FY-2036"/>
          <xsd:enumeration value="FY-2037"/>
          <xsd:enumeration value="FY-2038"/>
          <xsd:enumeration value="FY-2039"/>
          <xsd:enumeration value="FY-2040"/>
          <xsd:enumeration value="FY-2041"/>
          <xsd:enumeration value="FY-2042"/>
          <xsd:enumeration value="FY-2043"/>
          <xsd:enumeration value="FY-2044"/>
          <xsd:enumeration value="FY-2045"/>
          <xsd:enumeration value="FY-2046"/>
          <xsd:enumeration value="FY-2047"/>
          <xsd:enumeration value="FY-2048"/>
          <xsd:enumeration value="FY-2049"/>
          <xsd:enumeration value="FY-2050"/>
          <xsd:enumeration value="FY-2051"/>
          <xsd:enumeration value="FY-2052"/>
          <xsd:enumeration value="FY-2053"/>
          <xsd:enumeration value="FY-2054"/>
          <xsd:enumeration value="FY-2055"/>
          <xsd:enumeration value="FY-2056"/>
          <xsd:enumeration value="FY-2057"/>
        </xsd:restriction>
      </xsd:simpleType>
    </xsd:element>
    <xsd:element name="Cycle" ma:index="3" nillable="true" ma:displayName="Cycle" ma:format="Dropdown" ma:internalName="Cycle">
      <xsd:simpleType>
        <xsd:restriction base="dms:Choice">
          <xsd:enumeration value="C1"/>
          <xsd:enumeration value="C2"/>
          <xsd:enumeration value="C3"/>
          <xsd:enumeration value="C4"/>
          <xsd:enumeration value="C5"/>
          <xsd:enumeration value="C6"/>
          <xsd:enumeration value="C7"/>
          <xsd:enumeration value="C8"/>
          <xsd:enumeration value="Super Cycle 1"/>
          <xsd:enumeration value="Super Cycle 2"/>
          <xsd:enumeration value="Super Cycle 3"/>
          <xsd:enumeration value="Super Cycle 4"/>
          <xsd:enumeration value="Super Cycle 5"/>
          <xsd:enumeration value="Super Cycle 6"/>
          <xsd:enumeration value="Super Cycle 7"/>
          <xsd:enumeration value="Super Cycle 8"/>
        </xsd:restriction>
      </xsd:simpleType>
    </xsd:element>
    <xsd:element name="Lead_x0020_Analyst" ma:index="4" nillable="true" ma:displayName="Project Author" ma:description="Name of Analyst responsible for the project." ma:list="UserInfo" ma:SharePointGroup="0" ma:internalName="Lead_x0020_Analyst"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search_x0020_Team" ma:index="5" nillable="true" ma:displayName="Research Team" ma:description="Names of Analysts who are playing a supporting or QR role on this project." ma:SharePointGroup="0" ma:internalName="Research_x0020_Team"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ecutive_x0020_Reviewers" ma:index="6" nillable="true" ma:displayName="Executive Reviewers" ma:description="Names of people who need to perform a review of a given file." ma:SharePointGroup="0" ma:internalName="Executive_x0020_Reviewers"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ject_x0020_Type" ma:index="7" nillable="true" ma:displayName="Project Type" ma:description="Indicates the type of research product being created." ma:internalName="Project_x0020_Type">
      <xsd:simpleType>
        <xsd:union memberTypes="dms:Text">
          <xsd:simpleType>
            <xsd:restriction base="dms:Choice">
              <xsd:enumeration value="ITRG - Blueprint: Topical/Compendium"/>
              <xsd:enumeration value="ITRG - Blueprint: Industry"/>
              <xsd:enumeration value="ITRG - Blueprint: KIP"/>
              <xsd:enumeration value="ITRG - Blueprint: M&amp;G (core)"/>
              <xsd:enumeration value="ITRG - Software Reviews"/>
              <xsd:enumeration value="ITRG - Premium"/>
              <xsd:enumeration value="ITRG - Internal Project"/>
              <xsd:enumeration value="ITRG - Select &amp; Implement"/>
              <xsd:enumeration value="ITRG - Workshop Support"/>
              <xsd:enumeration value="ITRG - Academy"/>
              <xsd:enumeration value="ITRG - LEAP"/>
              <xsd:enumeration value="ITRG - Keynote"/>
            </xsd:restriction>
          </xsd:simpleType>
        </xsd:union>
      </xsd:simpleType>
    </xsd:element>
    <xsd:element name="Division" ma:index="8" nillable="true" ma:displayName="Division" ma:description="Indicates the research division for which the project is being written." ma:format="Dropdown" ma:indexed="true" ma:internalName="Division">
      <xsd:simpleType>
        <xsd:restriction base="dms:Choice">
          <xsd:enumeration value="IT Research"/>
          <xsd:enumeration value="HR Research"/>
          <xsd:enumeration value="SE Research"/>
        </xsd:restriction>
      </xsd:simpleType>
    </xsd:element>
    <xsd:element name="Research_x0020_Practice" ma:index="9" nillable="true" ma:displayName="Practice" ma:description="Indicates the practice for which the project is being created." ma:indexed="true" ma:internalName="Research_x0020_Practice">
      <xsd:simpleType>
        <xsd:restriction base="dms:Choice">
          <xsd:enumeration value="CIO/CTO"/>
          <xsd:enumeration value="Infrastructure and Operations"/>
          <xsd:enumeration value="Enterprise Architecture"/>
          <xsd:enumeration value="Applications"/>
          <xsd:enumeration value="Project and Portfolio Management"/>
          <xsd:enumeration value="Data and Business Intelligence"/>
          <xsd:enumeration value="Security"/>
          <xsd:enumeration value="Vendor Management"/>
          <xsd:enumeration value="Consulting"/>
          <xsd:enumeration value="Small Enterprise Research"/>
          <xsd:enumeration value="M&amp;Co - HR Strategy"/>
          <xsd:enumeration value="M&amp;Co - Culture"/>
          <xsd:enumeration value="M&amp;Co - Talent Management"/>
          <xsd:enumeration value="M&amp;Co - Talent Acquisition"/>
          <xsd:enumeration value="M&amp;Co - L&amp;D"/>
          <xsd:enumeration value="M&amp;Co - Total Rewards"/>
          <xsd:enumeration value="M&amp;Co - HR Infrastructure"/>
        </xsd:restriction>
      </xsd:simpleType>
    </xsd:element>
    <xsd:element name="Sub_x002d_Practice" ma:index="10" nillable="true" ma:displayName="Sub-Practice" ma:description="Indicates the sub-practice for which the project is being created." ma:internalName="Sub_x002d_Practice">
      <xsd:simpleType>
        <xsd:restriction base="dms:Choice">
          <xsd:enumeration value="CIO/CTO - Gaming &amp; Hospitality Research Center"/>
          <xsd:enumeration value="CIO/CTO - People and Leadership"/>
          <xsd:enumeration value="CIO/CTO - Strategy and Governance"/>
          <xsd:enumeration value="CIO/CTO - Value and Performance"/>
          <xsd:enumeration value="Infrastructure and Operations - End User Computing"/>
          <xsd:enumeration value="Infrastructure and Operations - Process Management (Infra and Ops)"/>
          <xsd:enumeration value="Infrastructure and Operations - Networks and Data Center"/>
          <xsd:enumeration value="Infrastructure and Operations - Operations"/>
          <xsd:enumeration value="Enterprise Architecture - Data and Business Intelligence"/>
          <xsd:enumeration value="Enterprise Architecture - Strategy and Operating Model"/>
          <xsd:enumeration value="Applications - Application Development"/>
          <xsd:enumeration value="Applications - Business Process"/>
          <xsd:enumeration value="Applications - Enterprise Applications"/>
          <xsd:enumeration value="Project and Portfolio Management - Project Management Office"/>
          <xsd:enumeration value="Project and Portfolio Management - Requirements and Analysis"/>
          <xsd:enumeration value="Project and Portfolio Management - Value and Performance"/>
          <xsd:enumeration value="Data and Business Intelligence - Data Management and Governance"/>
          <xsd:enumeration value="Data and Business Intelligence - Enterprise Information Management"/>
          <xsd:enumeration value="Security - Security Operations"/>
          <xsd:enumeration value="Security - Security Strategy and Governance"/>
          <xsd:enumeration value="Vendor Management - Evaluation"/>
          <xsd:enumeration value="Vendor Management - Strategy"/>
          <xsd:enumeration value="Consulting"/>
          <xsd:enumeration value="Small Enterprise Research"/>
          <xsd:enumeration value="M&amp;Co - HR Strategy - Strategy"/>
          <xsd:enumeration value="M&amp;Co - HR Strategy - Stakeholder"/>
          <xsd:enumeration value="M&amp;Co - HR Strategy - HRMG"/>
          <xsd:enumeration value="M&amp;Co - HR Strategy - HR Development  &amp; HR Structure"/>
          <xsd:enumeration value="M&amp;Co - HR Strategy - Organizational Design"/>
          <xsd:enumeration value="M&amp;Co - HR Strategy - Change Management"/>
          <xsd:enumeration value="M&amp;Co - HR Strategy - Metrics &amp; Analytics"/>
          <xsd:enumeration value="M&amp;Co - Culture - Employee Engagement"/>
          <xsd:enumeration value="M&amp;Co - Culture - MLI"/>
          <xsd:enumeration value="M&amp;Co - Culture - Annual Survey"/>
          <xsd:enumeration value="M&amp;Co - Culture - Total Rewards"/>
          <xsd:enumeration value="M&amp;Co - Culture - Work Environment"/>
          <xsd:enumeration value="M&amp;Co - Culture - Culture"/>
          <xsd:enumeration value="M&amp;Co - Culture - Diversity"/>
          <xsd:enumeration value="M&amp;Co - Talent Management - Competencies"/>
          <xsd:enumeration value="M&amp;Co - Talent Management - Workforce planning"/>
          <xsd:enumeration value="M&amp;Co - Talent Management - Performance Management"/>
          <xsd:enumeration value="M&amp;Co - Talent Management - Talent Assessment"/>
          <xsd:enumeration value="M&amp;Co - Talent Management - Succession Planning"/>
          <xsd:enumeration value="M&amp;Co - Talent Acquisition - Sourcing"/>
          <xsd:enumeration value="M&amp;Co - Talent Acquisition - Social Media"/>
          <xsd:enumeration value="M&amp;Co - Talent Acquisition - Candidate Assessment"/>
          <xsd:enumeration value="M&amp;Co - L&amp;D - L&amp;D Strategy"/>
          <xsd:enumeration value="M&amp;Co - L&amp;D - Development"/>
          <xsd:enumeration value="M&amp;Co - L&amp;D - New Hire Survey"/>
          <xsd:enumeration value="M&amp;Co - L&amp;D - 360 Feedback Tool"/>
          <xsd:enumeration value="M&amp;Co - L&amp;D - Coaching &amp; Mentoring"/>
          <xsd:enumeration value="M&amp;Co - HR Infrastructure - HR Operations"/>
          <xsd:enumeration value="M&amp;Co - HR Infrastructure - Exit Survey"/>
          <xsd:enumeration value="M&amp;Co - HR Infrastructure - HR Technology"/>
        </xsd:restriction>
      </xsd:simpleType>
    </xsd:element>
    <xsd:element name="Action_x0020_this_x0020_Item" ma:index="11" nillable="true" ma:displayName="Action this Item" ma:indexed="true" ma:internalName="Action_x0020_this_x0020_Item">
      <xsd:simpleType>
        <xsd:restriction base="dms:Choice">
          <xsd:enumeration value="Submit for Executive Review"/>
          <xsd:enumeration value="Submit for Publication"/>
          <xsd:enumeration value="Submit to Past Project Store"/>
          <xsd:enumeration value="Submit to Cancelled Project Store"/>
          <xsd:enumeration value="Administrative Folder"/>
          <xsd:enumeration value="Send to Archive"/>
        </xsd:restriction>
      </xsd:simpleType>
    </xsd:element>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AutoTags" ma:index="22" nillable="true" ma:displayName="MediaServiceAutoTags" ma:internalName="MediaServiceAutoTags" ma:readOnly="true">
      <xsd:simpleType>
        <xsd:restriction base="dms:Text"/>
      </xsd:simpleType>
    </xsd:element>
    <xsd:element name="Research_x0020_Production_x0020__x002d__x0020_Submit_x0020_for_x0020_Publication" ma:index="23" nillable="true" ma:displayName="Research Production - Submit for Publication" ma:internalName="Research_x0020_Production_x0020__x002d__x0020_Submit_x0020_for_x0020_Publication">
      <xsd:complexType>
        <xsd:complexContent>
          <xsd:extension base="dms:URL">
            <xsd:sequence>
              <xsd:element name="Url" type="dms:ValidUrl" minOccurs="0" nillable="true"/>
              <xsd:element name="Description" type="xsd:string" nillable="true"/>
            </xsd:sequence>
          </xsd:extension>
        </xsd:complexContent>
      </xsd:complexType>
    </xsd:element>
    <xsd:element name="MediaServiceDateTaken" ma:index="24" nillable="true" ma:displayName="MediaServiceDateTaken" ma:hidden="true" ma:internalName="MediaServiceDateTaken" ma:readOnly="true">
      <xsd:simpleType>
        <xsd:restriction base="dms:Text"/>
      </xsd:simpleType>
    </xsd:element>
    <xsd:element name="Archive_x0020__x002d__x0020_Move_x0020_Items_x0020_from_x0020_Research_x0020_Project_x0020_Workstation" ma:index="25" nillable="true" ma:displayName="Archive - Move Items from Research Project Workstation" ma:internalName="Archive_x0020__x002d__x0020_Move_x0020_Items_x0020_from_x0020_Research_x0020_Project_x0020_Workstation">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CR" ma:index="26" nillable="true" ma:displayName="MediaServiceOCR" ma:internalName="MediaServiceOCR" ma:readOnly="true">
      <xsd:simpleType>
        <xsd:restriction base="dms:Note">
          <xsd:maxLength value="255"/>
        </xsd:restriction>
      </xsd:simpleType>
    </xsd:element>
    <xsd:element name="MediaServiceLocation" ma:index="27" nillable="true" ma:displayName="MediaServiceLocation" ma:internalName="MediaServiceLocation" ma:readOnly="true">
      <xsd:simpleType>
        <xsd:restriction base="dms:Text"/>
      </xsd:simpleType>
    </xsd:element>
    <xsd:element name="Comments" ma:index="28" nillable="true" ma:displayName="Comments" ma:format="Dropdown" ma:internalName="Comments">
      <xsd:simpleType>
        <xsd:restriction base="dms:Text">
          <xsd:maxLength value="255"/>
        </xsd:restriction>
      </xsd:simpleType>
    </xsd:element>
    <xsd:element name="Production_x0020_Status" ma:index="29" nillable="true" ma:displayName="Production Status" ma:internalName="Production_x0020_Status">
      <xsd:simpleType>
        <xsd:restriction base="dms:Choice">
          <xsd:enumeration value="For Review"/>
          <xsd:enumeration value="Reviewed"/>
          <xsd:enumeration value="Completed"/>
          <xsd:enumeration value="Published"/>
        </xsd:restriction>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AutoKeyPoints" ma:index="32" nillable="true" ma:displayName="MediaServiceAutoKeyPoints" ma:hidden="true" ma:internalName="MediaServiceAutoKeyPoints" ma:readOnly="true">
      <xsd:simpleType>
        <xsd:restriction base="dms:Note"/>
      </xsd:simpleType>
    </xsd:element>
    <xsd:element name="MediaServiceKeyPoints" ma:index="33" nillable="true" ma:displayName="KeyPoints" ma:internalName="MediaServiceKeyPoints" ma:readOnly="true">
      <xsd:simpleType>
        <xsd:restriction base="dms:Note">
          <xsd:maxLength value="255"/>
        </xsd:restriction>
      </xsd:simpleType>
    </xsd:element>
    <xsd:element name="FY_x002d_2020" ma:index="34" nillable="true" ma:displayName="FY-2020" ma:format="DateOnly" ma:internalName="FY_x002d_2020">
      <xsd:simpleType>
        <xsd:restriction base="dms:DateTime"/>
      </xsd:simpleType>
    </xsd:element>
    <xsd:element name="MediaLengthInSeconds" ma:index="35" nillable="true" ma:displayName="Length (seconds)" ma:internalName="MediaLengthInSeconds" ma:readOnly="true">
      <xsd:simpleType>
        <xsd:restriction base="dms:Unknown"/>
      </xsd:simpleType>
    </xsd:element>
    <xsd:element name="lcf76f155ced4ddcb4097134ff3c332f" ma:index="37" nillable="true" ma:taxonomy="true" ma:internalName="lcf76f155ced4ddcb4097134ff3c332f" ma:taxonomyFieldName="MediaServiceImageTags" ma:displayName="Image Tags" ma:readOnly="false" ma:fieldId="{5cf76f15-5ced-4ddc-b409-7134ff3c332f}" ma:taxonomyMulti="true" ma:sspId="d2f5cc4b-fe74-47e1-a820-0ff86bf6e7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5a5c94b-9737-4653-bbee-ba6d28873f9d"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38" nillable="true" ma:displayName="Taxonomy Catch All Column" ma:hidden="true" ma:list="{7c65d222-76e5-4502-b4a7-43234bd78903}" ma:internalName="TaxCatchAll" ma:showField="CatchAllData" ma:web="75a5c94b-9737-4653-bbee-ba6d28873f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vision xmlns="2637e5a0-6ef7-4e7a-9d91-3c84acf97fda" xsi:nil="true"/>
    <Sub_x002d_Practice xmlns="2637e5a0-6ef7-4e7a-9d91-3c84acf97fda" xsi:nil="true"/>
    <FY_x002d_2020 xmlns="2637e5a0-6ef7-4e7a-9d91-3c84acf97fda" xsi:nil="true"/>
    <FY xmlns="2637e5a0-6ef7-4e7a-9d91-3c84acf97fda" xsi:nil="true"/>
    <Research_x0020_Production_x0020__x002d__x0020_Submit_x0020_for_x0020_Publication xmlns="2637e5a0-6ef7-4e7a-9d91-3c84acf97fda">
      <Url xsi:nil="true"/>
      <Description xsi:nil="true"/>
    </Research_x0020_Production_x0020__x002d__x0020_Submit_x0020_for_x0020_Publication>
    <Comments xmlns="2637e5a0-6ef7-4e7a-9d91-3c84acf97fda" xsi:nil="true"/>
    <lcf76f155ced4ddcb4097134ff3c332f xmlns="2637e5a0-6ef7-4e7a-9d91-3c84acf97fda">
      <Terms xmlns="http://schemas.microsoft.com/office/infopath/2007/PartnerControls"/>
    </lcf76f155ced4ddcb4097134ff3c332f>
    <Research_x0020_Team xmlns="2637e5a0-6ef7-4e7a-9d91-3c84acf97fda">
      <UserInfo>
        <DisplayName/>
        <AccountId xsi:nil="true"/>
        <AccountType/>
      </UserInfo>
    </Research_x0020_Team>
    <Lead_x0020_Analyst xmlns="2637e5a0-6ef7-4e7a-9d91-3c84acf97fda">
      <UserInfo>
        <DisplayName/>
        <AccountId xsi:nil="true"/>
        <AccountType/>
      </UserInfo>
    </Lead_x0020_Analyst>
    <Executive_x0020_Reviewers xmlns="2637e5a0-6ef7-4e7a-9d91-3c84acf97fda">
      <UserInfo>
        <DisplayName/>
        <AccountId xsi:nil="true"/>
        <AccountType/>
      </UserInfo>
    </Executive_x0020_Reviewers>
    <TaxCatchAll xmlns="75a5c94b-9737-4653-bbee-ba6d28873f9d" xsi:nil="true"/>
    <Action_x0020_this_x0020_Item xmlns="2637e5a0-6ef7-4e7a-9d91-3c84acf97fda" xsi:nil="true"/>
    <Research_x0020_Practice xmlns="2637e5a0-6ef7-4e7a-9d91-3c84acf97fda" xsi:nil="true"/>
    <Project_x0020_Type xmlns="2637e5a0-6ef7-4e7a-9d91-3c84acf97fda" xsi:nil="true"/>
    <Archive_x0020__x002d__x0020_Move_x0020_Items_x0020_from_x0020_Research_x0020_Project_x0020_Workstation xmlns="2637e5a0-6ef7-4e7a-9d91-3c84acf97fda">
      <Url xsi:nil="true"/>
      <Description xsi:nil="true"/>
    </Archive_x0020__x002d__x0020_Move_x0020_Items_x0020_from_x0020_Research_x0020_Project_x0020_Workstation>
    <Production_x0020_Status xmlns="2637e5a0-6ef7-4e7a-9d91-3c84acf97fda" xsi:nil="true"/>
    <Cycle xmlns="2637e5a0-6ef7-4e7a-9d91-3c84acf97fda" xsi:nil="true"/>
  </documentManagement>
</p:properties>
</file>

<file path=customXml/itemProps1.xml><?xml version="1.0" encoding="utf-8"?>
<ds:datastoreItem xmlns:ds="http://schemas.openxmlformats.org/officeDocument/2006/customXml" ds:itemID="{DC1BA27E-B167-4963-8492-E4CE626F5E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37e5a0-6ef7-4e7a-9d91-3c84acf97fda"/>
    <ds:schemaRef ds:uri="75a5c94b-9737-4653-bbee-ba6d28873f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2196F7-FCDE-4C96-84CB-B20A3D771CFD}">
  <ds:schemaRefs>
    <ds:schemaRef ds:uri="http://schemas.microsoft.com/sharepoint/v3/contenttype/forms"/>
  </ds:schemaRefs>
</ds:datastoreItem>
</file>

<file path=customXml/itemProps3.xml><?xml version="1.0" encoding="utf-8"?>
<ds:datastoreItem xmlns:ds="http://schemas.openxmlformats.org/officeDocument/2006/customXml" ds:itemID="{B077DC12-1FBE-4245-AE68-991E9BC6C4C8}">
  <ds:schemaRefs>
    <ds:schemaRef ds:uri="http://schemas.microsoft.com/office/2006/metadata/properties"/>
    <ds:schemaRef ds:uri="http://schemas.microsoft.com/office/2006/documentManagement/types"/>
    <ds:schemaRef ds:uri="2637e5a0-6ef7-4e7a-9d91-3c84acf97fda"/>
    <ds:schemaRef ds:uri="http://schemas.microsoft.com/office/infopath/2007/PartnerControls"/>
    <ds:schemaRef ds:uri="http://purl.org/dc/elements/1.1/"/>
    <ds:schemaRef ds:uri="75a5c94b-9737-4653-bbee-ba6d28873f9d"/>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2538</Words>
  <Application>Microsoft Office PowerPoint</Application>
  <PresentationFormat>Custom</PresentationFormat>
  <Paragraphs>221</Paragraphs>
  <Slides>12</Slides>
  <Notes>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12</vt:i4>
      </vt:variant>
    </vt:vector>
  </HeadingPairs>
  <TitlesOfParts>
    <vt:vector size="22" baseType="lpstr">
      <vt:lpstr>Arial</vt:lpstr>
      <vt:lpstr>Calibri</vt:lpstr>
      <vt:lpstr>Roboto Condensed Light</vt:lpstr>
      <vt:lpstr>Montserrat SemiBold</vt:lpstr>
      <vt:lpstr>Glacial Indifference</vt:lpstr>
      <vt:lpstr>Exo</vt:lpstr>
      <vt:lpstr>Courier New</vt:lpstr>
      <vt:lpstr>Cover-Light</vt:lpstr>
      <vt:lpstr>Slide-Generic</vt:lpstr>
      <vt:lpstr>1_Slide-Generic</vt:lpstr>
      <vt:lpstr>PowerPoint Presentation</vt:lpstr>
      <vt:lpstr>PowerPoint Presentation</vt:lpstr>
      <vt:lpstr>Select schools to partner with based on job descriptions and audience profiles</vt:lpstr>
      <vt:lpstr>Leverage best practices when building school partnerships</vt:lpstr>
      <vt:lpstr>Understand the variety of resources schools can offer your organization</vt:lpstr>
      <vt:lpstr>Tailor employer brand messaging to target audiences</vt:lpstr>
      <vt:lpstr>Select and customize the sourcing methods you will use to engage talent </vt:lpstr>
      <vt:lpstr>PowerPoint Presentation</vt:lpstr>
      <vt:lpstr>Identify the changes required in the TA process</vt:lpstr>
      <vt:lpstr>PowerPoint Presentation</vt:lpstr>
      <vt:lpstr>Key insights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2022-02-25T22:21:44Z</dcterms:created>
  <dcterms:modified xsi:type="dcterms:W3CDTF">2023-11-07T21:18:52Z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24214e-5322-4789-8422-cbe411bc3a74_Enabled">
    <vt:lpwstr>true</vt:lpwstr>
  </property>
  <property fmtid="{D5CDD505-2E9C-101B-9397-08002B2CF9AE}" pid="3" name="MSIP_Label_7d24214e-5322-4789-8422-cbe411bc3a74_SetDate">
    <vt:lpwstr>2022-02-25T22:21:59Z</vt:lpwstr>
  </property>
  <property fmtid="{D5CDD505-2E9C-101B-9397-08002B2CF9AE}" pid="4" name="MSIP_Label_7d24214e-5322-4789-8422-cbe411bc3a74_Method">
    <vt:lpwstr>Privileged</vt:lpwstr>
  </property>
  <property fmtid="{D5CDD505-2E9C-101B-9397-08002B2CF9AE}" pid="5" name="MSIP_Label_7d24214e-5322-4789-8422-cbe411bc3a74_Name">
    <vt:lpwstr>7d24214e-5322-4789-8422-cbe411bc3a74</vt:lpwstr>
  </property>
  <property fmtid="{D5CDD505-2E9C-101B-9397-08002B2CF9AE}" pid="6" name="MSIP_Label_7d24214e-5322-4789-8422-cbe411bc3a74_SiteId">
    <vt:lpwstr>113d1920-a1e0-48cf-a70a-868cbb03f3f6</vt:lpwstr>
  </property>
  <property fmtid="{D5CDD505-2E9C-101B-9397-08002B2CF9AE}" pid="7" name="MSIP_Label_7d24214e-5322-4789-8422-cbe411bc3a74_ActionId">
    <vt:lpwstr>09dee3b3-ae56-4759-b7cc-cbc3c9c7a5ba</vt:lpwstr>
  </property>
  <property fmtid="{D5CDD505-2E9C-101B-9397-08002B2CF9AE}" pid="8" name="MSIP_Label_7d24214e-5322-4789-8422-cbe411bc3a74_ContentBits">
    <vt:lpwstr>0</vt:lpwstr>
  </property>
  <property fmtid="{D5CDD505-2E9C-101B-9397-08002B2CF9AE}" pid="9" name="ContentTypeId">
    <vt:lpwstr>0x010100A8E5ABC857A4D341AE3B679D232CA58A</vt:lpwstr>
  </property>
</Properties>
</file>