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713" r:id="rId1"/>
    <p:sldMasterId id="2147483667" r:id="rId2"/>
    <p:sldMasterId id="2147483762" r:id="rId3"/>
  </p:sldMasterIdLst>
  <p:notesMasterIdLst>
    <p:notesMasterId r:id="rId23"/>
  </p:notesMasterIdLst>
  <p:handoutMasterIdLst>
    <p:handoutMasterId r:id="rId24"/>
  </p:handoutMasterIdLst>
  <p:sldIdLst>
    <p:sldId id="281" r:id="rId4"/>
    <p:sldId id="259" r:id="rId5"/>
    <p:sldId id="261" r:id="rId6"/>
    <p:sldId id="262" r:id="rId7"/>
    <p:sldId id="268" r:id="rId8"/>
    <p:sldId id="773" r:id="rId9"/>
    <p:sldId id="260" r:id="rId10"/>
    <p:sldId id="272" r:id="rId11"/>
    <p:sldId id="275" r:id="rId12"/>
    <p:sldId id="265" r:id="rId13"/>
    <p:sldId id="270" r:id="rId14"/>
    <p:sldId id="774" r:id="rId15"/>
    <p:sldId id="273" r:id="rId16"/>
    <p:sldId id="266" r:id="rId17"/>
    <p:sldId id="775" r:id="rId18"/>
    <p:sldId id="776" r:id="rId19"/>
    <p:sldId id="777" r:id="rId20"/>
    <p:sldId id="274" r:id="rId21"/>
    <p:sldId id="280" r:id="rId22"/>
  </p:sldIdLst>
  <p:sldSz cx="12193588" cy="6858000"/>
  <p:notesSz cx="6858000" cy="1276350"/>
  <p:embeddedFontLst>
    <p:embeddedFont>
      <p:font typeface="Calibri" panose="020F0502020204030204" pitchFamily="34" charset="0"/>
      <p:regular r:id="rId25"/>
      <p:bold r:id="rId26"/>
      <p:italic r:id="rId27"/>
      <p:boldItalic r:id="rId28"/>
    </p:embeddedFont>
    <p:embeddedFont>
      <p:font typeface="Exo" panose="020B0604020202020204" charset="0"/>
      <p:regular r:id="rId29"/>
      <p:bold r:id="rId30"/>
      <p:italic r:id="rId31"/>
      <p:boldItalic r:id="rId32"/>
    </p:embeddedFont>
    <p:embeddedFont>
      <p:font typeface="Glacial Indifference" panose="020B0604020202020204" charset="0"/>
      <p:regular r:id="rId33"/>
    </p:embeddedFont>
    <p:embeddedFont>
      <p:font typeface="Montserrat SemiBold" panose="00000700000000000000" pitchFamily="2" charset="0"/>
      <p:regular r:id="rId34"/>
      <p:bold r:id="rId35"/>
      <p:italic r:id="rId36"/>
      <p:boldItalic r:id="rId37"/>
    </p:embeddedFont>
    <p:embeddedFont>
      <p:font typeface="Roboto Condensed Light" panose="02000000000000000000" pitchFamily="2" charset="0"/>
      <p:regular r:id="rId38"/>
      <p:italic r:id="rId39"/>
    </p:embeddedFont>
  </p:embeddedFontLst>
  <p:defaultTex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9"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3" name="Author" initials="A" lastIdx="0" clrIdx="1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000000"/>
    <a:srgbClr val="CE3439"/>
    <a:srgbClr val="BCCE4D"/>
    <a:srgbClr val="1C9ED0"/>
    <a:srgbClr val="1F5277"/>
    <a:srgbClr val="7D3A96"/>
    <a:srgbClr val="F8C433"/>
    <a:srgbClr val="B5252F"/>
    <a:srgbClr val="F37A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814" autoAdjust="0"/>
    <p:restoredTop sz="92588" autoAdjust="0"/>
  </p:normalViewPr>
  <p:slideViewPr>
    <p:cSldViewPr snapToGrid="0">
      <p:cViewPr varScale="1">
        <p:scale>
          <a:sx n="86" d="100"/>
          <a:sy n="86" d="100"/>
        </p:scale>
        <p:origin x="720" y="132"/>
      </p:cViewPr>
      <p:guideLst>
        <p:guide orient="horz" pos="1389"/>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8.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4BFADC-759D-9A4E-9A09-AD89F1BCC0AE}"/>
              </a:ext>
            </a:extLst>
          </p:cNvPr>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D62EC22-1B51-694A-94D5-D4CB2538FD12}"/>
              </a:ext>
            </a:extLst>
          </p:cNvPr>
          <p:cNvSpPr>
            <a:spLocks noGrp="1"/>
          </p:cNvSpPr>
          <p:nvPr>
            <p:ph type="dt" sz="quarter" idx="1"/>
          </p:nvPr>
        </p:nvSpPr>
        <p:spPr>
          <a:xfrm>
            <a:off x="6405715" y="0"/>
            <a:ext cx="4900956" cy="1007464"/>
          </a:xfrm>
          <a:prstGeom prst="rect">
            <a:avLst/>
          </a:prstGeom>
        </p:spPr>
        <p:txBody>
          <a:bodyPr vert="horz" lIns="91440" tIns="45720" rIns="91440" bIns="45720" rtlCol="0"/>
          <a:lstStyle>
            <a:lvl1pPr algn="r">
              <a:defRPr sz="1200"/>
            </a:lvl1pPr>
          </a:lstStyle>
          <a:p>
            <a:fld id="{3421FBE2-D7AF-034E-A3E8-B3AFB8825F2F}" type="datetimeFigureOut">
              <a:rPr lang="en-US" smtClean="0"/>
              <a:t>11/7/2023</a:t>
            </a:fld>
            <a:endParaRPr lang="en-US" dirty="0"/>
          </a:p>
        </p:txBody>
      </p:sp>
      <p:sp>
        <p:nvSpPr>
          <p:cNvPr id="4" name="Footer Placeholder 3">
            <a:extLst>
              <a:ext uri="{FF2B5EF4-FFF2-40B4-BE49-F238E27FC236}">
                <a16:creationId xmlns:a16="http://schemas.microsoft.com/office/drawing/2014/main" id="{2202C9E9-64FF-014C-96CA-5B97C999C1FF}"/>
              </a:ext>
            </a:extLst>
          </p:cNvPr>
          <p:cNvSpPr>
            <a:spLocks noGrp="1"/>
          </p:cNvSpPr>
          <p:nvPr>
            <p:ph type="ftr" sz="quarter" idx="2"/>
          </p:nvPr>
        </p:nvSpPr>
        <p:spPr>
          <a:xfrm>
            <a:off x="0" y="19096639"/>
            <a:ext cx="4900956" cy="100746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E38FAC2-6080-3440-A5EF-CDB292825895}"/>
              </a:ext>
            </a:extLst>
          </p:cNvPr>
          <p:cNvSpPr>
            <a:spLocks noGrp="1"/>
          </p:cNvSpPr>
          <p:nvPr>
            <p:ph type="sldNum" sz="quarter" idx="3"/>
          </p:nvPr>
        </p:nvSpPr>
        <p:spPr>
          <a:xfrm>
            <a:off x="6405715" y="19096639"/>
            <a:ext cx="4900956" cy="1007462"/>
          </a:xfrm>
          <a:prstGeom prst="rect">
            <a:avLst/>
          </a:prstGeom>
        </p:spPr>
        <p:txBody>
          <a:bodyPr vert="horz" lIns="91440" tIns="45720" rIns="91440" bIns="45720" rtlCol="0" anchor="b"/>
          <a:lstStyle>
            <a:lvl1pPr algn="r">
              <a:defRPr sz="1200"/>
            </a:lvl1pPr>
          </a:lstStyle>
          <a:p>
            <a:fld id="{A0D59A62-6DDC-664C-B490-E4412C3B9B65}" type="slidenum">
              <a:rPr lang="en-US" smtClean="0"/>
              <a:t>‹#›</a:t>
            </a:fld>
            <a:endParaRPr lang="en-US" dirty="0"/>
          </a:p>
        </p:txBody>
      </p:sp>
    </p:spTree>
    <p:extLst>
      <p:ext uri="{BB962C8B-B14F-4D97-AF65-F5344CB8AC3E}">
        <p14:creationId xmlns:p14="http://schemas.microsoft.com/office/powerpoint/2010/main" val="1233492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b="0" i="0">
                <a:latin typeface="Roboto Condensed Light" panose="02000000000000000000" pitchFamily="2" charset="0"/>
              </a:defRPr>
            </a:lvl1pPr>
          </a:lstStyle>
          <a:p>
            <a:endParaRPr lang="en-US" dirty="0"/>
          </a:p>
        </p:txBody>
      </p:sp>
      <p:sp>
        <p:nvSpPr>
          <p:cNvPr id="3" name="Date Placeholder 2"/>
          <p:cNvSpPr>
            <a:spLocks noGrp="1"/>
          </p:cNvSpPr>
          <p:nvPr>
            <p:ph type="dt" idx="1"/>
          </p:nvPr>
        </p:nvSpPr>
        <p:spPr>
          <a:xfrm>
            <a:off x="6405715" y="0"/>
            <a:ext cx="4900956" cy="1007464"/>
          </a:xfrm>
          <a:prstGeom prst="rect">
            <a:avLst/>
          </a:prstGeom>
        </p:spPr>
        <p:txBody>
          <a:bodyPr vert="horz" lIns="91440" tIns="45720" rIns="91440" bIns="45720" rtlCol="0"/>
          <a:lstStyle>
            <a:lvl1pPr algn="r">
              <a:defRPr sz="1200" b="0" i="0">
                <a:latin typeface="Roboto Condensed Light" panose="02000000000000000000" pitchFamily="2" charset="0"/>
              </a:defRPr>
            </a:lvl1pPr>
          </a:lstStyle>
          <a:p>
            <a:fld id="{F0A9609A-B772-C646-9832-EF91D164CC90}" type="datetimeFigureOut">
              <a:rPr lang="en-US" smtClean="0"/>
              <a:pPr/>
              <a:t>11/7/2023</a:t>
            </a:fld>
            <a:endParaRPr lang="en-US" dirty="0"/>
          </a:p>
        </p:txBody>
      </p:sp>
      <p:sp>
        <p:nvSpPr>
          <p:cNvPr id="4" name="Slide Image Placeholder 3"/>
          <p:cNvSpPr>
            <a:spLocks noGrp="1" noRot="1" noChangeAspect="1"/>
          </p:cNvSpPr>
          <p:nvPr>
            <p:ph type="sldImg" idx="2"/>
          </p:nvPr>
        </p:nvSpPr>
        <p:spPr>
          <a:xfrm>
            <a:off x="-374650" y="2514600"/>
            <a:ext cx="12058650" cy="67833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130578" y="9673900"/>
            <a:ext cx="9048194" cy="79186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9096639"/>
            <a:ext cx="4900956" cy="1007462"/>
          </a:xfrm>
          <a:prstGeom prst="rect">
            <a:avLst/>
          </a:prstGeom>
        </p:spPr>
        <p:txBody>
          <a:bodyPr vert="horz" lIns="91440" tIns="45720" rIns="91440" bIns="45720" rtlCol="0" anchor="b"/>
          <a:lstStyle>
            <a:lvl1pPr algn="l">
              <a:defRPr sz="1200" b="0" i="0">
                <a:latin typeface="Roboto Condensed Light" panose="02000000000000000000" pitchFamily="2" charset="0"/>
              </a:defRPr>
            </a:lvl1pPr>
          </a:lstStyle>
          <a:p>
            <a:endParaRPr lang="en-US" dirty="0"/>
          </a:p>
        </p:txBody>
      </p:sp>
      <p:sp>
        <p:nvSpPr>
          <p:cNvPr id="7" name="Slide Number Placeholder 6"/>
          <p:cNvSpPr>
            <a:spLocks noGrp="1"/>
          </p:cNvSpPr>
          <p:nvPr>
            <p:ph type="sldNum" sz="quarter" idx="5"/>
          </p:nvPr>
        </p:nvSpPr>
        <p:spPr>
          <a:xfrm>
            <a:off x="6405715" y="19096639"/>
            <a:ext cx="4900956" cy="1007462"/>
          </a:xfrm>
          <a:prstGeom prst="rect">
            <a:avLst/>
          </a:prstGeom>
        </p:spPr>
        <p:txBody>
          <a:bodyPr vert="horz" lIns="91440" tIns="45720" rIns="91440" bIns="45720" rtlCol="0" anchor="b"/>
          <a:lstStyle>
            <a:lvl1pPr algn="r">
              <a:defRPr sz="1200" b="0" i="0">
                <a:latin typeface="Roboto Condensed Light" panose="02000000000000000000" pitchFamily="2" charset="0"/>
              </a:defRPr>
            </a:lvl1pPr>
          </a:lstStyle>
          <a:p>
            <a:fld id="{06B0FC7D-8687-9A40-9CA8-0B2F00AB98E3}" type="slidenum">
              <a:rPr lang="en-US" smtClean="0"/>
              <a:pPr/>
              <a:t>‹#›</a:t>
            </a:fld>
            <a:endParaRPr lang="en-US" dirty="0"/>
          </a:p>
        </p:txBody>
      </p:sp>
    </p:spTree>
    <p:extLst>
      <p:ext uri="{BB962C8B-B14F-4D97-AF65-F5344CB8AC3E}">
        <p14:creationId xmlns:p14="http://schemas.microsoft.com/office/powerpoint/2010/main" val="231655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oboto Condensed Light" panose="02000000000000000000" pitchFamily="2" charset="0"/>
        <a:ea typeface="+mn-ea"/>
        <a:cs typeface="+mn-cs"/>
      </a:defRPr>
    </a:lvl1pPr>
    <a:lvl2pPr marL="457200" algn="l" defTabSz="914400" rtl="0" eaLnBrk="1" latinLnBrk="0" hangingPunct="1">
      <a:defRPr sz="1200" b="0" i="0" kern="1200">
        <a:solidFill>
          <a:schemeClr val="tx1"/>
        </a:solidFill>
        <a:latin typeface="Roboto Condensed Light" panose="02000000000000000000" pitchFamily="2" charset="0"/>
        <a:ea typeface="+mn-ea"/>
        <a:cs typeface="+mn-cs"/>
      </a:defRPr>
    </a:lvl2pPr>
    <a:lvl3pPr marL="914400" algn="l" defTabSz="914400" rtl="0" eaLnBrk="1" latinLnBrk="0" hangingPunct="1">
      <a:defRPr sz="1200" b="0" i="0" kern="1200">
        <a:solidFill>
          <a:schemeClr val="tx1"/>
        </a:solidFill>
        <a:latin typeface="Roboto Condensed Light" panose="02000000000000000000" pitchFamily="2" charset="0"/>
        <a:ea typeface="+mn-ea"/>
        <a:cs typeface="+mn-cs"/>
      </a:defRPr>
    </a:lvl3pPr>
    <a:lvl4pPr marL="1371600" algn="l" defTabSz="914400" rtl="0" eaLnBrk="1" latinLnBrk="0" hangingPunct="1">
      <a:defRPr sz="1200" b="0" i="0" kern="1200">
        <a:solidFill>
          <a:schemeClr val="tx1"/>
        </a:solidFill>
        <a:latin typeface="Roboto Condensed Light" panose="02000000000000000000" pitchFamily="2" charset="0"/>
        <a:ea typeface="+mn-ea"/>
        <a:cs typeface="+mn-cs"/>
      </a:defRPr>
    </a:lvl4pPr>
    <a:lvl5pPr marL="1828800" algn="l" defTabSz="914400" rtl="0" eaLnBrk="1" latinLnBrk="0" hangingPunct="1">
      <a:defRPr sz="1200" b="0" i="0" kern="1200">
        <a:solidFill>
          <a:schemeClr val="tx1"/>
        </a:solidFill>
        <a:latin typeface="Roboto Condensed Light"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5719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blank">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5" y="530021"/>
            <a:ext cx="11119027" cy="1130188"/>
          </a:xfrm>
        </p:spPr>
        <p:txBody>
          <a:bodyPr>
            <a:noAutofit/>
          </a:bodyPr>
          <a:lstStyle>
            <a:lvl1pPr>
              <a:lnSpc>
                <a:spcPct val="90000"/>
              </a:lnSpc>
              <a:defRPr b="0" i="0">
                <a:solidFill>
                  <a:srgbClr val="717272"/>
                </a:solidFill>
              </a:defRPr>
            </a:lvl1pPr>
          </a:lstStyle>
          <a:p>
            <a:r>
              <a:rPr lang="en-US"/>
              <a:t>Click to edit Master title style</a:t>
            </a:r>
          </a:p>
        </p:txBody>
      </p:sp>
    </p:spTree>
    <p:extLst>
      <p:ext uri="{BB962C8B-B14F-4D97-AF65-F5344CB8AC3E}">
        <p14:creationId xmlns:p14="http://schemas.microsoft.com/office/powerpoint/2010/main" val="3400226304"/>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794927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15512"/>
      </p:ext>
    </p:extLst>
  </p:cSld>
  <p:clrMap bg1="lt1" tx1="dk1" bg2="lt2" tx2="dk2" accent1="accent1" accent2="accent2" accent3="accent3" accent4="accent4" accent5="accent5" accent6="accent6" hlink="hlink" folHlink="folHlink"/>
  <p:sldLayoutIdLst>
    <p:sldLayoutId id="2147483764" r:id="rId1"/>
  </p:sldLayoutIdLst>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106" y="530021"/>
            <a:ext cx="10911992" cy="1130188"/>
          </a:xfrm>
          <a:prstGeom prst="rect">
            <a:avLst/>
          </a:prstGeom>
        </p:spPr>
        <p:txBody>
          <a:bodyPr vert="horz" lIns="0" tIns="0" rIns="0" bIns="0" rtlCol="0" anchor="t" anchorCtr="0">
            <a:noAutofit/>
          </a:bodyPr>
          <a:lstStyle/>
          <a:p>
            <a:r>
              <a:rPr lang="en-US"/>
              <a:t>Click to edit Master title style</a:t>
            </a:r>
          </a:p>
        </p:txBody>
      </p:sp>
    </p:spTree>
    <p:extLst>
      <p:ext uri="{BB962C8B-B14F-4D97-AF65-F5344CB8AC3E}">
        <p14:creationId xmlns:p14="http://schemas.microsoft.com/office/powerpoint/2010/main" val="3961882258"/>
      </p:ext>
    </p:extLst>
  </p:cSld>
  <p:clrMap bg1="lt1" tx1="dk1" bg2="lt2" tx2="dk2" accent1="accent1" accent2="accent2" accent3="accent3" accent4="accent4" accent5="accent5" accent6="accent6" hlink="hlink" folHlink="folHlink"/>
  <p:sldLayoutIdLst>
    <p:sldLayoutId id="2147483753" r:id="rId1"/>
    <p:sldLayoutId id="2147483763" r:id="rId2"/>
  </p:sldLayoutIdLst>
  <p:hf hdr="0" ftr="0" dt="0"/>
  <p:txStyles>
    <p:titleStyle>
      <a:lvl1pPr algn="l" defTabSz="914400" rtl="0" eaLnBrk="1" latinLnBrk="0" hangingPunct="1">
        <a:lnSpc>
          <a:spcPts val="4000"/>
        </a:lnSpc>
        <a:spcBef>
          <a:spcPct val="0"/>
        </a:spcBef>
        <a:buNone/>
        <a:defRPr sz="3200" b="0" i="0" kern="1200">
          <a:solidFill>
            <a:srgbClr val="717171"/>
          </a:solidFill>
          <a:latin typeface="Montserrat Semi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p15:clr>
            <a:srgbClr val="F26B43"/>
          </p15:clr>
        </p15:guide>
        <p15:guide id="2" pos="3818">
          <p15:clr>
            <a:srgbClr val="F26B43"/>
          </p15:clr>
        </p15:guide>
        <p15:guide id="3" pos="3909">
          <p15:clr>
            <a:srgbClr val="F26B43"/>
          </p15:clr>
        </p15:guide>
        <p15:guide id="4" pos="4430">
          <p15:clr>
            <a:srgbClr val="F26B43"/>
          </p15:clr>
        </p15:guide>
        <p15:guide id="5" pos="3205">
          <p15:clr>
            <a:srgbClr val="F26B43"/>
          </p15:clr>
        </p15:guide>
        <p15:guide id="6" pos="2684">
          <p15:clr>
            <a:srgbClr val="F26B43"/>
          </p15:clr>
        </p15:guide>
        <p15:guide id="7" pos="2593">
          <p15:clr>
            <a:srgbClr val="F26B43"/>
          </p15:clr>
        </p15:guide>
        <p15:guide id="8" pos="2071">
          <p15:clr>
            <a:srgbClr val="F26B43"/>
          </p15:clr>
        </p15:guide>
        <p15:guide id="9" pos="4521">
          <p15:clr>
            <a:srgbClr val="F26B43"/>
          </p15:clr>
        </p15:guide>
        <p15:guide id="10" pos="5043">
          <p15:clr>
            <a:srgbClr val="F26B43"/>
          </p15:clr>
        </p15:guide>
        <p15:guide id="11" pos="5133">
          <p15:clr>
            <a:srgbClr val="F26B43"/>
          </p15:clr>
        </p15:guide>
        <p15:guide id="12" pos="5655">
          <p15:clr>
            <a:srgbClr val="F26B43"/>
          </p15:clr>
        </p15:guide>
        <p15:guide id="13" pos="5746">
          <p15:clr>
            <a:srgbClr val="F26B43"/>
          </p15:clr>
        </p15:guide>
        <p15:guide id="14" pos="6267">
          <p15:clr>
            <a:srgbClr val="F26B43"/>
          </p15:clr>
        </p15:guide>
        <p15:guide id="15" pos="6358">
          <p15:clr>
            <a:srgbClr val="F26B43"/>
          </p15:clr>
        </p15:guide>
        <p15:guide id="16" pos="6880">
          <p15:clr>
            <a:srgbClr val="F26B43"/>
          </p15:clr>
        </p15:guide>
        <p15:guide id="17" pos="6970">
          <p15:clr>
            <a:srgbClr val="F26B43"/>
          </p15:clr>
        </p15:guide>
        <p15:guide id="18" pos="7492">
          <p15:clr>
            <a:srgbClr val="F26B43"/>
          </p15:clr>
        </p15:guide>
        <p15:guide id="19" pos="1981">
          <p15:clr>
            <a:srgbClr val="F26B43"/>
          </p15:clr>
        </p15:guide>
        <p15:guide id="20" pos="1459">
          <p15:clr>
            <a:srgbClr val="F26B43"/>
          </p15:clr>
        </p15:guide>
        <p15:guide id="21" pos="1368">
          <p15:clr>
            <a:srgbClr val="F26B43"/>
          </p15:clr>
        </p15:guide>
        <p15:guide id="22" pos="847">
          <p15:clr>
            <a:srgbClr val="F26B43"/>
          </p15:clr>
        </p15:guide>
        <p15:guide id="23" pos="756">
          <p15:clr>
            <a:srgbClr val="F26B43"/>
          </p15:clr>
        </p15:guide>
        <p15:guide id="24" pos="234">
          <p15:clr>
            <a:srgbClr val="F26B43"/>
          </p15:clr>
        </p15:guide>
        <p15:guide id="25" orient="horz" pos="5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106" y="530021"/>
            <a:ext cx="10911992" cy="1130188"/>
          </a:xfrm>
          <a:prstGeom prst="rect">
            <a:avLst/>
          </a:prstGeom>
        </p:spPr>
        <p:txBody>
          <a:bodyPr vert="horz" lIns="0" tIns="0" rIns="0" bIns="0" rtlCol="0" anchor="t" anchorCtr="0">
            <a:noAutofit/>
          </a:bodyPr>
          <a:lstStyle/>
          <a:p>
            <a:r>
              <a:rPr lang="en-US"/>
              <a:t>Click to edit Master title style</a:t>
            </a:r>
          </a:p>
        </p:txBody>
      </p:sp>
    </p:spTree>
    <p:extLst>
      <p:ext uri="{BB962C8B-B14F-4D97-AF65-F5344CB8AC3E}">
        <p14:creationId xmlns:p14="http://schemas.microsoft.com/office/powerpoint/2010/main" val="3345371852"/>
      </p:ext>
    </p:extLst>
  </p:cSld>
  <p:clrMap bg1="lt1" tx1="dk1" bg2="lt2" tx2="dk2" accent1="accent1" accent2="accent2" accent3="accent3" accent4="accent4" accent5="accent5" accent6="accent6" hlink="hlink" folHlink="folHlink"/>
  <p:hf hdr="0" ftr="0" dt="0"/>
  <p:txStyles>
    <p:titleStyle>
      <a:lvl1pPr algn="l" defTabSz="914400" rtl="0" eaLnBrk="1" latinLnBrk="0" hangingPunct="1">
        <a:lnSpc>
          <a:spcPts val="4000"/>
        </a:lnSpc>
        <a:spcBef>
          <a:spcPct val="0"/>
        </a:spcBef>
        <a:buNone/>
        <a:defRPr sz="3200" b="0" i="0" kern="1200">
          <a:solidFill>
            <a:srgbClr val="717171"/>
          </a:solidFill>
          <a:latin typeface="Montserrat Semi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p15:clr>
            <a:srgbClr val="F26B43"/>
          </p15:clr>
        </p15:guide>
        <p15:guide id="2" pos="3818">
          <p15:clr>
            <a:srgbClr val="F26B43"/>
          </p15:clr>
        </p15:guide>
        <p15:guide id="3" pos="3909">
          <p15:clr>
            <a:srgbClr val="F26B43"/>
          </p15:clr>
        </p15:guide>
        <p15:guide id="4" pos="4430">
          <p15:clr>
            <a:srgbClr val="F26B43"/>
          </p15:clr>
        </p15:guide>
        <p15:guide id="5" pos="3205">
          <p15:clr>
            <a:srgbClr val="F26B43"/>
          </p15:clr>
        </p15:guide>
        <p15:guide id="6" pos="2684">
          <p15:clr>
            <a:srgbClr val="F26B43"/>
          </p15:clr>
        </p15:guide>
        <p15:guide id="7" pos="2593">
          <p15:clr>
            <a:srgbClr val="F26B43"/>
          </p15:clr>
        </p15:guide>
        <p15:guide id="8" pos="2071">
          <p15:clr>
            <a:srgbClr val="F26B43"/>
          </p15:clr>
        </p15:guide>
        <p15:guide id="9" pos="4521">
          <p15:clr>
            <a:srgbClr val="F26B43"/>
          </p15:clr>
        </p15:guide>
        <p15:guide id="10" pos="5043">
          <p15:clr>
            <a:srgbClr val="F26B43"/>
          </p15:clr>
        </p15:guide>
        <p15:guide id="11" pos="5133">
          <p15:clr>
            <a:srgbClr val="F26B43"/>
          </p15:clr>
        </p15:guide>
        <p15:guide id="12" pos="5655">
          <p15:clr>
            <a:srgbClr val="F26B43"/>
          </p15:clr>
        </p15:guide>
        <p15:guide id="13" pos="5746">
          <p15:clr>
            <a:srgbClr val="F26B43"/>
          </p15:clr>
        </p15:guide>
        <p15:guide id="14" pos="6267">
          <p15:clr>
            <a:srgbClr val="F26B43"/>
          </p15:clr>
        </p15:guide>
        <p15:guide id="15" pos="6358">
          <p15:clr>
            <a:srgbClr val="F26B43"/>
          </p15:clr>
        </p15:guide>
        <p15:guide id="16" pos="6880">
          <p15:clr>
            <a:srgbClr val="F26B43"/>
          </p15:clr>
        </p15:guide>
        <p15:guide id="17" pos="6970">
          <p15:clr>
            <a:srgbClr val="F26B43"/>
          </p15:clr>
        </p15:guide>
        <p15:guide id="18" pos="7492">
          <p15:clr>
            <a:srgbClr val="F26B43"/>
          </p15:clr>
        </p15:guide>
        <p15:guide id="19" pos="1981">
          <p15:clr>
            <a:srgbClr val="F26B43"/>
          </p15:clr>
        </p15:guide>
        <p15:guide id="20" pos="1459">
          <p15:clr>
            <a:srgbClr val="F26B43"/>
          </p15:clr>
        </p15:guide>
        <p15:guide id="21" pos="1368">
          <p15:clr>
            <a:srgbClr val="F26B43"/>
          </p15:clr>
        </p15:guide>
        <p15:guide id="22" pos="847">
          <p15:clr>
            <a:srgbClr val="F26B43"/>
          </p15:clr>
        </p15:guide>
        <p15:guide id="23" pos="756">
          <p15:clr>
            <a:srgbClr val="F26B43"/>
          </p15:clr>
        </p15:guide>
        <p15:guide id="24" pos="234">
          <p15:clr>
            <a:srgbClr val="F26B43"/>
          </p15:clr>
        </p15:guide>
        <p15:guide id="25" orient="horz" pos="5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118483" y="-261086"/>
            <a:ext cx="3304291" cy="3304291"/>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11B1E"/>
            </a:solidFill>
          </p:spPr>
          <p:txBody>
            <a:bodyPr/>
            <a:lstStyle/>
            <a:p>
              <a:endParaRPr lang="en-US"/>
            </a:p>
          </p:txBody>
        </p:sp>
      </p:grpSp>
      <p:sp>
        <p:nvSpPr>
          <p:cNvPr id="4" name="AutoShape 4"/>
          <p:cNvSpPr/>
          <p:nvPr/>
        </p:nvSpPr>
        <p:spPr>
          <a:xfrm rot="-5400000">
            <a:off x="9373817" y="-1326363"/>
            <a:ext cx="240480" cy="5675327"/>
          </a:xfrm>
          <a:prstGeom prst="rect">
            <a:avLst/>
          </a:prstGeom>
          <a:solidFill>
            <a:srgbClr val="C00000"/>
          </a:solidFill>
        </p:spPr>
        <p:txBody>
          <a:bodyPr/>
          <a:lstStyle/>
          <a:p>
            <a:endParaRPr lang="en-US" sz="728" dirty="0"/>
          </a:p>
        </p:txBody>
      </p:sp>
      <p:grpSp>
        <p:nvGrpSpPr>
          <p:cNvPr id="9" name="Group 9"/>
          <p:cNvGrpSpPr/>
          <p:nvPr/>
        </p:nvGrpSpPr>
        <p:grpSpPr>
          <a:xfrm>
            <a:off x="1337991" y="4902796"/>
            <a:ext cx="2433075" cy="2433075"/>
            <a:chOff x="0" y="0"/>
            <a:chExt cx="1913890" cy="1913890"/>
          </a:xfrm>
        </p:grpSpPr>
        <p:sp>
          <p:nvSpPr>
            <p:cNvPr id="10" name="Freeform 10"/>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C00000"/>
            </a:solidFill>
          </p:spPr>
          <p:txBody>
            <a:bodyPr/>
            <a:lstStyle/>
            <a:p>
              <a:endParaRPr lang="en-US" dirty="0"/>
            </a:p>
          </p:txBody>
        </p:sp>
      </p:grpSp>
      <p:grpSp>
        <p:nvGrpSpPr>
          <p:cNvPr id="11" name="Group 11"/>
          <p:cNvGrpSpPr/>
          <p:nvPr/>
        </p:nvGrpSpPr>
        <p:grpSpPr>
          <a:xfrm>
            <a:off x="-639729" y="2843715"/>
            <a:ext cx="2997131" cy="2992335"/>
            <a:chOff x="0" y="0"/>
            <a:chExt cx="6350000" cy="6339840"/>
          </a:xfrm>
        </p:grpSpPr>
        <p:sp>
          <p:nvSpPr>
            <p:cNvPr id="12" name="Freeform 12"/>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111B1E"/>
            </a:solidFill>
          </p:spPr>
          <p:txBody>
            <a:bodyPr/>
            <a:lstStyle/>
            <a:p>
              <a:endParaRPr lang="en-US"/>
            </a:p>
          </p:txBody>
        </p:sp>
      </p:grpSp>
      <p:sp>
        <p:nvSpPr>
          <p:cNvPr id="5" name="Text Placeholder 3">
            <a:extLst>
              <a:ext uri="{FF2B5EF4-FFF2-40B4-BE49-F238E27FC236}">
                <a16:creationId xmlns:a16="http://schemas.microsoft.com/office/drawing/2014/main" id="{A3D148B4-FACF-E092-848E-F52DA2D93C42}"/>
              </a:ext>
            </a:extLst>
          </p:cNvPr>
          <p:cNvSpPr txBox="1">
            <a:spLocks/>
          </p:cNvSpPr>
          <p:nvPr/>
        </p:nvSpPr>
        <p:spPr>
          <a:xfrm>
            <a:off x="348062" y="1761720"/>
            <a:ext cx="8228534" cy="1961240"/>
          </a:xfrm>
        </p:spPr>
        <p:txBody>
          <a:bodyPr/>
          <a:ls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a:lstStyle>
          <a:p>
            <a:r>
              <a:rPr lang="en-US" sz="4400" b="1" dirty="0">
                <a:solidFill>
                  <a:srgbClr val="C00000"/>
                </a:solidFill>
                <a:latin typeface="+mj-lt"/>
                <a:cs typeface="Segoe UI" panose="020B0502040204020203" pitchFamily="34" charset="0"/>
              </a:rPr>
              <a:t>Campus Recruitment Sourcing Methods Catalog</a:t>
            </a:r>
          </a:p>
          <a:p>
            <a:endParaRPr lang="en-CA" dirty="0">
              <a:solidFill>
                <a:schemeClr val="bg1">
                  <a:lumMod val="50000"/>
                </a:schemeClr>
              </a:solidFill>
            </a:endParaRPr>
          </a:p>
        </p:txBody>
      </p:sp>
    </p:spTree>
    <p:extLst>
      <p:ext uri="{BB962C8B-B14F-4D97-AF65-F5344CB8AC3E}">
        <p14:creationId xmlns:p14="http://schemas.microsoft.com/office/powerpoint/2010/main" val="4206815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0527105" y="6120793"/>
            <a:ext cx="2433075" cy="2433075"/>
            <a:chOff x="0" y="0"/>
            <a:chExt cx="1913890" cy="1913890"/>
          </a:xfrm>
        </p:grpSpPr>
        <p:sp>
          <p:nvSpPr>
            <p:cNvPr id="4" name="Freeform 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C00000"/>
            </a:solidFill>
          </p:spPr>
          <p:txBody>
            <a:bodyPr/>
            <a:lstStyle/>
            <a:p>
              <a:endParaRPr lang="en-US"/>
            </a:p>
          </p:txBody>
        </p:sp>
      </p:grpSp>
      <p:sp>
        <p:nvSpPr>
          <p:cNvPr id="5" name="AutoShape 5"/>
          <p:cNvSpPr/>
          <p:nvPr/>
        </p:nvSpPr>
        <p:spPr>
          <a:xfrm rot="-5400000">
            <a:off x="10803920" y="4592459"/>
            <a:ext cx="240480" cy="3729377"/>
          </a:xfrm>
          <a:prstGeom prst="rect">
            <a:avLst/>
          </a:prstGeom>
          <a:solidFill>
            <a:schemeClr val="tx1"/>
          </a:solidFill>
        </p:spPr>
        <p:txBody>
          <a:bodyPr/>
          <a:lstStyle/>
          <a:p>
            <a:endParaRPr lang="en-US" sz="728" dirty="0"/>
          </a:p>
        </p:txBody>
      </p:sp>
      <p:grpSp>
        <p:nvGrpSpPr>
          <p:cNvPr id="6" name="Group 6"/>
          <p:cNvGrpSpPr/>
          <p:nvPr/>
        </p:nvGrpSpPr>
        <p:grpSpPr>
          <a:xfrm>
            <a:off x="10290454" y="-2575987"/>
            <a:ext cx="3616021" cy="3616021"/>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00000"/>
            </a:solidFill>
          </p:spPr>
          <p:txBody>
            <a:bodyPr/>
            <a:lstStyle/>
            <a:p>
              <a:endParaRPr lang="en-US"/>
            </a:p>
          </p:txBody>
        </p:sp>
      </p:grpSp>
      <p:grpSp>
        <p:nvGrpSpPr>
          <p:cNvPr id="8" name="Group 8"/>
          <p:cNvGrpSpPr/>
          <p:nvPr/>
        </p:nvGrpSpPr>
        <p:grpSpPr>
          <a:xfrm rot="-5400000">
            <a:off x="10289094" y="-659818"/>
            <a:ext cx="1701212" cy="1698491"/>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chemeClr val="tx1"/>
            </a:solidFill>
          </p:spPr>
          <p:txBody>
            <a:bodyPr/>
            <a:lstStyle/>
            <a:p>
              <a:endParaRPr lang="en-US"/>
            </a:p>
          </p:txBody>
        </p:sp>
      </p:grpSp>
      <p:sp>
        <p:nvSpPr>
          <p:cNvPr id="10" name="AutoShape 10"/>
          <p:cNvSpPr/>
          <p:nvPr/>
        </p:nvSpPr>
        <p:spPr>
          <a:xfrm rot="-5400000">
            <a:off x="1744448" y="-1518240"/>
            <a:ext cx="240480" cy="3729377"/>
          </a:xfrm>
          <a:prstGeom prst="rect">
            <a:avLst/>
          </a:prstGeom>
          <a:solidFill>
            <a:srgbClr val="C00000"/>
          </a:solidFill>
        </p:spPr>
        <p:txBody>
          <a:bodyPr/>
          <a:lstStyle/>
          <a:p>
            <a:endParaRPr lang="en-US" sz="728" dirty="0"/>
          </a:p>
        </p:txBody>
      </p:sp>
      <p:sp>
        <p:nvSpPr>
          <p:cNvPr id="11" name="Title 3">
            <a:extLst>
              <a:ext uri="{FF2B5EF4-FFF2-40B4-BE49-F238E27FC236}">
                <a16:creationId xmlns:a16="http://schemas.microsoft.com/office/drawing/2014/main" id="{096EC90C-9751-6DD6-9DCD-21ACC07D80A0}"/>
              </a:ext>
            </a:extLst>
          </p:cNvPr>
          <p:cNvSpPr txBox="1">
            <a:spLocks/>
          </p:cNvSpPr>
          <p:nvPr/>
        </p:nvSpPr>
        <p:spPr>
          <a:xfrm>
            <a:off x="354104" y="400852"/>
            <a:ext cx="11119027" cy="1130188"/>
          </a:xfrm>
          <a:prstGeom prst="rect">
            <a:avLst/>
          </a:prstGeom>
        </p:spPr>
        <p:txBody>
          <a:bodyPr/>
          <a:lstStyle>
            <a:lvl1pPr algn="l" defTabSz="914400" rtl="0" eaLnBrk="1" latinLnBrk="0" hangingPunct="1">
              <a:lnSpc>
                <a:spcPts val="4000"/>
              </a:lnSpc>
              <a:spcBef>
                <a:spcPct val="0"/>
              </a:spcBef>
              <a:buNone/>
              <a:defRPr sz="3200" b="0" i="0" kern="1200">
                <a:solidFill>
                  <a:srgbClr val="717171"/>
                </a:solidFill>
                <a:latin typeface="Montserrat SemiBold" pitchFamily="2" charset="77"/>
                <a:ea typeface="+mj-ea"/>
                <a:cs typeface="Arial" panose="020B0604020202020204" pitchFamily="34" charset="0"/>
              </a:defRPr>
            </a:lvl1pPr>
          </a:lstStyle>
          <a:p>
            <a:r>
              <a:rPr lang="en-US"/>
              <a:t>Meetup</a:t>
            </a:r>
            <a:endParaRPr lang="en-CA" dirty="0"/>
          </a:p>
        </p:txBody>
      </p:sp>
      <p:grpSp>
        <p:nvGrpSpPr>
          <p:cNvPr id="12" name="Group 11">
            <a:extLst>
              <a:ext uri="{FF2B5EF4-FFF2-40B4-BE49-F238E27FC236}">
                <a16:creationId xmlns:a16="http://schemas.microsoft.com/office/drawing/2014/main" id="{DBCFC64B-B620-1CC7-A231-FF9AD2A86F9B}"/>
              </a:ext>
            </a:extLst>
          </p:cNvPr>
          <p:cNvGrpSpPr/>
          <p:nvPr/>
        </p:nvGrpSpPr>
        <p:grpSpPr>
          <a:xfrm>
            <a:off x="354104" y="1185375"/>
            <a:ext cx="6223664" cy="2012616"/>
            <a:chOff x="354104" y="1185375"/>
            <a:chExt cx="6223664" cy="2012616"/>
          </a:xfrm>
        </p:grpSpPr>
        <p:sp>
          <p:nvSpPr>
            <p:cNvPr id="13" name="Rectangle 12">
              <a:extLst>
                <a:ext uri="{FF2B5EF4-FFF2-40B4-BE49-F238E27FC236}">
                  <a16:creationId xmlns:a16="http://schemas.microsoft.com/office/drawing/2014/main" id="{B7DB9EB7-B0C5-D625-C6B0-D7921DAC8920}"/>
                </a:ext>
              </a:extLst>
            </p:cNvPr>
            <p:cNvSpPr/>
            <p:nvPr/>
          </p:nvSpPr>
          <p:spPr>
            <a:xfrm>
              <a:off x="354104" y="1360880"/>
              <a:ext cx="6223664" cy="1837111"/>
            </a:xfrm>
            <a:prstGeom prst="rect">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Meetups are meetings of people with similar interests. The topics can vary widely, including personal interests and work-related topics.</a:t>
              </a:r>
            </a:p>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This method provides an excellent opportunity to meet people who show a personal interest in a topic and who could make highly engaged and motivated employees. It also helps build your brand.</a:t>
              </a:r>
            </a:p>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You can attend existing meetups to network and meet potential candidates or start your own. Meetups can be in person or online – many online platforms already exist.</a:t>
              </a:r>
            </a:p>
          </p:txBody>
        </p:sp>
        <p:sp>
          <p:nvSpPr>
            <p:cNvPr id="14" name="Rectangle: Rounded Corners 13">
              <a:extLst>
                <a:ext uri="{FF2B5EF4-FFF2-40B4-BE49-F238E27FC236}">
                  <a16:creationId xmlns:a16="http://schemas.microsoft.com/office/drawing/2014/main" id="{61A5CEE3-0E60-9ED2-75B0-F0F86B892421}"/>
                </a:ext>
              </a:extLst>
            </p:cNvPr>
            <p:cNvSpPr/>
            <p:nvPr/>
          </p:nvSpPr>
          <p:spPr>
            <a:xfrm>
              <a:off x="543432" y="1185375"/>
              <a:ext cx="1588625" cy="289283"/>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mj-lt"/>
                </a:rPr>
                <a:t>Overview</a:t>
              </a:r>
              <a:endParaRPr lang="en-CA" sz="1400" dirty="0">
                <a:solidFill>
                  <a:schemeClr val="bg1"/>
                </a:solidFill>
                <a:latin typeface="+mj-lt"/>
              </a:endParaRPr>
            </a:p>
          </p:txBody>
        </p:sp>
      </p:grpSp>
      <p:sp>
        <p:nvSpPr>
          <p:cNvPr id="15" name="Rectangle 14">
            <a:extLst>
              <a:ext uri="{FF2B5EF4-FFF2-40B4-BE49-F238E27FC236}">
                <a16:creationId xmlns:a16="http://schemas.microsoft.com/office/drawing/2014/main" id="{5F214068-AD7D-65DC-7664-FCA1E3FE0D85}"/>
              </a:ext>
            </a:extLst>
          </p:cNvPr>
          <p:cNvSpPr/>
          <p:nvPr/>
        </p:nvSpPr>
        <p:spPr>
          <a:xfrm>
            <a:off x="354104" y="3578445"/>
            <a:ext cx="6223663" cy="1872000"/>
          </a:xfrm>
          <a:prstGeom prst="rect">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2800" indent="-172800"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Identify meetups attended by students or recent graduates.</a:t>
            </a:r>
          </a:p>
          <a:p>
            <a:pPr marL="172800" indent="-172800"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Find out if incumbents or managers of the roles you’re recruiting for already attend meetups. </a:t>
            </a:r>
          </a:p>
          <a:p>
            <a:pPr marL="450046" lvl="2" indent="-172800"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Ask if they could pass along any promising students or if you could join them at some events.</a:t>
            </a:r>
          </a:p>
          <a:p>
            <a:pPr marL="172800" indent="-172800"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Advertise meetups you find online within your organization to help identify employees interested in attending. This can also help to identify promising students.</a:t>
            </a:r>
          </a:p>
        </p:txBody>
      </p:sp>
      <p:sp>
        <p:nvSpPr>
          <p:cNvPr id="16" name="Rectangle: Rounded Corners 15">
            <a:extLst>
              <a:ext uri="{FF2B5EF4-FFF2-40B4-BE49-F238E27FC236}">
                <a16:creationId xmlns:a16="http://schemas.microsoft.com/office/drawing/2014/main" id="{B8DAE6BB-EBE5-AA66-2F7D-BE27312BA1D0}"/>
              </a:ext>
            </a:extLst>
          </p:cNvPr>
          <p:cNvSpPr/>
          <p:nvPr/>
        </p:nvSpPr>
        <p:spPr>
          <a:xfrm>
            <a:off x="543433" y="3413518"/>
            <a:ext cx="1588625" cy="289283"/>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mj-lt"/>
              </a:rPr>
              <a:t>Execution</a:t>
            </a:r>
            <a:endParaRPr lang="en-CA" sz="1400" dirty="0">
              <a:solidFill>
                <a:schemeClr val="bg1"/>
              </a:solidFill>
              <a:latin typeface="+mj-lt"/>
            </a:endParaRPr>
          </a:p>
        </p:txBody>
      </p:sp>
      <p:cxnSp>
        <p:nvCxnSpPr>
          <p:cNvPr id="17" name="Straight Connector 16">
            <a:extLst>
              <a:ext uri="{FF2B5EF4-FFF2-40B4-BE49-F238E27FC236}">
                <a16:creationId xmlns:a16="http://schemas.microsoft.com/office/drawing/2014/main" id="{EE4D9565-EAC5-2770-4B70-CEE2E5A51662}"/>
              </a:ext>
            </a:extLst>
          </p:cNvPr>
          <p:cNvCxnSpPr>
            <a:cxnSpLocks/>
          </p:cNvCxnSpPr>
          <p:nvPr/>
        </p:nvCxnSpPr>
        <p:spPr>
          <a:xfrm>
            <a:off x="6797888" y="1185375"/>
            <a:ext cx="0" cy="4968000"/>
          </a:xfrm>
          <a:prstGeom prst="line">
            <a:avLst/>
          </a:prstGeom>
          <a:ln w="28575">
            <a:solidFill>
              <a:schemeClr val="bg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0B235EF4-5F50-E483-9CF9-F5F8AF59C3E2}"/>
              </a:ext>
            </a:extLst>
          </p:cNvPr>
          <p:cNvGrpSpPr/>
          <p:nvPr/>
        </p:nvGrpSpPr>
        <p:grpSpPr>
          <a:xfrm>
            <a:off x="6990191" y="1185375"/>
            <a:ext cx="4804474" cy="1415782"/>
            <a:chOff x="6198334" y="1277790"/>
            <a:chExt cx="5723480" cy="1415782"/>
          </a:xfrm>
        </p:grpSpPr>
        <p:sp>
          <p:nvSpPr>
            <p:cNvPr id="19" name="Rectangle 18">
              <a:extLst>
                <a:ext uri="{FF2B5EF4-FFF2-40B4-BE49-F238E27FC236}">
                  <a16:creationId xmlns:a16="http://schemas.microsoft.com/office/drawing/2014/main" id="{0284B447-7CA7-37EA-7666-98A5EA2C9B1F}"/>
                </a:ext>
              </a:extLst>
            </p:cNvPr>
            <p:cNvSpPr/>
            <p:nvPr/>
          </p:nvSpPr>
          <p:spPr>
            <a:xfrm>
              <a:off x="6204589" y="1277790"/>
              <a:ext cx="5717225" cy="141578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chemeClr val="tx1"/>
                  </a:solidFill>
                  <a:latin typeface="Montserrat SemiBold" panose="00000700000000000000" pitchFamily="2" charset="0"/>
                  <a:ea typeface="Roboto Condensed Light" panose="02000000000000000000" pitchFamily="2" charset="0"/>
                </a:rPr>
                <a:t>Who:</a:t>
              </a:r>
            </a:p>
          </p:txBody>
        </p:sp>
        <p:sp>
          <p:nvSpPr>
            <p:cNvPr id="20" name="Rectangle 19">
              <a:extLst>
                <a:ext uri="{FF2B5EF4-FFF2-40B4-BE49-F238E27FC236}">
                  <a16:creationId xmlns:a16="http://schemas.microsoft.com/office/drawing/2014/main" id="{0C9C2836-E797-7943-5248-1C7D3AEDF3A4}"/>
                </a:ext>
              </a:extLst>
            </p:cNvPr>
            <p:cNvSpPr/>
            <p:nvPr/>
          </p:nvSpPr>
          <p:spPr>
            <a:xfrm>
              <a:off x="6198334" y="1277790"/>
              <a:ext cx="68578" cy="141578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21" name="TextBox 20">
              <a:extLst>
                <a:ext uri="{FF2B5EF4-FFF2-40B4-BE49-F238E27FC236}">
                  <a16:creationId xmlns:a16="http://schemas.microsoft.com/office/drawing/2014/main" id="{BB46383B-5664-E77C-6953-C5EDD00F87ED}"/>
                </a:ext>
              </a:extLst>
            </p:cNvPr>
            <p:cNvSpPr txBox="1"/>
            <p:nvPr/>
          </p:nvSpPr>
          <p:spPr>
            <a:xfrm>
              <a:off x="6346072" y="1567073"/>
              <a:ext cx="5496583" cy="1031051"/>
            </a:xfrm>
            <a:prstGeom prst="rect">
              <a:avLst/>
            </a:prstGeom>
            <a:noFill/>
          </p:spPr>
          <p:txBody>
            <a:bodyPr wrap="square">
              <a:spAutoFit/>
            </a:bodyPr>
            <a:lstStyle/>
            <a:p>
              <a:pPr defTabSz="554382"/>
              <a:r>
                <a:rPr lang="en-US" sz="1400" b="1" dirty="0">
                  <a:solidFill>
                    <a:srgbClr val="000000"/>
                  </a:solidFill>
                  <a:latin typeface="Roboto Condensed Light"/>
                </a:rPr>
                <a:t>Organization Participants:</a:t>
              </a:r>
            </a:p>
            <a:p>
              <a:pPr defTabSz="554382">
                <a:spcAft>
                  <a:spcPts val="600"/>
                </a:spcAft>
              </a:pPr>
              <a:r>
                <a:rPr lang="en-US" sz="1400" dirty="0">
                  <a:solidFill>
                    <a:srgbClr val="000000"/>
                  </a:solidFill>
                  <a:latin typeface="Roboto Condensed Light"/>
                </a:rPr>
                <a:t>Employees interested in meetup topics.</a:t>
              </a:r>
              <a:endParaRPr lang="en-CA" sz="1400" b="1" dirty="0">
                <a:solidFill>
                  <a:srgbClr val="000000"/>
                </a:solidFill>
                <a:latin typeface="Roboto Condensed Light"/>
              </a:endParaRPr>
            </a:p>
            <a:p>
              <a:pPr defTabSz="554382"/>
              <a:r>
                <a:rPr lang="en-US" sz="1400" b="1" dirty="0">
                  <a:solidFill>
                    <a:srgbClr val="000000"/>
                  </a:solidFill>
                  <a:latin typeface="Roboto Condensed Light"/>
                </a:rPr>
                <a:t>Target Graduates: </a:t>
              </a:r>
            </a:p>
            <a:p>
              <a:pPr defTabSz="554382">
                <a:spcAft>
                  <a:spcPts val="600"/>
                </a:spcAft>
              </a:pPr>
              <a:r>
                <a:rPr lang="en-US" sz="1400" dirty="0">
                  <a:solidFill>
                    <a:srgbClr val="000000"/>
                  </a:solidFill>
                  <a:latin typeface="Roboto Condensed Light"/>
                </a:rPr>
                <a:t>Identify meetups attended by a significant number of students.</a:t>
              </a:r>
              <a:r>
                <a:rPr lang="en-US" sz="1400" b="1" dirty="0">
                  <a:solidFill>
                    <a:srgbClr val="000000"/>
                  </a:solidFill>
                  <a:latin typeface="Roboto Condensed Light"/>
                </a:rPr>
                <a:t> </a:t>
              </a:r>
              <a:endParaRPr lang="en-US" sz="1400" dirty="0">
                <a:solidFill>
                  <a:srgbClr val="000000"/>
                </a:solidFill>
                <a:latin typeface="Roboto Condensed Light"/>
              </a:endParaRPr>
            </a:p>
          </p:txBody>
        </p:sp>
      </p:grpSp>
      <p:grpSp>
        <p:nvGrpSpPr>
          <p:cNvPr id="22" name="Group 21">
            <a:extLst>
              <a:ext uri="{FF2B5EF4-FFF2-40B4-BE49-F238E27FC236}">
                <a16:creationId xmlns:a16="http://schemas.microsoft.com/office/drawing/2014/main" id="{27898AEE-8248-0E54-40D4-4ACF4FE08CC0}"/>
              </a:ext>
            </a:extLst>
          </p:cNvPr>
          <p:cNvGrpSpPr/>
          <p:nvPr/>
        </p:nvGrpSpPr>
        <p:grpSpPr>
          <a:xfrm>
            <a:off x="6990191" y="2815353"/>
            <a:ext cx="4806913" cy="885737"/>
            <a:chOff x="6209040" y="3565868"/>
            <a:chExt cx="5726385" cy="885737"/>
          </a:xfrm>
        </p:grpSpPr>
        <p:sp>
          <p:nvSpPr>
            <p:cNvPr id="23" name="Rectangle 22">
              <a:extLst>
                <a:ext uri="{FF2B5EF4-FFF2-40B4-BE49-F238E27FC236}">
                  <a16:creationId xmlns:a16="http://schemas.microsoft.com/office/drawing/2014/main" id="{55EEF2FA-D314-A2FD-58DA-1B8453AC31AB}"/>
                </a:ext>
              </a:extLst>
            </p:cNvPr>
            <p:cNvSpPr/>
            <p:nvPr/>
          </p:nvSpPr>
          <p:spPr>
            <a:xfrm>
              <a:off x="6218201" y="3565868"/>
              <a:ext cx="5717224" cy="88573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chemeClr val="tx1"/>
                  </a:solidFill>
                  <a:latin typeface="Montserrat SemiBold" panose="00000700000000000000" pitchFamily="2" charset="0"/>
                  <a:ea typeface="Roboto Condensed Light" panose="02000000000000000000" pitchFamily="2" charset="0"/>
                </a:rPr>
                <a:t>Cost of methods:</a:t>
              </a:r>
            </a:p>
            <a:p>
              <a:pPr marL="108000"/>
              <a:endParaRPr lang="en-US" sz="1600" dirty="0">
                <a:latin typeface="Arial" panose="020B0604020202020204" pitchFamily="34" charset="0"/>
              </a:endParaRPr>
            </a:p>
          </p:txBody>
        </p:sp>
        <p:sp>
          <p:nvSpPr>
            <p:cNvPr id="24" name="Rectangle 23">
              <a:extLst>
                <a:ext uri="{FF2B5EF4-FFF2-40B4-BE49-F238E27FC236}">
                  <a16:creationId xmlns:a16="http://schemas.microsoft.com/office/drawing/2014/main" id="{357FA02D-3CAE-49FF-40A1-B3D418476BAE}"/>
                </a:ext>
              </a:extLst>
            </p:cNvPr>
            <p:cNvSpPr/>
            <p:nvPr/>
          </p:nvSpPr>
          <p:spPr>
            <a:xfrm>
              <a:off x="6209040" y="3565868"/>
              <a:ext cx="68578" cy="88573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25" name="TextBox 24">
              <a:extLst>
                <a:ext uri="{FF2B5EF4-FFF2-40B4-BE49-F238E27FC236}">
                  <a16:creationId xmlns:a16="http://schemas.microsoft.com/office/drawing/2014/main" id="{5B733EC1-123B-FFE7-FDB5-008F853123E2}"/>
                </a:ext>
              </a:extLst>
            </p:cNvPr>
            <p:cNvSpPr txBox="1"/>
            <p:nvPr/>
          </p:nvSpPr>
          <p:spPr>
            <a:xfrm>
              <a:off x="6356779" y="3843582"/>
              <a:ext cx="5496583" cy="523220"/>
            </a:xfrm>
            <a:prstGeom prst="rect">
              <a:avLst/>
            </a:prstGeom>
            <a:noFill/>
          </p:spPr>
          <p:txBody>
            <a:bodyPr wrap="square">
              <a:spAutoFit/>
            </a:bodyPr>
            <a:lstStyle/>
            <a:p>
              <a:pPr defTabSz="554382"/>
              <a:r>
                <a:rPr lang="en-US" sz="1400" dirty="0">
                  <a:solidFill>
                    <a:srgbClr val="000000"/>
                  </a:solidFill>
                  <a:latin typeface="Roboto Condensed Light"/>
                </a:rPr>
                <a:t>This option is very low to no cost. Most meetups are free, while some charge a small cost (e.g. $10).</a:t>
              </a:r>
            </a:p>
          </p:txBody>
        </p:sp>
      </p:grpSp>
      <p:grpSp>
        <p:nvGrpSpPr>
          <p:cNvPr id="26" name="Group 25">
            <a:extLst>
              <a:ext uri="{FF2B5EF4-FFF2-40B4-BE49-F238E27FC236}">
                <a16:creationId xmlns:a16="http://schemas.microsoft.com/office/drawing/2014/main" id="{8906AD95-CC85-D409-B103-51A673AAA527}"/>
              </a:ext>
            </a:extLst>
          </p:cNvPr>
          <p:cNvGrpSpPr/>
          <p:nvPr/>
        </p:nvGrpSpPr>
        <p:grpSpPr>
          <a:xfrm>
            <a:off x="6990191" y="3915286"/>
            <a:ext cx="4804475" cy="1976768"/>
            <a:chOff x="6232623" y="4874825"/>
            <a:chExt cx="5723480" cy="1976768"/>
          </a:xfrm>
        </p:grpSpPr>
        <p:sp>
          <p:nvSpPr>
            <p:cNvPr id="27" name="Rectangle 26">
              <a:extLst>
                <a:ext uri="{FF2B5EF4-FFF2-40B4-BE49-F238E27FC236}">
                  <a16:creationId xmlns:a16="http://schemas.microsoft.com/office/drawing/2014/main" id="{8170663C-ED60-4810-0EA5-F24C6A711C7E}"/>
                </a:ext>
              </a:extLst>
            </p:cNvPr>
            <p:cNvSpPr/>
            <p:nvPr/>
          </p:nvSpPr>
          <p:spPr>
            <a:xfrm>
              <a:off x="6265763" y="4874825"/>
              <a:ext cx="5690340" cy="197676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chemeClr val="tx1"/>
                  </a:solidFill>
                  <a:latin typeface="Montserrat SemiBold" panose="00000700000000000000" pitchFamily="2" charset="0"/>
                  <a:ea typeface="Roboto Condensed Light" panose="02000000000000000000" pitchFamily="2" charset="0"/>
                </a:rPr>
                <a:t>Resources:</a:t>
              </a:r>
            </a:p>
          </p:txBody>
        </p:sp>
        <p:sp>
          <p:nvSpPr>
            <p:cNvPr id="28" name="Rectangle 27">
              <a:extLst>
                <a:ext uri="{FF2B5EF4-FFF2-40B4-BE49-F238E27FC236}">
                  <a16:creationId xmlns:a16="http://schemas.microsoft.com/office/drawing/2014/main" id="{4DDF8A64-ACD8-814A-126A-5170805E1D81}"/>
                </a:ext>
              </a:extLst>
            </p:cNvPr>
            <p:cNvSpPr/>
            <p:nvPr/>
          </p:nvSpPr>
          <p:spPr>
            <a:xfrm>
              <a:off x="6232623" y="4874827"/>
              <a:ext cx="69965" cy="19767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29" name="TextBox 28">
              <a:extLst>
                <a:ext uri="{FF2B5EF4-FFF2-40B4-BE49-F238E27FC236}">
                  <a16:creationId xmlns:a16="http://schemas.microsoft.com/office/drawing/2014/main" id="{41085B7E-28B5-CE50-9ABA-EFBC703C8C2A}"/>
                </a:ext>
              </a:extLst>
            </p:cNvPr>
            <p:cNvSpPr txBox="1"/>
            <p:nvPr/>
          </p:nvSpPr>
          <p:spPr>
            <a:xfrm>
              <a:off x="6342900" y="5148563"/>
              <a:ext cx="5484215" cy="1703030"/>
            </a:xfrm>
            <a:prstGeom prst="rect">
              <a:avLst/>
            </a:prstGeom>
            <a:noFill/>
          </p:spPr>
          <p:txBody>
            <a:bodyPr wrap="square">
              <a:spAutoFit/>
            </a:bodyPr>
            <a:lstStyle/>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Business cards</a:t>
              </a:r>
            </a:p>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Supplementary information such as brochures or industry information sheets</a:t>
              </a:r>
            </a:p>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If your organization is the host, you may need other resources. For example, LinkedIn holds “LinkedIn Local” meetups in house or in community spaces and often sponsors the food and drinks.</a:t>
              </a:r>
            </a:p>
          </p:txBody>
        </p:sp>
      </p:grpSp>
      <p:sp>
        <p:nvSpPr>
          <p:cNvPr id="33" name="TextBox 32">
            <a:extLst>
              <a:ext uri="{FF2B5EF4-FFF2-40B4-BE49-F238E27FC236}">
                <a16:creationId xmlns:a16="http://schemas.microsoft.com/office/drawing/2014/main" id="{53D5A3BB-BB6E-E73D-8D00-506C70CBE236}"/>
              </a:ext>
            </a:extLst>
          </p:cNvPr>
          <p:cNvSpPr txBox="1"/>
          <p:nvPr/>
        </p:nvSpPr>
        <p:spPr>
          <a:xfrm>
            <a:off x="9376065" y="6303258"/>
            <a:ext cx="2302080" cy="307777"/>
          </a:xfrm>
          <a:prstGeom prst="rect">
            <a:avLst/>
          </a:prstGeom>
        </p:spPr>
        <p:txBody>
          <a:bodyPr wrap="square" rtlCol="0">
            <a:spAutoFit/>
          </a:bodyPr>
          <a:lstStyle/>
          <a:p>
            <a:pPr algn="l"/>
            <a:r>
              <a:rPr lang="en-US" sz="1400" dirty="0">
                <a:solidFill>
                  <a:schemeClr val="bg1"/>
                </a:solidFill>
              </a:rPr>
              <a:t>TNI Consulting Services  |  </a:t>
            </a:r>
            <a:fld id="{A9431E36-6410-44CF-A27B-9E92FB66C6D4}" type="slidenum">
              <a:rPr lang="en-US" sz="1400" b="0" smtClean="0">
                <a:solidFill>
                  <a:schemeClr val="bg1"/>
                </a:solidFill>
              </a:rPr>
              <a:t>10</a:t>
            </a:fld>
            <a:endParaRPr lang="en-US" sz="1400" b="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grpSp>
        <p:nvGrpSpPr>
          <p:cNvPr id="2" name="Group 2"/>
          <p:cNvGrpSpPr/>
          <p:nvPr/>
        </p:nvGrpSpPr>
        <p:grpSpPr>
          <a:xfrm>
            <a:off x="-1271944" y="-3964816"/>
            <a:ext cx="4239481" cy="4239481"/>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txBody>
            <a:bodyPr/>
            <a:lstStyle/>
            <a:p>
              <a:endParaRPr lang="en-US"/>
            </a:p>
          </p:txBody>
        </p:sp>
      </p:grpSp>
      <p:grpSp>
        <p:nvGrpSpPr>
          <p:cNvPr id="4" name="Group 4"/>
          <p:cNvGrpSpPr/>
          <p:nvPr/>
        </p:nvGrpSpPr>
        <p:grpSpPr>
          <a:xfrm>
            <a:off x="-1797450" y="5395305"/>
            <a:ext cx="4239481" cy="4239481"/>
            <a:chOff x="0" y="0"/>
            <a:chExt cx="6350000" cy="6350000"/>
          </a:xfrm>
        </p:grpSpPr>
        <p:sp>
          <p:nvSpPr>
            <p:cNvPr id="5" name="Freeform 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tx1"/>
            </a:solidFill>
          </p:spPr>
          <p:txBody>
            <a:bodyPr/>
            <a:lstStyle/>
            <a:p>
              <a:endParaRPr lang="en-US"/>
            </a:p>
          </p:txBody>
        </p:sp>
      </p:grpSp>
      <p:grpSp>
        <p:nvGrpSpPr>
          <p:cNvPr id="20" name="Group 20"/>
          <p:cNvGrpSpPr/>
          <p:nvPr/>
        </p:nvGrpSpPr>
        <p:grpSpPr>
          <a:xfrm>
            <a:off x="10958264" y="6024040"/>
            <a:ext cx="1667919" cy="1667919"/>
            <a:chOff x="0" y="0"/>
            <a:chExt cx="1913890" cy="1913890"/>
          </a:xfrm>
        </p:grpSpPr>
        <p:sp>
          <p:nvSpPr>
            <p:cNvPr id="21" name="Freeform 21"/>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chemeClr val="bg1"/>
            </a:solidFill>
          </p:spPr>
          <p:txBody>
            <a:bodyPr/>
            <a:lstStyle/>
            <a:p>
              <a:endParaRPr lang="en-US"/>
            </a:p>
          </p:txBody>
        </p:sp>
      </p:grpSp>
      <p:grpSp>
        <p:nvGrpSpPr>
          <p:cNvPr id="22" name="Group 22"/>
          <p:cNvGrpSpPr/>
          <p:nvPr/>
        </p:nvGrpSpPr>
        <p:grpSpPr>
          <a:xfrm rot="-5400000">
            <a:off x="10613357" y="5566785"/>
            <a:ext cx="1182252" cy="1180360"/>
            <a:chOff x="0" y="0"/>
            <a:chExt cx="6350000" cy="6339840"/>
          </a:xfrm>
        </p:grpSpPr>
        <p:sp>
          <p:nvSpPr>
            <p:cNvPr id="23" name="Freeform 23"/>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chemeClr val="tx1"/>
            </a:solidFill>
          </p:spPr>
          <p:txBody>
            <a:bodyPr/>
            <a:lstStyle/>
            <a:p>
              <a:endParaRPr lang="en-US"/>
            </a:p>
          </p:txBody>
        </p:sp>
      </p:grpSp>
      <p:sp>
        <p:nvSpPr>
          <p:cNvPr id="24" name="Title 3">
            <a:extLst>
              <a:ext uri="{FF2B5EF4-FFF2-40B4-BE49-F238E27FC236}">
                <a16:creationId xmlns:a16="http://schemas.microsoft.com/office/drawing/2014/main" id="{D845C30C-3987-B2F1-8EDF-F09D3FBF2EC0}"/>
              </a:ext>
            </a:extLst>
          </p:cNvPr>
          <p:cNvSpPr txBox="1">
            <a:spLocks/>
          </p:cNvSpPr>
          <p:nvPr/>
        </p:nvSpPr>
        <p:spPr>
          <a:xfrm>
            <a:off x="351664" y="486016"/>
            <a:ext cx="11119027" cy="1130188"/>
          </a:xfrm>
          <a:prstGeom prst="rect">
            <a:avLst/>
          </a:prstGeom>
        </p:spPr>
        <p:txBody>
          <a:bodyPr/>
          <a:lstStyle>
            <a:lvl1pPr algn="l" defTabSz="914400" rtl="0" eaLnBrk="1" latinLnBrk="0" hangingPunct="1">
              <a:lnSpc>
                <a:spcPts val="4000"/>
              </a:lnSpc>
              <a:spcBef>
                <a:spcPct val="0"/>
              </a:spcBef>
              <a:buNone/>
              <a:defRPr sz="3200" b="0" i="0" kern="1200">
                <a:solidFill>
                  <a:srgbClr val="717171"/>
                </a:solidFill>
                <a:latin typeface="Montserrat SemiBold" pitchFamily="2" charset="77"/>
                <a:ea typeface="+mj-ea"/>
                <a:cs typeface="Arial" panose="020B0604020202020204" pitchFamily="34" charset="0"/>
              </a:defRPr>
            </a:lvl1pPr>
          </a:lstStyle>
          <a:p>
            <a:r>
              <a:rPr lang="en-US" dirty="0">
                <a:solidFill>
                  <a:schemeClr val="bg1"/>
                </a:solidFill>
              </a:rPr>
              <a:t>Informational Interview/Coffee Chat</a:t>
            </a:r>
            <a:endParaRPr lang="en-CA" dirty="0">
              <a:solidFill>
                <a:schemeClr val="bg1"/>
              </a:solidFill>
            </a:endParaRPr>
          </a:p>
        </p:txBody>
      </p:sp>
      <p:grpSp>
        <p:nvGrpSpPr>
          <p:cNvPr id="25" name="Group 24">
            <a:extLst>
              <a:ext uri="{FF2B5EF4-FFF2-40B4-BE49-F238E27FC236}">
                <a16:creationId xmlns:a16="http://schemas.microsoft.com/office/drawing/2014/main" id="{2A1748DA-BFBD-07D8-4888-481B788D4A92}"/>
              </a:ext>
            </a:extLst>
          </p:cNvPr>
          <p:cNvGrpSpPr/>
          <p:nvPr/>
        </p:nvGrpSpPr>
        <p:grpSpPr>
          <a:xfrm>
            <a:off x="351663" y="1184078"/>
            <a:ext cx="6223664" cy="1741681"/>
            <a:chOff x="354104" y="1010343"/>
            <a:chExt cx="6223664" cy="1741681"/>
          </a:xfrm>
        </p:grpSpPr>
        <p:sp>
          <p:nvSpPr>
            <p:cNvPr id="26" name="Rectangle 25">
              <a:extLst>
                <a:ext uri="{FF2B5EF4-FFF2-40B4-BE49-F238E27FC236}">
                  <a16:creationId xmlns:a16="http://schemas.microsoft.com/office/drawing/2014/main" id="{74475886-37C9-6F6E-C110-357D6A84AB17}"/>
                </a:ext>
              </a:extLst>
            </p:cNvPr>
            <p:cNvSpPr/>
            <p:nvPr/>
          </p:nvSpPr>
          <p:spPr>
            <a:xfrm>
              <a:off x="354104" y="1156783"/>
              <a:ext cx="6223664" cy="1595241"/>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1416" indent="-171416" defTabSz="554382">
                <a:spcBef>
                  <a:spcPts val="200"/>
                </a:spcBef>
                <a:spcAft>
                  <a:spcPts val="200"/>
                </a:spcAft>
                <a:buFont typeface="Arial" panose="020B0604020202020204" pitchFamily="34" charset="0"/>
                <a:buChar char="•"/>
              </a:pPr>
              <a:r>
                <a:rPr lang="en-US" sz="1400" dirty="0">
                  <a:solidFill>
                    <a:schemeClr val="bg1"/>
                  </a:solidFill>
                  <a:latin typeface="Roboto Condensed Light"/>
                </a:rPr>
                <a:t>Meet one-on-one or with a small group of students (e.g. two to five) for an informational interview. Use it as an opportunity to provide more information to interested students. </a:t>
              </a:r>
            </a:p>
            <a:p>
              <a:pPr marL="171416" indent="-171416" defTabSz="554382">
                <a:spcBef>
                  <a:spcPts val="200"/>
                </a:spcBef>
                <a:spcAft>
                  <a:spcPts val="200"/>
                </a:spcAft>
                <a:buFont typeface="Arial" panose="020B0604020202020204" pitchFamily="34" charset="0"/>
                <a:buChar char="•"/>
              </a:pPr>
              <a:r>
                <a:rPr lang="en-US" sz="1400" dirty="0">
                  <a:solidFill>
                    <a:schemeClr val="bg1"/>
                  </a:solidFill>
                  <a:latin typeface="Roboto Condensed Light"/>
                </a:rPr>
                <a:t>It is valuable to maintain relationships with promising students to get to know them better.</a:t>
              </a:r>
            </a:p>
            <a:p>
              <a:pPr marL="171416" indent="-171416" defTabSz="554382">
                <a:spcBef>
                  <a:spcPts val="200"/>
                </a:spcBef>
                <a:spcAft>
                  <a:spcPts val="200"/>
                </a:spcAft>
                <a:buFont typeface="Arial" panose="020B0604020202020204" pitchFamily="34" charset="0"/>
                <a:buChar char="•"/>
              </a:pPr>
              <a:r>
                <a:rPr lang="en-US" sz="1400" dirty="0">
                  <a:solidFill>
                    <a:schemeClr val="bg1"/>
                  </a:solidFill>
                  <a:latin typeface="Roboto Condensed Light"/>
                </a:rPr>
                <a:t>These meetings are meant to be highly organic – not a sales pitch.</a:t>
              </a:r>
            </a:p>
          </p:txBody>
        </p:sp>
        <p:sp>
          <p:nvSpPr>
            <p:cNvPr id="27" name="Rectangle: Rounded Corners 26">
              <a:extLst>
                <a:ext uri="{FF2B5EF4-FFF2-40B4-BE49-F238E27FC236}">
                  <a16:creationId xmlns:a16="http://schemas.microsoft.com/office/drawing/2014/main" id="{CF13E9B9-C9E7-F666-6D94-212A3D83B970}"/>
                </a:ext>
              </a:extLst>
            </p:cNvPr>
            <p:cNvSpPr/>
            <p:nvPr/>
          </p:nvSpPr>
          <p:spPr>
            <a:xfrm>
              <a:off x="543433" y="1010343"/>
              <a:ext cx="1588625" cy="289283"/>
            </a:xfrm>
            <a:prstGeom prst="roundRect">
              <a:avLst/>
            </a:prstGeom>
            <a:solidFill>
              <a:schemeClr val="tx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mj-lt"/>
                </a:rPr>
                <a:t>Overview</a:t>
              </a:r>
              <a:endParaRPr lang="en-CA" sz="1400" dirty="0">
                <a:solidFill>
                  <a:schemeClr val="bg1"/>
                </a:solidFill>
                <a:latin typeface="+mj-lt"/>
              </a:endParaRPr>
            </a:p>
          </p:txBody>
        </p:sp>
      </p:grpSp>
      <p:sp>
        <p:nvSpPr>
          <p:cNvPr id="28" name="Rectangle 27">
            <a:extLst>
              <a:ext uri="{FF2B5EF4-FFF2-40B4-BE49-F238E27FC236}">
                <a16:creationId xmlns:a16="http://schemas.microsoft.com/office/drawing/2014/main" id="{33AD8BD6-4DCE-3463-2DD7-89768E52F8C2}"/>
              </a:ext>
            </a:extLst>
          </p:cNvPr>
          <p:cNvSpPr/>
          <p:nvPr/>
        </p:nvSpPr>
        <p:spPr>
          <a:xfrm>
            <a:off x="351664" y="3350721"/>
            <a:ext cx="6223663" cy="14400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2800" indent="-172800" defTabSz="554382">
              <a:spcBef>
                <a:spcPts val="200"/>
              </a:spcBef>
              <a:spcAft>
                <a:spcPts val="200"/>
              </a:spcAft>
              <a:buFont typeface="Arial" panose="020B0604020202020204" pitchFamily="34" charset="0"/>
              <a:buChar char="•"/>
            </a:pPr>
            <a:r>
              <a:rPr lang="en-US" sz="1400" dirty="0">
                <a:solidFill>
                  <a:schemeClr val="bg1"/>
                </a:solidFill>
                <a:latin typeface="Roboto Condensed Light"/>
              </a:rPr>
              <a:t>Invite promising students you met at events or via social media to coffee.</a:t>
            </a:r>
          </a:p>
          <a:p>
            <a:pPr marL="172800" indent="-172800" defTabSz="554382">
              <a:spcBef>
                <a:spcPts val="200"/>
              </a:spcBef>
              <a:spcAft>
                <a:spcPts val="200"/>
              </a:spcAft>
              <a:buFont typeface="Arial" panose="020B0604020202020204" pitchFamily="34" charset="0"/>
              <a:buChar char="•"/>
            </a:pPr>
            <a:r>
              <a:rPr lang="en-US" sz="1400" dirty="0">
                <a:solidFill>
                  <a:schemeClr val="bg1"/>
                </a:solidFill>
                <a:latin typeface="Roboto Condensed Light"/>
              </a:rPr>
              <a:t>Encourage employees to pass along any promising individuals they meet. </a:t>
            </a:r>
          </a:p>
          <a:p>
            <a:pPr marL="562996" lvl="2" indent="-285750" defTabSz="554382">
              <a:spcBef>
                <a:spcPts val="200"/>
              </a:spcBef>
              <a:spcAft>
                <a:spcPts val="200"/>
              </a:spcAft>
              <a:buFont typeface="Courier New" panose="02070309020205020404" pitchFamily="49" charset="0"/>
              <a:buChar char="o"/>
            </a:pPr>
            <a:r>
              <a:rPr lang="en-US" sz="1400" dirty="0">
                <a:solidFill>
                  <a:schemeClr val="bg1"/>
                </a:solidFill>
                <a:latin typeface="Roboto Condensed Light"/>
              </a:rPr>
              <a:t>Once you confirm eligibility for open roles, offer employees the use of your organization’s employee referral program to provide an incentive.</a:t>
            </a:r>
          </a:p>
          <a:p>
            <a:pPr marL="172800" indent="-172800" defTabSz="554382">
              <a:spcBef>
                <a:spcPts val="200"/>
              </a:spcBef>
              <a:spcAft>
                <a:spcPts val="200"/>
              </a:spcAft>
              <a:buFont typeface="Arial" panose="020B0604020202020204" pitchFamily="34" charset="0"/>
              <a:buChar char="•"/>
            </a:pPr>
            <a:r>
              <a:rPr lang="en-US" sz="1400" dirty="0">
                <a:solidFill>
                  <a:schemeClr val="bg1"/>
                </a:solidFill>
                <a:latin typeface="Roboto Condensed Light"/>
              </a:rPr>
              <a:t>Keep in touch to create a good candidate experience.</a:t>
            </a:r>
          </a:p>
        </p:txBody>
      </p:sp>
      <p:sp>
        <p:nvSpPr>
          <p:cNvPr id="29" name="Rectangle: Rounded Corners 28">
            <a:extLst>
              <a:ext uri="{FF2B5EF4-FFF2-40B4-BE49-F238E27FC236}">
                <a16:creationId xmlns:a16="http://schemas.microsoft.com/office/drawing/2014/main" id="{A9A74541-52D6-E9C8-E4F6-85091B4E89E9}"/>
              </a:ext>
            </a:extLst>
          </p:cNvPr>
          <p:cNvSpPr/>
          <p:nvPr/>
        </p:nvSpPr>
        <p:spPr>
          <a:xfrm>
            <a:off x="540993" y="3185794"/>
            <a:ext cx="1588625" cy="289283"/>
          </a:xfrm>
          <a:prstGeom prst="roundRect">
            <a:avLst/>
          </a:prstGeom>
          <a:solidFill>
            <a:schemeClr val="tx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mj-lt"/>
              </a:rPr>
              <a:t>Execution</a:t>
            </a:r>
            <a:endParaRPr lang="en-CA" sz="1400" dirty="0">
              <a:solidFill>
                <a:schemeClr val="bg1"/>
              </a:solidFill>
              <a:latin typeface="+mj-lt"/>
            </a:endParaRPr>
          </a:p>
        </p:txBody>
      </p:sp>
      <p:cxnSp>
        <p:nvCxnSpPr>
          <p:cNvPr id="30" name="Straight Connector 29">
            <a:extLst>
              <a:ext uri="{FF2B5EF4-FFF2-40B4-BE49-F238E27FC236}">
                <a16:creationId xmlns:a16="http://schemas.microsoft.com/office/drawing/2014/main" id="{00C2929C-9EBE-251E-F99B-838A79B290E6}"/>
              </a:ext>
            </a:extLst>
          </p:cNvPr>
          <p:cNvCxnSpPr>
            <a:cxnSpLocks/>
          </p:cNvCxnSpPr>
          <p:nvPr/>
        </p:nvCxnSpPr>
        <p:spPr>
          <a:xfrm>
            <a:off x="6795448" y="1330518"/>
            <a:ext cx="0" cy="4274392"/>
          </a:xfrm>
          <a:prstGeom prst="line">
            <a:avLst/>
          </a:prstGeom>
          <a:ln w="28575">
            <a:solidFill>
              <a:schemeClr val="bg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696F2D39-543D-D613-97A1-AF3FEA6BA8A1}"/>
              </a:ext>
            </a:extLst>
          </p:cNvPr>
          <p:cNvGrpSpPr/>
          <p:nvPr/>
        </p:nvGrpSpPr>
        <p:grpSpPr>
          <a:xfrm>
            <a:off x="6987750" y="1330518"/>
            <a:ext cx="4804474" cy="1855276"/>
            <a:chOff x="6198334" y="1277790"/>
            <a:chExt cx="5723480" cy="1855276"/>
          </a:xfrm>
        </p:grpSpPr>
        <p:sp>
          <p:nvSpPr>
            <p:cNvPr id="32" name="Rectangle 31">
              <a:extLst>
                <a:ext uri="{FF2B5EF4-FFF2-40B4-BE49-F238E27FC236}">
                  <a16:creationId xmlns:a16="http://schemas.microsoft.com/office/drawing/2014/main" id="{AEFDE1B2-054F-8291-A098-E75055D1938E}"/>
                </a:ext>
              </a:extLst>
            </p:cNvPr>
            <p:cNvSpPr/>
            <p:nvPr/>
          </p:nvSpPr>
          <p:spPr>
            <a:xfrm>
              <a:off x="6204589" y="1277790"/>
              <a:ext cx="5717225" cy="185527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rgbClr val="C00000"/>
                  </a:solidFill>
                  <a:latin typeface="Montserrat SemiBold" panose="00000700000000000000" pitchFamily="2" charset="0"/>
                  <a:ea typeface="Roboto Condensed Light" panose="02000000000000000000" pitchFamily="2" charset="0"/>
                </a:rPr>
                <a:t>Who:</a:t>
              </a:r>
            </a:p>
          </p:txBody>
        </p:sp>
        <p:sp>
          <p:nvSpPr>
            <p:cNvPr id="33" name="Rectangle 32">
              <a:extLst>
                <a:ext uri="{FF2B5EF4-FFF2-40B4-BE49-F238E27FC236}">
                  <a16:creationId xmlns:a16="http://schemas.microsoft.com/office/drawing/2014/main" id="{4BA9861C-C003-CD7E-929E-1BE96D72630A}"/>
                </a:ext>
              </a:extLst>
            </p:cNvPr>
            <p:cNvSpPr/>
            <p:nvPr/>
          </p:nvSpPr>
          <p:spPr>
            <a:xfrm>
              <a:off x="6198334" y="1277790"/>
              <a:ext cx="68578" cy="1855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34" name="TextBox 33">
              <a:extLst>
                <a:ext uri="{FF2B5EF4-FFF2-40B4-BE49-F238E27FC236}">
                  <a16:creationId xmlns:a16="http://schemas.microsoft.com/office/drawing/2014/main" id="{1D032E68-BC5C-5D78-1D0C-E2531C97F6A4}"/>
                </a:ext>
              </a:extLst>
            </p:cNvPr>
            <p:cNvSpPr txBox="1"/>
            <p:nvPr/>
          </p:nvSpPr>
          <p:spPr>
            <a:xfrm>
              <a:off x="6346072" y="1567073"/>
              <a:ext cx="5496583" cy="1461939"/>
            </a:xfrm>
            <a:prstGeom prst="rect">
              <a:avLst/>
            </a:prstGeom>
            <a:noFill/>
          </p:spPr>
          <p:txBody>
            <a:bodyPr wrap="square">
              <a:spAutoFit/>
            </a:bodyPr>
            <a:lstStyle/>
            <a:p>
              <a:pPr defTabSz="554382"/>
              <a:r>
                <a:rPr lang="en-US" sz="1400" b="1" dirty="0">
                  <a:solidFill>
                    <a:srgbClr val="000000"/>
                  </a:solidFill>
                  <a:latin typeface="Roboto Condensed Light"/>
                </a:rPr>
                <a:t>Organization Participants:</a:t>
              </a:r>
            </a:p>
            <a:p>
              <a:pPr defTabSz="554382">
                <a:spcAft>
                  <a:spcPts val="600"/>
                </a:spcAft>
              </a:pPr>
              <a:r>
                <a:rPr lang="en-US" sz="1400" dirty="0">
                  <a:solidFill>
                    <a:srgbClr val="000000"/>
                  </a:solidFill>
                  <a:latin typeface="Roboto Condensed Light"/>
                </a:rPr>
                <a:t>The talent acquisition (TA) specialist, as well as employees who can pass along students they meet.</a:t>
              </a:r>
              <a:endParaRPr lang="en-CA" sz="1400" b="1" dirty="0">
                <a:solidFill>
                  <a:srgbClr val="000000"/>
                </a:solidFill>
                <a:latin typeface="Roboto Condensed Light"/>
              </a:endParaRPr>
            </a:p>
            <a:p>
              <a:pPr defTabSz="554382"/>
              <a:r>
                <a:rPr lang="en-US" sz="1400" b="1" dirty="0">
                  <a:solidFill>
                    <a:srgbClr val="000000"/>
                  </a:solidFill>
                  <a:latin typeface="Roboto Condensed Light"/>
                </a:rPr>
                <a:t>Target Graduates: </a:t>
              </a:r>
            </a:p>
            <a:p>
              <a:pPr defTabSz="554382">
                <a:spcAft>
                  <a:spcPts val="600"/>
                </a:spcAft>
              </a:pPr>
              <a:r>
                <a:rPr lang="en-US" sz="1400" dirty="0">
                  <a:solidFill>
                    <a:srgbClr val="000000"/>
                  </a:solidFill>
                  <a:latin typeface="Roboto Condensed Light"/>
                </a:rPr>
                <a:t>Interested or promising students you met in your personal networks or at events.</a:t>
              </a:r>
            </a:p>
          </p:txBody>
        </p:sp>
      </p:grpSp>
      <p:grpSp>
        <p:nvGrpSpPr>
          <p:cNvPr id="35" name="Group 34">
            <a:extLst>
              <a:ext uri="{FF2B5EF4-FFF2-40B4-BE49-F238E27FC236}">
                <a16:creationId xmlns:a16="http://schemas.microsoft.com/office/drawing/2014/main" id="{D737CB87-2915-4804-B30B-0B894D58A9C8}"/>
              </a:ext>
            </a:extLst>
          </p:cNvPr>
          <p:cNvGrpSpPr/>
          <p:nvPr/>
        </p:nvGrpSpPr>
        <p:grpSpPr>
          <a:xfrm>
            <a:off x="6987750" y="3421378"/>
            <a:ext cx="4806913" cy="828000"/>
            <a:chOff x="6209040" y="3565869"/>
            <a:chExt cx="5726385" cy="828000"/>
          </a:xfrm>
        </p:grpSpPr>
        <p:sp>
          <p:nvSpPr>
            <p:cNvPr id="36" name="Rectangle 35">
              <a:extLst>
                <a:ext uri="{FF2B5EF4-FFF2-40B4-BE49-F238E27FC236}">
                  <a16:creationId xmlns:a16="http://schemas.microsoft.com/office/drawing/2014/main" id="{0D9CDC9A-6887-91F0-CB94-D6663E13DAA5}"/>
                </a:ext>
              </a:extLst>
            </p:cNvPr>
            <p:cNvSpPr/>
            <p:nvPr/>
          </p:nvSpPr>
          <p:spPr>
            <a:xfrm>
              <a:off x="6218201" y="3565869"/>
              <a:ext cx="5717224" cy="82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rgbClr val="C00000"/>
                  </a:solidFill>
                  <a:latin typeface="Montserrat SemiBold" panose="00000700000000000000" pitchFamily="2" charset="0"/>
                  <a:ea typeface="Roboto Condensed Light" panose="02000000000000000000" pitchFamily="2" charset="0"/>
                </a:rPr>
                <a:t>Cost of methods:</a:t>
              </a:r>
            </a:p>
            <a:p>
              <a:pPr marL="108000"/>
              <a:endParaRPr lang="en-US" sz="1600" dirty="0">
                <a:latin typeface="Arial" panose="020B0604020202020204" pitchFamily="34" charset="0"/>
              </a:endParaRPr>
            </a:p>
          </p:txBody>
        </p:sp>
        <p:sp>
          <p:nvSpPr>
            <p:cNvPr id="37" name="Rectangle 36">
              <a:extLst>
                <a:ext uri="{FF2B5EF4-FFF2-40B4-BE49-F238E27FC236}">
                  <a16:creationId xmlns:a16="http://schemas.microsoft.com/office/drawing/2014/main" id="{93BEE497-C92F-763B-7FEC-2F6A7D052352}"/>
                </a:ext>
              </a:extLst>
            </p:cNvPr>
            <p:cNvSpPr/>
            <p:nvPr/>
          </p:nvSpPr>
          <p:spPr>
            <a:xfrm>
              <a:off x="6209040" y="3565869"/>
              <a:ext cx="68578" cy="82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38" name="TextBox 37">
              <a:extLst>
                <a:ext uri="{FF2B5EF4-FFF2-40B4-BE49-F238E27FC236}">
                  <a16:creationId xmlns:a16="http://schemas.microsoft.com/office/drawing/2014/main" id="{D789BE1A-D9EF-115F-A4DF-A6ADC96EF0B5}"/>
                </a:ext>
              </a:extLst>
            </p:cNvPr>
            <p:cNvSpPr txBox="1"/>
            <p:nvPr/>
          </p:nvSpPr>
          <p:spPr>
            <a:xfrm>
              <a:off x="6356779" y="3843582"/>
              <a:ext cx="5496583" cy="523220"/>
            </a:xfrm>
            <a:prstGeom prst="rect">
              <a:avLst/>
            </a:prstGeom>
            <a:noFill/>
          </p:spPr>
          <p:txBody>
            <a:bodyPr wrap="square">
              <a:spAutoFit/>
            </a:bodyPr>
            <a:lstStyle/>
            <a:p>
              <a:pPr defTabSz="554382"/>
              <a:r>
                <a:rPr lang="en-US" sz="1400" dirty="0">
                  <a:solidFill>
                    <a:srgbClr val="000000"/>
                  </a:solidFill>
                  <a:latin typeface="Roboto Condensed Light"/>
                </a:rPr>
                <a:t>This is a low-cost option. It only requires the cost of beverages/food and employees’ time away from work.</a:t>
              </a:r>
            </a:p>
          </p:txBody>
        </p:sp>
      </p:grpSp>
      <p:grpSp>
        <p:nvGrpSpPr>
          <p:cNvPr id="39" name="Group 38">
            <a:extLst>
              <a:ext uri="{FF2B5EF4-FFF2-40B4-BE49-F238E27FC236}">
                <a16:creationId xmlns:a16="http://schemas.microsoft.com/office/drawing/2014/main" id="{B143E9DB-AF6E-305F-F96A-564E2A837F80}"/>
              </a:ext>
            </a:extLst>
          </p:cNvPr>
          <p:cNvGrpSpPr/>
          <p:nvPr/>
        </p:nvGrpSpPr>
        <p:grpSpPr>
          <a:xfrm>
            <a:off x="6987750" y="4484963"/>
            <a:ext cx="4804475" cy="910357"/>
            <a:chOff x="6232623" y="4874825"/>
            <a:chExt cx="5723480" cy="910357"/>
          </a:xfrm>
        </p:grpSpPr>
        <p:sp>
          <p:nvSpPr>
            <p:cNvPr id="40" name="Rectangle 39">
              <a:extLst>
                <a:ext uri="{FF2B5EF4-FFF2-40B4-BE49-F238E27FC236}">
                  <a16:creationId xmlns:a16="http://schemas.microsoft.com/office/drawing/2014/main" id="{CAE0B65B-CFC7-7815-FC4F-6CF31CF36EC0}"/>
                </a:ext>
              </a:extLst>
            </p:cNvPr>
            <p:cNvSpPr/>
            <p:nvPr/>
          </p:nvSpPr>
          <p:spPr>
            <a:xfrm>
              <a:off x="6265763" y="4874825"/>
              <a:ext cx="5690340" cy="91035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rgbClr val="C00000"/>
                  </a:solidFill>
                  <a:latin typeface="Montserrat SemiBold" panose="00000700000000000000" pitchFamily="2" charset="0"/>
                  <a:ea typeface="Roboto Condensed Light" panose="02000000000000000000" pitchFamily="2" charset="0"/>
                </a:rPr>
                <a:t>Resources:</a:t>
              </a:r>
            </a:p>
          </p:txBody>
        </p:sp>
        <p:sp>
          <p:nvSpPr>
            <p:cNvPr id="41" name="Rectangle 40">
              <a:extLst>
                <a:ext uri="{FF2B5EF4-FFF2-40B4-BE49-F238E27FC236}">
                  <a16:creationId xmlns:a16="http://schemas.microsoft.com/office/drawing/2014/main" id="{C3663A2B-F8B9-CB2A-1736-FFE1705D4158}"/>
                </a:ext>
              </a:extLst>
            </p:cNvPr>
            <p:cNvSpPr/>
            <p:nvPr/>
          </p:nvSpPr>
          <p:spPr>
            <a:xfrm>
              <a:off x="6232623" y="4874827"/>
              <a:ext cx="69965" cy="9103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42" name="TextBox 41">
              <a:extLst>
                <a:ext uri="{FF2B5EF4-FFF2-40B4-BE49-F238E27FC236}">
                  <a16:creationId xmlns:a16="http://schemas.microsoft.com/office/drawing/2014/main" id="{07F241A0-88B0-A59C-71E5-4CC5BA695D48}"/>
                </a:ext>
              </a:extLst>
            </p:cNvPr>
            <p:cNvSpPr txBox="1"/>
            <p:nvPr/>
          </p:nvSpPr>
          <p:spPr>
            <a:xfrm>
              <a:off x="6342900" y="5148563"/>
              <a:ext cx="5484215" cy="574516"/>
            </a:xfrm>
            <a:prstGeom prst="rect">
              <a:avLst/>
            </a:prstGeom>
            <a:noFill/>
          </p:spPr>
          <p:txBody>
            <a:bodyPr wrap="square">
              <a:spAutoFit/>
            </a:bodyPr>
            <a:lstStyle/>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Business cards</a:t>
              </a:r>
            </a:p>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Swag</a:t>
              </a:r>
            </a:p>
          </p:txBody>
        </p:sp>
      </p:grpSp>
      <p:sp>
        <p:nvSpPr>
          <p:cNvPr id="43" name="TextBox 42">
            <a:extLst>
              <a:ext uri="{FF2B5EF4-FFF2-40B4-BE49-F238E27FC236}">
                <a16:creationId xmlns:a16="http://schemas.microsoft.com/office/drawing/2014/main" id="{BABFE7B3-CE80-ED38-AD85-F20AAD775EF1}"/>
              </a:ext>
            </a:extLst>
          </p:cNvPr>
          <p:cNvSpPr txBox="1"/>
          <p:nvPr/>
        </p:nvSpPr>
        <p:spPr>
          <a:xfrm>
            <a:off x="9569217" y="6310644"/>
            <a:ext cx="2302080" cy="307777"/>
          </a:xfrm>
          <a:prstGeom prst="rect">
            <a:avLst/>
          </a:prstGeom>
        </p:spPr>
        <p:txBody>
          <a:bodyPr wrap="square" rtlCol="0">
            <a:spAutoFit/>
          </a:bodyPr>
          <a:lstStyle/>
          <a:p>
            <a:pPr algn="l"/>
            <a:r>
              <a:rPr lang="en-US" sz="1400" dirty="0">
                <a:solidFill>
                  <a:schemeClr val="bg1"/>
                </a:solidFill>
              </a:rPr>
              <a:t>TNI Consulting Services  |  </a:t>
            </a:r>
            <a:fld id="{A9431E36-6410-44CF-A27B-9E92FB66C6D4}" type="slidenum">
              <a:rPr lang="en-US" sz="1400" b="0" smtClean="0">
                <a:solidFill>
                  <a:schemeClr val="bg1"/>
                </a:solidFill>
              </a:rPr>
              <a:t>11</a:t>
            </a:fld>
            <a:endParaRPr lang="en-US" sz="1400" b="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 name="Group 3"/>
          <p:cNvGrpSpPr/>
          <p:nvPr/>
        </p:nvGrpSpPr>
        <p:grpSpPr>
          <a:xfrm>
            <a:off x="10065231" y="-2492022"/>
            <a:ext cx="4003322" cy="4003322"/>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00000"/>
            </a:solidFill>
          </p:spPr>
          <p:txBody>
            <a:bodyPr/>
            <a:lstStyle/>
            <a:p>
              <a:endParaRPr lang="en-US"/>
            </a:p>
          </p:txBody>
        </p:sp>
      </p:grpSp>
      <p:sp>
        <p:nvSpPr>
          <p:cNvPr id="13" name="AutoShape 13"/>
          <p:cNvSpPr/>
          <p:nvPr/>
        </p:nvSpPr>
        <p:spPr>
          <a:xfrm rot="-5400000">
            <a:off x="12073348" y="3011656"/>
            <a:ext cx="240480" cy="5486400"/>
          </a:xfrm>
          <a:prstGeom prst="rect">
            <a:avLst/>
          </a:prstGeom>
          <a:solidFill>
            <a:srgbClr val="C00000"/>
          </a:solidFill>
        </p:spPr>
        <p:txBody>
          <a:bodyPr/>
          <a:lstStyle/>
          <a:p>
            <a:endParaRPr lang="en-US" sz="728" dirty="0"/>
          </a:p>
        </p:txBody>
      </p:sp>
      <p:grpSp>
        <p:nvGrpSpPr>
          <p:cNvPr id="14" name="Group 14"/>
          <p:cNvGrpSpPr/>
          <p:nvPr/>
        </p:nvGrpSpPr>
        <p:grpSpPr>
          <a:xfrm rot="-5400000">
            <a:off x="9752904" y="-940266"/>
            <a:ext cx="1464978" cy="1462634"/>
            <a:chOff x="0" y="0"/>
            <a:chExt cx="6350000" cy="6339840"/>
          </a:xfrm>
        </p:grpSpPr>
        <p:sp>
          <p:nvSpPr>
            <p:cNvPr id="15" name="Freeform 15"/>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chemeClr val="bg1"/>
            </a:solidFill>
          </p:spPr>
          <p:txBody>
            <a:bodyPr/>
            <a:lstStyle/>
            <a:p>
              <a:endParaRPr lang="en-US"/>
            </a:p>
          </p:txBody>
        </p:sp>
      </p:grpSp>
      <p:grpSp>
        <p:nvGrpSpPr>
          <p:cNvPr id="16" name="Group 16"/>
          <p:cNvGrpSpPr/>
          <p:nvPr/>
        </p:nvGrpSpPr>
        <p:grpSpPr>
          <a:xfrm>
            <a:off x="-398634" y="-399428"/>
            <a:ext cx="798855" cy="798855"/>
            <a:chOff x="0" y="0"/>
            <a:chExt cx="1913890" cy="1913890"/>
          </a:xfrm>
        </p:grpSpPr>
        <p:sp>
          <p:nvSpPr>
            <p:cNvPr id="17" name="Freeform 1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C00000"/>
            </a:solidFill>
          </p:spPr>
          <p:txBody>
            <a:bodyPr/>
            <a:lstStyle/>
            <a:p>
              <a:endParaRPr lang="en-US" sz="728" dirty="0"/>
            </a:p>
          </p:txBody>
        </p:sp>
      </p:grpSp>
      <p:sp>
        <p:nvSpPr>
          <p:cNvPr id="18" name="Title 3">
            <a:extLst>
              <a:ext uri="{FF2B5EF4-FFF2-40B4-BE49-F238E27FC236}">
                <a16:creationId xmlns:a16="http://schemas.microsoft.com/office/drawing/2014/main" id="{C978B9E5-5E5F-F379-34BC-AFA962CEDC15}"/>
              </a:ext>
            </a:extLst>
          </p:cNvPr>
          <p:cNvSpPr txBox="1">
            <a:spLocks/>
          </p:cNvSpPr>
          <p:nvPr/>
        </p:nvSpPr>
        <p:spPr>
          <a:xfrm>
            <a:off x="354104" y="427893"/>
            <a:ext cx="11119027" cy="1130188"/>
          </a:xfrm>
          <a:prstGeom prst="rect">
            <a:avLst/>
          </a:prstGeom>
        </p:spPr>
        <p:txBody>
          <a:bodyPr/>
          <a:lstStyle>
            <a:lvl1pPr algn="l" defTabSz="914400" rtl="0" eaLnBrk="1" latinLnBrk="0" hangingPunct="1">
              <a:lnSpc>
                <a:spcPts val="4000"/>
              </a:lnSpc>
              <a:spcBef>
                <a:spcPct val="0"/>
              </a:spcBef>
              <a:buNone/>
              <a:defRPr sz="3200" b="0" i="0" kern="1200">
                <a:solidFill>
                  <a:srgbClr val="717171"/>
                </a:solidFill>
                <a:latin typeface="Montserrat SemiBold" pitchFamily="2" charset="77"/>
                <a:ea typeface="+mj-ea"/>
                <a:cs typeface="Arial" panose="020B0604020202020204" pitchFamily="34" charset="0"/>
              </a:defRPr>
            </a:lvl1pPr>
          </a:lstStyle>
          <a:p>
            <a:r>
              <a:rPr lang="en-US" dirty="0">
                <a:solidFill>
                  <a:schemeClr val="bg1"/>
                </a:solidFill>
              </a:rPr>
              <a:t>Social Media Campaign </a:t>
            </a:r>
            <a:endParaRPr lang="en-CA" dirty="0">
              <a:solidFill>
                <a:schemeClr val="bg1"/>
              </a:solidFill>
            </a:endParaRPr>
          </a:p>
        </p:txBody>
      </p:sp>
      <p:grpSp>
        <p:nvGrpSpPr>
          <p:cNvPr id="24" name="Group 23">
            <a:extLst>
              <a:ext uri="{FF2B5EF4-FFF2-40B4-BE49-F238E27FC236}">
                <a16:creationId xmlns:a16="http://schemas.microsoft.com/office/drawing/2014/main" id="{F13B2094-5B89-993E-D900-E714B1AC9F36}"/>
              </a:ext>
            </a:extLst>
          </p:cNvPr>
          <p:cNvGrpSpPr/>
          <p:nvPr/>
        </p:nvGrpSpPr>
        <p:grpSpPr>
          <a:xfrm>
            <a:off x="354104" y="1185375"/>
            <a:ext cx="6223664" cy="1770889"/>
            <a:chOff x="354104" y="1185375"/>
            <a:chExt cx="6223664" cy="1770889"/>
          </a:xfrm>
        </p:grpSpPr>
        <p:sp>
          <p:nvSpPr>
            <p:cNvPr id="25" name="Rectangle 24">
              <a:extLst>
                <a:ext uri="{FF2B5EF4-FFF2-40B4-BE49-F238E27FC236}">
                  <a16:creationId xmlns:a16="http://schemas.microsoft.com/office/drawing/2014/main" id="{C165AE8B-F4DD-3131-F2E6-7B13BE4F3D3B}"/>
                </a:ext>
              </a:extLst>
            </p:cNvPr>
            <p:cNvSpPr/>
            <p:nvPr/>
          </p:nvSpPr>
          <p:spPr>
            <a:xfrm>
              <a:off x="354104" y="1360880"/>
              <a:ext cx="6223664" cy="1595384"/>
            </a:xfrm>
            <a:prstGeom prst="rect">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1416" indent="-171416" defTabSz="554382">
                <a:spcBef>
                  <a:spcPts val="200"/>
                </a:spcBef>
                <a:spcAft>
                  <a:spcPts val="200"/>
                </a:spcAft>
                <a:buFont typeface="Arial" panose="020B0604020202020204" pitchFamily="34" charset="0"/>
                <a:buChar char="•"/>
              </a:pPr>
              <a:r>
                <a:rPr lang="en-US" sz="1400" dirty="0">
                  <a:solidFill>
                    <a:schemeClr val="bg1"/>
                  </a:solidFill>
                  <a:latin typeface="Roboto Condensed Light"/>
                </a:rPr>
                <a:t>Use social media campaigns to build your employer brand presence and connect with candidates off campus.</a:t>
              </a:r>
            </a:p>
            <a:p>
              <a:pPr marL="171416" indent="-171416" defTabSz="554382">
                <a:spcBef>
                  <a:spcPts val="200"/>
                </a:spcBef>
                <a:spcAft>
                  <a:spcPts val="200"/>
                </a:spcAft>
                <a:buFont typeface="Arial" panose="020B0604020202020204" pitchFamily="34" charset="0"/>
                <a:buChar char="•"/>
              </a:pPr>
              <a:r>
                <a:rPr lang="en-US" sz="1400" dirty="0">
                  <a:solidFill>
                    <a:schemeClr val="bg1"/>
                  </a:solidFill>
                  <a:latin typeface="Roboto Condensed Light"/>
                </a:rPr>
                <a:t>Future graduates are using social media platforms such as Instagram, Facebook, and Twitter to learn more about organizations and careers they are interested in. </a:t>
              </a:r>
            </a:p>
            <a:p>
              <a:pPr marL="171416" indent="-171416" defTabSz="554382">
                <a:spcBef>
                  <a:spcPts val="200"/>
                </a:spcBef>
                <a:spcAft>
                  <a:spcPts val="200"/>
                </a:spcAft>
                <a:buFont typeface="Arial" panose="020B0604020202020204" pitchFamily="34" charset="0"/>
                <a:buChar char="•"/>
              </a:pPr>
              <a:r>
                <a:rPr lang="en-US" sz="1400" dirty="0">
                  <a:solidFill>
                    <a:schemeClr val="bg1"/>
                  </a:solidFill>
                  <a:latin typeface="Roboto Condensed Light"/>
                </a:rPr>
                <a:t>Using advertising methods, organizations can use target messaging to reach this specific market.</a:t>
              </a:r>
            </a:p>
          </p:txBody>
        </p:sp>
        <p:sp>
          <p:nvSpPr>
            <p:cNvPr id="26" name="Rectangle: Rounded Corners 25">
              <a:extLst>
                <a:ext uri="{FF2B5EF4-FFF2-40B4-BE49-F238E27FC236}">
                  <a16:creationId xmlns:a16="http://schemas.microsoft.com/office/drawing/2014/main" id="{23D93741-82FD-8ED7-6512-A4C392DE6864}"/>
                </a:ext>
              </a:extLst>
            </p:cNvPr>
            <p:cNvSpPr/>
            <p:nvPr/>
          </p:nvSpPr>
          <p:spPr>
            <a:xfrm>
              <a:off x="543432" y="1185375"/>
              <a:ext cx="1588625" cy="289283"/>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mj-lt"/>
                </a:rPr>
                <a:t>Overview</a:t>
              </a:r>
              <a:endParaRPr lang="en-CA" sz="1400" dirty="0">
                <a:solidFill>
                  <a:schemeClr val="bg1"/>
                </a:solidFill>
                <a:latin typeface="+mj-lt"/>
              </a:endParaRPr>
            </a:p>
          </p:txBody>
        </p:sp>
      </p:grpSp>
      <p:sp>
        <p:nvSpPr>
          <p:cNvPr id="27" name="Rectangle 26">
            <a:extLst>
              <a:ext uri="{FF2B5EF4-FFF2-40B4-BE49-F238E27FC236}">
                <a16:creationId xmlns:a16="http://schemas.microsoft.com/office/drawing/2014/main" id="{6AF98777-631A-4B3A-4439-F9345BF945A9}"/>
              </a:ext>
            </a:extLst>
          </p:cNvPr>
          <p:cNvSpPr/>
          <p:nvPr/>
        </p:nvSpPr>
        <p:spPr>
          <a:xfrm>
            <a:off x="354104" y="3408706"/>
            <a:ext cx="6223663" cy="1464071"/>
          </a:xfrm>
          <a:prstGeom prst="rect">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2800" indent="-172800" defTabSz="554382">
              <a:spcBef>
                <a:spcPts val="200"/>
              </a:spcBef>
              <a:spcAft>
                <a:spcPts val="200"/>
              </a:spcAft>
              <a:buFont typeface="Arial" panose="020B0604020202020204" pitchFamily="34" charset="0"/>
              <a:buChar char="•"/>
            </a:pPr>
            <a:r>
              <a:rPr lang="en-US" sz="1400" dirty="0">
                <a:solidFill>
                  <a:schemeClr val="bg1"/>
                </a:solidFill>
                <a:latin typeface="Roboto Condensed Light"/>
              </a:rPr>
              <a:t>Use the job description and new graduate audience profile to develop brand messaging for target groups. </a:t>
            </a:r>
          </a:p>
          <a:p>
            <a:pPr marL="172800" indent="-172800" defTabSz="554382">
              <a:spcBef>
                <a:spcPts val="200"/>
              </a:spcBef>
              <a:spcAft>
                <a:spcPts val="200"/>
              </a:spcAft>
              <a:buFont typeface="Arial" panose="020B0604020202020204" pitchFamily="34" charset="0"/>
              <a:buChar char="•"/>
            </a:pPr>
            <a:r>
              <a:rPr lang="en-US" sz="1400" dirty="0">
                <a:solidFill>
                  <a:schemeClr val="bg1"/>
                </a:solidFill>
                <a:latin typeface="Roboto Condensed Light"/>
              </a:rPr>
              <a:t>Partner with Marketing and Communications to use their expertise. </a:t>
            </a:r>
          </a:p>
          <a:p>
            <a:pPr marL="172800" indent="-172800" defTabSz="554382">
              <a:spcBef>
                <a:spcPts val="200"/>
              </a:spcBef>
              <a:spcAft>
                <a:spcPts val="200"/>
              </a:spcAft>
              <a:buFont typeface="Arial" panose="020B0604020202020204" pitchFamily="34" charset="0"/>
              <a:buChar char="•"/>
            </a:pPr>
            <a:r>
              <a:rPr lang="en-US" sz="1400" dirty="0">
                <a:solidFill>
                  <a:schemeClr val="bg1"/>
                </a:solidFill>
                <a:latin typeface="Roboto Condensed Light"/>
              </a:rPr>
              <a:t>Based on your research, identify the best platforms for your social media campaign. </a:t>
            </a:r>
          </a:p>
          <a:p>
            <a:pPr marL="172800" indent="-172800" defTabSz="554382">
              <a:spcBef>
                <a:spcPts val="200"/>
              </a:spcBef>
              <a:spcAft>
                <a:spcPts val="200"/>
              </a:spcAft>
              <a:buFont typeface="Arial" panose="020B0604020202020204" pitchFamily="34" charset="0"/>
              <a:buChar char="•"/>
            </a:pPr>
            <a:r>
              <a:rPr lang="en-US" sz="1400" dirty="0">
                <a:solidFill>
                  <a:schemeClr val="bg1"/>
                </a:solidFill>
                <a:latin typeface="Roboto Condensed Light"/>
              </a:rPr>
              <a:t>Determine if you have room in your budget to pay </a:t>
            </a:r>
            <a:r>
              <a:rPr lang="en-US" sz="1400" dirty="0">
                <a:solidFill>
                  <a:srgbClr val="000000"/>
                </a:solidFill>
                <a:latin typeface="Roboto Condensed Light"/>
              </a:rPr>
              <a:t>for sponsored ads or searches.</a:t>
            </a:r>
            <a:endParaRPr lang="en-US" sz="1400" dirty="0">
              <a:solidFill>
                <a:srgbClr val="494A4A">
                  <a:lumMod val="75000"/>
                </a:srgbClr>
              </a:solidFill>
              <a:latin typeface="Roboto Condensed Light"/>
            </a:endParaRPr>
          </a:p>
        </p:txBody>
      </p:sp>
      <p:sp>
        <p:nvSpPr>
          <p:cNvPr id="28" name="Rectangle: Rounded Corners 27">
            <a:extLst>
              <a:ext uri="{FF2B5EF4-FFF2-40B4-BE49-F238E27FC236}">
                <a16:creationId xmlns:a16="http://schemas.microsoft.com/office/drawing/2014/main" id="{044DAD99-25A9-DB0E-A994-D44B22075189}"/>
              </a:ext>
            </a:extLst>
          </p:cNvPr>
          <p:cNvSpPr/>
          <p:nvPr/>
        </p:nvSpPr>
        <p:spPr>
          <a:xfrm>
            <a:off x="543433" y="3243779"/>
            <a:ext cx="1588625" cy="289283"/>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mj-lt"/>
              </a:rPr>
              <a:t>Execution</a:t>
            </a:r>
            <a:endParaRPr lang="en-CA" sz="1400" dirty="0">
              <a:solidFill>
                <a:schemeClr val="bg1"/>
              </a:solidFill>
              <a:latin typeface="+mj-lt"/>
            </a:endParaRPr>
          </a:p>
        </p:txBody>
      </p:sp>
      <p:cxnSp>
        <p:nvCxnSpPr>
          <p:cNvPr id="29" name="Straight Connector 28">
            <a:extLst>
              <a:ext uri="{FF2B5EF4-FFF2-40B4-BE49-F238E27FC236}">
                <a16:creationId xmlns:a16="http://schemas.microsoft.com/office/drawing/2014/main" id="{4E47C0EB-C7A6-CDC9-34C7-6798FCF76B94}"/>
              </a:ext>
            </a:extLst>
          </p:cNvPr>
          <p:cNvCxnSpPr>
            <a:cxnSpLocks/>
          </p:cNvCxnSpPr>
          <p:nvPr/>
        </p:nvCxnSpPr>
        <p:spPr>
          <a:xfrm>
            <a:off x="6797888" y="1185375"/>
            <a:ext cx="0" cy="4505211"/>
          </a:xfrm>
          <a:prstGeom prst="line">
            <a:avLst/>
          </a:prstGeom>
          <a:ln w="28575">
            <a:solidFill>
              <a:schemeClr val="bg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0" name="Group 29">
            <a:extLst>
              <a:ext uri="{FF2B5EF4-FFF2-40B4-BE49-F238E27FC236}">
                <a16:creationId xmlns:a16="http://schemas.microsoft.com/office/drawing/2014/main" id="{75E4AB26-37C0-0ECA-EFB2-97FF71EF439C}"/>
              </a:ext>
            </a:extLst>
          </p:cNvPr>
          <p:cNvGrpSpPr/>
          <p:nvPr/>
        </p:nvGrpSpPr>
        <p:grpSpPr>
          <a:xfrm>
            <a:off x="6981648" y="821053"/>
            <a:ext cx="4804474" cy="2281986"/>
            <a:chOff x="6198334" y="1277790"/>
            <a:chExt cx="5723480" cy="1751222"/>
          </a:xfrm>
        </p:grpSpPr>
        <p:sp>
          <p:nvSpPr>
            <p:cNvPr id="31" name="Rectangle 30">
              <a:extLst>
                <a:ext uri="{FF2B5EF4-FFF2-40B4-BE49-F238E27FC236}">
                  <a16:creationId xmlns:a16="http://schemas.microsoft.com/office/drawing/2014/main" id="{B6888E82-CCC2-F9A6-5DC3-6F948EC697DB}"/>
                </a:ext>
              </a:extLst>
            </p:cNvPr>
            <p:cNvSpPr/>
            <p:nvPr/>
          </p:nvSpPr>
          <p:spPr>
            <a:xfrm>
              <a:off x="6204589" y="1277790"/>
              <a:ext cx="5717225" cy="175122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rgbClr val="C00000"/>
                  </a:solidFill>
                  <a:latin typeface="Montserrat SemiBold" panose="00000700000000000000" pitchFamily="2" charset="0"/>
                  <a:ea typeface="Roboto Condensed Light" panose="02000000000000000000" pitchFamily="2" charset="0"/>
                </a:rPr>
                <a:t>Who:</a:t>
              </a:r>
            </a:p>
          </p:txBody>
        </p:sp>
        <p:sp>
          <p:nvSpPr>
            <p:cNvPr id="32" name="Rectangle 31">
              <a:extLst>
                <a:ext uri="{FF2B5EF4-FFF2-40B4-BE49-F238E27FC236}">
                  <a16:creationId xmlns:a16="http://schemas.microsoft.com/office/drawing/2014/main" id="{58A29882-223E-AA97-C654-46CC16AEC5E0}"/>
                </a:ext>
              </a:extLst>
            </p:cNvPr>
            <p:cNvSpPr/>
            <p:nvPr/>
          </p:nvSpPr>
          <p:spPr>
            <a:xfrm>
              <a:off x="6198334" y="1277790"/>
              <a:ext cx="68578" cy="17512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33" name="TextBox 32">
              <a:extLst>
                <a:ext uri="{FF2B5EF4-FFF2-40B4-BE49-F238E27FC236}">
                  <a16:creationId xmlns:a16="http://schemas.microsoft.com/office/drawing/2014/main" id="{9B27B8FF-5A10-C87E-8309-046A47EE7195}"/>
                </a:ext>
              </a:extLst>
            </p:cNvPr>
            <p:cNvSpPr txBox="1"/>
            <p:nvPr/>
          </p:nvSpPr>
          <p:spPr>
            <a:xfrm>
              <a:off x="6346072" y="1567073"/>
              <a:ext cx="5496583" cy="1461939"/>
            </a:xfrm>
            <a:prstGeom prst="rect">
              <a:avLst/>
            </a:prstGeom>
            <a:noFill/>
          </p:spPr>
          <p:txBody>
            <a:bodyPr wrap="square">
              <a:spAutoFit/>
            </a:bodyPr>
            <a:lstStyle/>
            <a:p>
              <a:pPr defTabSz="554382"/>
              <a:r>
                <a:rPr lang="en-US" sz="1400" b="1" dirty="0">
                  <a:solidFill>
                    <a:srgbClr val="000000"/>
                  </a:solidFill>
                  <a:latin typeface="Roboto Condensed Light"/>
                </a:rPr>
                <a:t>Organization Participants:</a:t>
              </a:r>
            </a:p>
            <a:p>
              <a:pPr defTabSz="554382">
                <a:spcAft>
                  <a:spcPts val="600"/>
                </a:spcAft>
              </a:pPr>
              <a:r>
                <a:rPr lang="en-US" sz="1400" dirty="0">
                  <a:solidFill>
                    <a:srgbClr val="000000"/>
                  </a:solidFill>
                  <a:latin typeface="Roboto Condensed Light"/>
                </a:rPr>
                <a:t>Involve your Marketing or Communications department to build your campaign. Some campaigns involve employee testimonials, so identify employees who future graduates will connect with. </a:t>
              </a:r>
              <a:r>
                <a:rPr lang="en-US" sz="1400" b="1" dirty="0">
                  <a:solidFill>
                    <a:srgbClr val="000000"/>
                  </a:solidFill>
                  <a:latin typeface="Roboto Condensed Light"/>
                </a:rPr>
                <a:t> </a:t>
              </a:r>
              <a:endParaRPr lang="en-CA" sz="1400" b="1" dirty="0">
                <a:solidFill>
                  <a:srgbClr val="000000"/>
                </a:solidFill>
                <a:latin typeface="Roboto Condensed Light"/>
              </a:endParaRPr>
            </a:p>
            <a:p>
              <a:pPr defTabSz="554382"/>
              <a:r>
                <a:rPr lang="en-US" sz="1400" b="1" dirty="0">
                  <a:solidFill>
                    <a:srgbClr val="000000"/>
                  </a:solidFill>
                  <a:latin typeface="Roboto Condensed Light"/>
                </a:rPr>
                <a:t>Target Graduates: </a:t>
              </a:r>
            </a:p>
            <a:p>
              <a:pPr defTabSz="554382">
                <a:spcAft>
                  <a:spcPts val="600"/>
                </a:spcAft>
              </a:pPr>
              <a:r>
                <a:rPr lang="en-US" sz="1400" dirty="0">
                  <a:solidFill>
                    <a:srgbClr val="000000"/>
                  </a:solidFill>
                  <a:latin typeface="Roboto Condensed Light"/>
                </a:rPr>
                <a:t>This will depend on your new graduate audience profile research.</a:t>
              </a:r>
            </a:p>
          </p:txBody>
        </p:sp>
      </p:grpSp>
      <p:grpSp>
        <p:nvGrpSpPr>
          <p:cNvPr id="34" name="Group 33">
            <a:extLst>
              <a:ext uri="{FF2B5EF4-FFF2-40B4-BE49-F238E27FC236}">
                <a16:creationId xmlns:a16="http://schemas.microsoft.com/office/drawing/2014/main" id="{7E1E91BC-E4E8-1DC3-AC23-9A3C618FE3CB}"/>
              </a:ext>
            </a:extLst>
          </p:cNvPr>
          <p:cNvGrpSpPr/>
          <p:nvPr/>
        </p:nvGrpSpPr>
        <p:grpSpPr>
          <a:xfrm>
            <a:off x="6990190" y="3196601"/>
            <a:ext cx="4806913" cy="1089071"/>
            <a:chOff x="6209040" y="3565867"/>
            <a:chExt cx="5726385" cy="1089071"/>
          </a:xfrm>
        </p:grpSpPr>
        <p:sp>
          <p:nvSpPr>
            <p:cNvPr id="35" name="Rectangle 34">
              <a:extLst>
                <a:ext uri="{FF2B5EF4-FFF2-40B4-BE49-F238E27FC236}">
                  <a16:creationId xmlns:a16="http://schemas.microsoft.com/office/drawing/2014/main" id="{AB9A266F-791D-4652-83A4-F1373C9C609B}"/>
                </a:ext>
              </a:extLst>
            </p:cNvPr>
            <p:cNvSpPr/>
            <p:nvPr/>
          </p:nvSpPr>
          <p:spPr>
            <a:xfrm>
              <a:off x="6218201" y="3565867"/>
              <a:ext cx="5717224" cy="108907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rgbClr val="C00000"/>
                  </a:solidFill>
                  <a:latin typeface="Montserrat SemiBold" panose="00000700000000000000" pitchFamily="2" charset="0"/>
                  <a:ea typeface="Roboto Condensed Light" panose="02000000000000000000" pitchFamily="2" charset="0"/>
                </a:rPr>
                <a:t>Cost of methods:</a:t>
              </a:r>
            </a:p>
            <a:p>
              <a:pPr marL="108000"/>
              <a:endParaRPr lang="en-US" sz="1600" dirty="0">
                <a:latin typeface="Arial" panose="020B0604020202020204" pitchFamily="34" charset="0"/>
              </a:endParaRPr>
            </a:p>
          </p:txBody>
        </p:sp>
        <p:sp>
          <p:nvSpPr>
            <p:cNvPr id="36" name="Rectangle 35">
              <a:extLst>
                <a:ext uri="{FF2B5EF4-FFF2-40B4-BE49-F238E27FC236}">
                  <a16:creationId xmlns:a16="http://schemas.microsoft.com/office/drawing/2014/main" id="{CD6E5FD5-4605-C571-D403-C35085178BE2}"/>
                </a:ext>
              </a:extLst>
            </p:cNvPr>
            <p:cNvSpPr/>
            <p:nvPr/>
          </p:nvSpPr>
          <p:spPr>
            <a:xfrm>
              <a:off x="6209040" y="3565867"/>
              <a:ext cx="68578" cy="10890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37" name="TextBox 36">
              <a:extLst>
                <a:ext uri="{FF2B5EF4-FFF2-40B4-BE49-F238E27FC236}">
                  <a16:creationId xmlns:a16="http://schemas.microsoft.com/office/drawing/2014/main" id="{B24F2951-A69A-ADD5-0853-C77274A2C047}"/>
                </a:ext>
              </a:extLst>
            </p:cNvPr>
            <p:cNvSpPr txBox="1"/>
            <p:nvPr/>
          </p:nvSpPr>
          <p:spPr>
            <a:xfrm>
              <a:off x="6356779" y="3843582"/>
              <a:ext cx="5496583" cy="738664"/>
            </a:xfrm>
            <a:prstGeom prst="rect">
              <a:avLst/>
            </a:prstGeom>
            <a:noFill/>
          </p:spPr>
          <p:txBody>
            <a:bodyPr wrap="square">
              <a:spAutoFit/>
            </a:bodyPr>
            <a:lstStyle/>
            <a:p>
              <a:pPr defTabSz="554382"/>
              <a:r>
                <a:rPr lang="en-US" sz="1400" dirty="0">
                  <a:solidFill>
                    <a:srgbClr val="000000"/>
                  </a:solidFill>
                  <a:latin typeface="Roboto Condensed Light"/>
                </a:rPr>
                <a:t>This can be a low-cost method depending on your organization’s current social media platform access. However, purchasing marketing analytics or sponsored ads may raise costs. </a:t>
              </a:r>
            </a:p>
          </p:txBody>
        </p:sp>
      </p:grpSp>
      <p:grpSp>
        <p:nvGrpSpPr>
          <p:cNvPr id="38" name="Group 37">
            <a:extLst>
              <a:ext uri="{FF2B5EF4-FFF2-40B4-BE49-F238E27FC236}">
                <a16:creationId xmlns:a16="http://schemas.microsoft.com/office/drawing/2014/main" id="{185A6075-A3EF-82B4-47DD-BB9389C010B6}"/>
              </a:ext>
            </a:extLst>
          </p:cNvPr>
          <p:cNvGrpSpPr/>
          <p:nvPr/>
        </p:nvGrpSpPr>
        <p:grpSpPr>
          <a:xfrm>
            <a:off x="6989501" y="4545676"/>
            <a:ext cx="4804475" cy="910357"/>
            <a:chOff x="6232623" y="4874825"/>
            <a:chExt cx="5723480" cy="910357"/>
          </a:xfrm>
        </p:grpSpPr>
        <p:sp>
          <p:nvSpPr>
            <p:cNvPr id="39" name="Rectangle 38">
              <a:extLst>
                <a:ext uri="{FF2B5EF4-FFF2-40B4-BE49-F238E27FC236}">
                  <a16:creationId xmlns:a16="http://schemas.microsoft.com/office/drawing/2014/main" id="{856D7879-0D13-0B67-9337-4EA06AE73E78}"/>
                </a:ext>
              </a:extLst>
            </p:cNvPr>
            <p:cNvSpPr/>
            <p:nvPr/>
          </p:nvSpPr>
          <p:spPr>
            <a:xfrm>
              <a:off x="6265763" y="4874825"/>
              <a:ext cx="5690340" cy="910357"/>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rgbClr val="C00000"/>
                  </a:solidFill>
                  <a:latin typeface="Montserrat SemiBold" panose="00000700000000000000" pitchFamily="2" charset="0"/>
                  <a:ea typeface="Roboto Condensed Light" panose="02000000000000000000" pitchFamily="2" charset="0"/>
                </a:rPr>
                <a:t>Resources:</a:t>
              </a:r>
            </a:p>
          </p:txBody>
        </p:sp>
        <p:sp>
          <p:nvSpPr>
            <p:cNvPr id="40" name="Rectangle 39">
              <a:extLst>
                <a:ext uri="{FF2B5EF4-FFF2-40B4-BE49-F238E27FC236}">
                  <a16:creationId xmlns:a16="http://schemas.microsoft.com/office/drawing/2014/main" id="{8227E237-62CF-E670-CA17-994E09BC3803}"/>
                </a:ext>
              </a:extLst>
            </p:cNvPr>
            <p:cNvSpPr/>
            <p:nvPr/>
          </p:nvSpPr>
          <p:spPr>
            <a:xfrm>
              <a:off x="6232623" y="4874827"/>
              <a:ext cx="69965" cy="9103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41" name="TextBox 40">
              <a:extLst>
                <a:ext uri="{FF2B5EF4-FFF2-40B4-BE49-F238E27FC236}">
                  <a16:creationId xmlns:a16="http://schemas.microsoft.com/office/drawing/2014/main" id="{E195B95D-40F3-C707-AED3-E3455B3F3430}"/>
                </a:ext>
              </a:extLst>
            </p:cNvPr>
            <p:cNvSpPr txBox="1"/>
            <p:nvPr/>
          </p:nvSpPr>
          <p:spPr>
            <a:xfrm>
              <a:off x="6342900" y="5148563"/>
              <a:ext cx="5484215" cy="574516"/>
            </a:xfrm>
            <a:prstGeom prst="rect">
              <a:avLst/>
            </a:prstGeom>
            <a:noFill/>
          </p:spPr>
          <p:txBody>
            <a:bodyPr wrap="square">
              <a:spAutoFit/>
            </a:bodyPr>
            <a:lstStyle/>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Marketing material</a:t>
              </a:r>
            </a:p>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Technology support</a:t>
              </a:r>
            </a:p>
          </p:txBody>
        </p:sp>
      </p:grpSp>
      <p:sp>
        <p:nvSpPr>
          <p:cNvPr id="42" name="TextBox 41">
            <a:extLst>
              <a:ext uri="{FF2B5EF4-FFF2-40B4-BE49-F238E27FC236}">
                <a16:creationId xmlns:a16="http://schemas.microsoft.com/office/drawing/2014/main" id="{3840EA84-B761-BBEE-2642-47F3E6423481}"/>
              </a:ext>
            </a:extLst>
          </p:cNvPr>
          <p:cNvSpPr txBox="1"/>
          <p:nvPr/>
        </p:nvSpPr>
        <p:spPr>
          <a:xfrm>
            <a:off x="9569217" y="6310644"/>
            <a:ext cx="2302080" cy="307777"/>
          </a:xfrm>
          <a:prstGeom prst="rect">
            <a:avLst/>
          </a:prstGeom>
        </p:spPr>
        <p:txBody>
          <a:bodyPr wrap="square" rtlCol="0">
            <a:spAutoFit/>
          </a:bodyPr>
          <a:lstStyle/>
          <a:p>
            <a:pPr algn="l"/>
            <a:r>
              <a:rPr lang="en-US" sz="1400" dirty="0">
                <a:solidFill>
                  <a:schemeClr val="bg1"/>
                </a:solidFill>
              </a:rPr>
              <a:t>TNI Consulting Services  |  </a:t>
            </a:r>
            <a:fld id="{A9431E36-6410-44CF-A27B-9E92FB66C6D4}" type="slidenum">
              <a:rPr lang="en-US" sz="1400" b="0" smtClean="0">
                <a:solidFill>
                  <a:schemeClr val="bg1"/>
                </a:solidFill>
              </a:rPr>
              <a:t>12</a:t>
            </a:fld>
            <a:endParaRPr lang="en-US" sz="1400" b="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10"/>
          <p:cNvGrpSpPr/>
          <p:nvPr/>
        </p:nvGrpSpPr>
        <p:grpSpPr>
          <a:xfrm>
            <a:off x="-198745" y="-283281"/>
            <a:ext cx="742177" cy="742177"/>
            <a:chOff x="0" y="0"/>
            <a:chExt cx="1913890" cy="1913890"/>
          </a:xfrm>
        </p:grpSpPr>
        <p:sp>
          <p:nvSpPr>
            <p:cNvPr id="11" name="Freeform 11"/>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C00000"/>
            </a:solidFill>
          </p:spPr>
          <p:txBody>
            <a:bodyPr/>
            <a:lstStyle/>
            <a:p>
              <a:endParaRPr lang="en-US" sz="728" dirty="0"/>
            </a:p>
          </p:txBody>
        </p:sp>
      </p:grpSp>
      <p:grpSp>
        <p:nvGrpSpPr>
          <p:cNvPr id="12" name="Group 12"/>
          <p:cNvGrpSpPr/>
          <p:nvPr/>
        </p:nvGrpSpPr>
        <p:grpSpPr>
          <a:xfrm>
            <a:off x="11686388" y="6292441"/>
            <a:ext cx="742177" cy="742177"/>
            <a:chOff x="0" y="0"/>
            <a:chExt cx="1913890" cy="1913890"/>
          </a:xfrm>
        </p:grpSpPr>
        <p:sp>
          <p:nvSpPr>
            <p:cNvPr id="13" name="Freeform 1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C00000"/>
            </a:solidFill>
          </p:spPr>
          <p:txBody>
            <a:bodyPr/>
            <a:lstStyle/>
            <a:p>
              <a:endParaRPr lang="en-US"/>
            </a:p>
          </p:txBody>
        </p:sp>
      </p:grpSp>
      <p:grpSp>
        <p:nvGrpSpPr>
          <p:cNvPr id="14" name="Group 14"/>
          <p:cNvGrpSpPr/>
          <p:nvPr/>
        </p:nvGrpSpPr>
        <p:grpSpPr>
          <a:xfrm>
            <a:off x="1298044" y="5548892"/>
            <a:ext cx="4239481" cy="4239481"/>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00000"/>
            </a:solidFill>
          </p:spPr>
          <p:txBody>
            <a:bodyPr/>
            <a:lstStyle/>
            <a:p>
              <a:endParaRPr lang="en-US"/>
            </a:p>
          </p:txBody>
        </p:sp>
      </p:grpSp>
      <p:grpSp>
        <p:nvGrpSpPr>
          <p:cNvPr id="16" name="Group 16"/>
          <p:cNvGrpSpPr/>
          <p:nvPr/>
        </p:nvGrpSpPr>
        <p:grpSpPr>
          <a:xfrm>
            <a:off x="6719293" y="-3419841"/>
            <a:ext cx="4239481" cy="4239481"/>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00000"/>
            </a:solidFill>
          </p:spPr>
          <p:txBody>
            <a:bodyPr/>
            <a:lstStyle/>
            <a:p>
              <a:endParaRPr lang="en-US"/>
            </a:p>
          </p:txBody>
        </p:sp>
      </p:grpSp>
      <p:sp>
        <p:nvSpPr>
          <p:cNvPr id="18" name="AutoShape 18"/>
          <p:cNvSpPr/>
          <p:nvPr/>
        </p:nvSpPr>
        <p:spPr>
          <a:xfrm rot="-5400000">
            <a:off x="1688866" y="4307512"/>
            <a:ext cx="240480" cy="3729377"/>
          </a:xfrm>
          <a:prstGeom prst="rect">
            <a:avLst/>
          </a:prstGeom>
          <a:solidFill>
            <a:schemeClr val="tx1"/>
          </a:solidFill>
        </p:spPr>
        <p:txBody>
          <a:bodyPr/>
          <a:lstStyle/>
          <a:p>
            <a:endParaRPr lang="en-US" sz="728" dirty="0"/>
          </a:p>
        </p:txBody>
      </p:sp>
      <p:sp>
        <p:nvSpPr>
          <p:cNvPr id="19" name="AutoShape 19"/>
          <p:cNvSpPr/>
          <p:nvPr/>
        </p:nvSpPr>
        <p:spPr>
          <a:xfrm rot="-5400000">
            <a:off x="10570458" y="-1562749"/>
            <a:ext cx="240480" cy="3729377"/>
          </a:xfrm>
          <a:prstGeom prst="rect">
            <a:avLst/>
          </a:prstGeom>
          <a:solidFill>
            <a:schemeClr val="tx1"/>
          </a:solidFill>
        </p:spPr>
        <p:txBody>
          <a:bodyPr/>
          <a:lstStyle/>
          <a:p>
            <a:endParaRPr lang="en-US" sz="728" dirty="0"/>
          </a:p>
        </p:txBody>
      </p:sp>
      <p:grpSp>
        <p:nvGrpSpPr>
          <p:cNvPr id="20" name="Group 20"/>
          <p:cNvGrpSpPr/>
          <p:nvPr/>
        </p:nvGrpSpPr>
        <p:grpSpPr>
          <a:xfrm rot="-10800000">
            <a:off x="4943547" y="-1261203"/>
            <a:ext cx="2117849" cy="2114460"/>
            <a:chOff x="0" y="0"/>
            <a:chExt cx="6350000" cy="6339840"/>
          </a:xfrm>
        </p:grpSpPr>
        <p:sp>
          <p:nvSpPr>
            <p:cNvPr id="21" name="Freeform 21"/>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chemeClr val="tx1"/>
            </a:solidFill>
          </p:spPr>
          <p:txBody>
            <a:bodyPr/>
            <a:lstStyle/>
            <a:p>
              <a:endParaRPr lang="en-US"/>
            </a:p>
          </p:txBody>
        </p:sp>
      </p:grpSp>
      <p:grpSp>
        <p:nvGrpSpPr>
          <p:cNvPr id="22" name="Group 22"/>
          <p:cNvGrpSpPr/>
          <p:nvPr/>
        </p:nvGrpSpPr>
        <p:grpSpPr>
          <a:xfrm>
            <a:off x="5982148" y="6172200"/>
            <a:ext cx="2117849" cy="2114460"/>
            <a:chOff x="0" y="0"/>
            <a:chExt cx="6350000" cy="6339840"/>
          </a:xfrm>
        </p:grpSpPr>
        <p:sp>
          <p:nvSpPr>
            <p:cNvPr id="23" name="Freeform 23"/>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chemeClr val="tx1"/>
            </a:solidFill>
          </p:spPr>
          <p:txBody>
            <a:bodyPr/>
            <a:lstStyle/>
            <a:p>
              <a:endParaRPr lang="en-US"/>
            </a:p>
          </p:txBody>
        </p:sp>
      </p:grpSp>
      <p:sp>
        <p:nvSpPr>
          <p:cNvPr id="24" name="Title 3">
            <a:extLst>
              <a:ext uri="{FF2B5EF4-FFF2-40B4-BE49-F238E27FC236}">
                <a16:creationId xmlns:a16="http://schemas.microsoft.com/office/drawing/2014/main" id="{0A714B01-2186-7F8D-095F-7B208DD322CF}"/>
              </a:ext>
            </a:extLst>
          </p:cNvPr>
          <p:cNvSpPr txBox="1">
            <a:spLocks/>
          </p:cNvSpPr>
          <p:nvPr/>
        </p:nvSpPr>
        <p:spPr>
          <a:xfrm>
            <a:off x="354105" y="530021"/>
            <a:ext cx="11119027" cy="1130188"/>
          </a:xfrm>
          <a:prstGeom prst="rect">
            <a:avLst/>
          </a:prstGeom>
        </p:spPr>
        <p:txBody>
          <a:bodyPr/>
          <a:lstStyle>
            <a:lvl1pPr algn="l" defTabSz="914400" rtl="0" eaLnBrk="1" latinLnBrk="0" hangingPunct="1">
              <a:lnSpc>
                <a:spcPts val="4000"/>
              </a:lnSpc>
              <a:spcBef>
                <a:spcPct val="0"/>
              </a:spcBef>
              <a:buNone/>
              <a:defRPr sz="3200" b="0" i="0" kern="1200">
                <a:solidFill>
                  <a:srgbClr val="717171"/>
                </a:solidFill>
                <a:latin typeface="Montserrat SemiBold" pitchFamily="2" charset="77"/>
                <a:ea typeface="+mj-ea"/>
                <a:cs typeface="Arial" panose="020B0604020202020204" pitchFamily="34" charset="0"/>
              </a:defRPr>
            </a:lvl1pPr>
          </a:lstStyle>
          <a:p>
            <a:r>
              <a:rPr lang="en-US"/>
              <a:t>Career Fair/Information Booth</a:t>
            </a:r>
            <a:endParaRPr lang="en-CA" dirty="0"/>
          </a:p>
        </p:txBody>
      </p:sp>
      <p:grpSp>
        <p:nvGrpSpPr>
          <p:cNvPr id="25" name="Group 24">
            <a:extLst>
              <a:ext uri="{FF2B5EF4-FFF2-40B4-BE49-F238E27FC236}">
                <a16:creationId xmlns:a16="http://schemas.microsoft.com/office/drawing/2014/main" id="{E9D30D3B-EB47-A9D7-64E6-29A4C6185BF3}"/>
              </a:ext>
            </a:extLst>
          </p:cNvPr>
          <p:cNvGrpSpPr/>
          <p:nvPr/>
        </p:nvGrpSpPr>
        <p:grpSpPr>
          <a:xfrm>
            <a:off x="354104" y="1185375"/>
            <a:ext cx="6223664" cy="1255505"/>
            <a:chOff x="354104" y="1185375"/>
            <a:chExt cx="6223664" cy="1255505"/>
          </a:xfrm>
        </p:grpSpPr>
        <p:sp>
          <p:nvSpPr>
            <p:cNvPr id="26" name="Rectangle 25">
              <a:extLst>
                <a:ext uri="{FF2B5EF4-FFF2-40B4-BE49-F238E27FC236}">
                  <a16:creationId xmlns:a16="http://schemas.microsoft.com/office/drawing/2014/main" id="{80AEA591-2DC5-EFE1-A007-93935535BE6B}"/>
                </a:ext>
              </a:extLst>
            </p:cNvPr>
            <p:cNvSpPr/>
            <p:nvPr/>
          </p:nvSpPr>
          <p:spPr>
            <a:xfrm>
              <a:off x="354104" y="1360880"/>
              <a:ext cx="6223664" cy="10800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Your graduate sourcing strategy should never only involve attending career fairs. Only some student groups attend them, and it is difficult to build relationships in the often crowded spaces. However, if used well, career fairs can help build your organization’s employer brand with certain student groups.</a:t>
              </a:r>
            </a:p>
          </p:txBody>
        </p:sp>
        <p:sp>
          <p:nvSpPr>
            <p:cNvPr id="27" name="Rectangle: Rounded Corners 26">
              <a:extLst>
                <a:ext uri="{FF2B5EF4-FFF2-40B4-BE49-F238E27FC236}">
                  <a16:creationId xmlns:a16="http://schemas.microsoft.com/office/drawing/2014/main" id="{CA54D62A-F02B-FB37-0BF3-4DC275E30433}"/>
                </a:ext>
              </a:extLst>
            </p:cNvPr>
            <p:cNvSpPr/>
            <p:nvPr/>
          </p:nvSpPr>
          <p:spPr>
            <a:xfrm>
              <a:off x="543432" y="1185375"/>
              <a:ext cx="1588625" cy="289283"/>
            </a:xfrm>
            <a:prstGeom prst="roundRect">
              <a:avLst/>
            </a:prstGeom>
            <a:solidFill>
              <a:schemeClr val="tx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mj-lt"/>
                </a:rPr>
                <a:t>Overview</a:t>
              </a:r>
              <a:endParaRPr lang="en-CA" sz="1400" dirty="0">
                <a:solidFill>
                  <a:schemeClr val="bg1"/>
                </a:solidFill>
                <a:latin typeface="+mj-lt"/>
              </a:endParaRPr>
            </a:p>
          </p:txBody>
        </p:sp>
      </p:grpSp>
      <p:sp>
        <p:nvSpPr>
          <p:cNvPr id="28" name="Rectangle 27">
            <a:extLst>
              <a:ext uri="{FF2B5EF4-FFF2-40B4-BE49-F238E27FC236}">
                <a16:creationId xmlns:a16="http://schemas.microsoft.com/office/drawing/2014/main" id="{2689597C-1E4A-C1FC-112A-93F3EB3F00D7}"/>
              </a:ext>
            </a:extLst>
          </p:cNvPr>
          <p:cNvSpPr/>
          <p:nvPr/>
        </p:nvSpPr>
        <p:spPr>
          <a:xfrm>
            <a:off x="354105" y="2883093"/>
            <a:ext cx="6223663" cy="2158176"/>
          </a:xfrm>
          <a:prstGeom prst="rect">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2800" indent="-172800"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Only participate in career fairs that are well attended by target students.</a:t>
            </a:r>
          </a:p>
          <a:p>
            <a:pPr marL="172800" indent="-172800"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Follow the registration process established by the host institution (e.g. school, industry association).</a:t>
            </a:r>
          </a:p>
          <a:p>
            <a:pPr marL="172800" indent="-172800"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Work with Marketing to develop a table setup and collateral that stand out from the competition. Focus on highlighting your organization’s unique employer brand.</a:t>
            </a:r>
          </a:p>
          <a:p>
            <a:pPr marL="172800" indent="-172800"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Determine if there are current job openings you can advertise to interested students.</a:t>
            </a:r>
          </a:p>
          <a:p>
            <a:pPr marL="172800" indent="-172800"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Construct your table at the office to practice setting up and ensure you have everything you need. You don’t want any surprises on the day of the event.</a:t>
            </a:r>
          </a:p>
        </p:txBody>
      </p:sp>
      <p:sp>
        <p:nvSpPr>
          <p:cNvPr id="29" name="Rectangle: Rounded Corners 28">
            <a:extLst>
              <a:ext uri="{FF2B5EF4-FFF2-40B4-BE49-F238E27FC236}">
                <a16:creationId xmlns:a16="http://schemas.microsoft.com/office/drawing/2014/main" id="{1F6E3A9C-3B0C-A46C-DF4A-CCD1153B9D61}"/>
              </a:ext>
            </a:extLst>
          </p:cNvPr>
          <p:cNvSpPr/>
          <p:nvPr/>
        </p:nvSpPr>
        <p:spPr>
          <a:xfrm>
            <a:off x="543434" y="2718166"/>
            <a:ext cx="1588625" cy="289283"/>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mj-lt"/>
              </a:rPr>
              <a:t>Execution</a:t>
            </a:r>
            <a:endParaRPr lang="en-CA" sz="1400" dirty="0">
              <a:solidFill>
                <a:schemeClr val="bg1"/>
              </a:solidFill>
              <a:latin typeface="+mj-lt"/>
            </a:endParaRPr>
          </a:p>
        </p:txBody>
      </p:sp>
      <p:cxnSp>
        <p:nvCxnSpPr>
          <p:cNvPr id="30" name="Straight Connector 29">
            <a:extLst>
              <a:ext uri="{FF2B5EF4-FFF2-40B4-BE49-F238E27FC236}">
                <a16:creationId xmlns:a16="http://schemas.microsoft.com/office/drawing/2014/main" id="{01D1386E-BE5F-E7A9-DB3F-765266E26777}"/>
              </a:ext>
            </a:extLst>
          </p:cNvPr>
          <p:cNvCxnSpPr>
            <a:cxnSpLocks/>
          </p:cNvCxnSpPr>
          <p:nvPr/>
        </p:nvCxnSpPr>
        <p:spPr>
          <a:xfrm>
            <a:off x="6797888" y="1185375"/>
            <a:ext cx="0" cy="4558477"/>
          </a:xfrm>
          <a:prstGeom prst="line">
            <a:avLst/>
          </a:prstGeom>
          <a:ln w="28575">
            <a:solidFill>
              <a:schemeClr val="bg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B535885B-697A-3906-D6C0-DFA4CC12D0BF}"/>
              </a:ext>
            </a:extLst>
          </p:cNvPr>
          <p:cNvGrpSpPr/>
          <p:nvPr/>
        </p:nvGrpSpPr>
        <p:grpSpPr>
          <a:xfrm>
            <a:off x="6990190" y="1185375"/>
            <a:ext cx="4804474" cy="1602213"/>
            <a:chOff x="6198334" y="1277790"/>
            <a:chExt cx="5723480" cy="1602213"/>
          </a:xfrm>
        </p:grpSpPr>
        <p:sp>
          <p:nvSpPr>
            <p:cNvPr id="32" name="Rectangle 31">
              <a:extLst>
                <a:ext uri="{FF2B5EF4-FFF2-40B4-BE49-F238E27FC236}">
                  <a16:creationId xmlns:a16="http://schemas.microsoft.com/office/drawing/2014/main" id="{7EC98C6F-FEBB-89A0-CF47-60A494996559}"/>
                </a:ext>
              </a:extLst>
            </p:cNvPr>
            <p:cNvSpPr/>
            <p:nvPr/>
          </p:nvSpPr>
          <p:spPr>
            <a:xfrm>
              <a:off x="6204589" y="1277790"/>
              <a:ext cx="5717225" cy="160221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chemeClr val="tx1"/>
                  </a:solidFill>
                  <a:latin typeface="Montserrat SemiBold" panose="00000700000000000000" pitchFamily="2" charset="0"/>
                  <a:ea typeface="Roboto Condensed Light" panose="02000000000000000000" pitchFamily="2" charset="0"/>
                </a:rPr>
                <a:t>Who:</a:t>
              </a:r>
            </a:p>
          </p:txBody>
        </p:sp>
        <p:sp>
          <p:nvSpPr>
            <p:cNvPr id="33" name="Rectangle 32">
              <a:extLst>
                <a:ext uri="{FF2B5EF4-FFF2-40B4-BE49-F238E27FC236}">
                  <a16:creationId xmlns:a16="http://schemas.microsoft.com/office/drawing/2014/main" id="{0028BC12-26CA-7C0E-D4A4-2F66A615AC8D}"/>
                </a:ext>
              </a:extLst>
            </p:cNvPr>
            <p:cNvSpPr/>
            <p:nvPr/>
          </p:nvSpPr>
          <p:spPr>
            <a:xfrm>
              <a:off x="6198334" y="1277790"/>
              <a:ext cx="68578" cy="16022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34" name="TextBox 33">
              <a:extLst>
                <a:ext uri="{FF2B5EF4-FFF2-40B4-BE49-F238E27FC236}">
                  <a16:creationId xmlns:a16="http://schemas.microsoft.com/office/drawing/2014/main" id="{2354B5AC-8342-111E-4795-299293AAD87A}"/>
                </a:ext>
              </a:extLst>
            </p:cNvPr>
            <p:cNvSpPr txBox="1"/>
            <p:nvPr/>
          </p:nvSpPr>
          <p:spPr>
            <a:xfrm>
              <a:off x="6346072" y="1567073"/>
              <a:ext cx="5496583" cy="1246495"/>
            </a:xfrm>
            <a:prstGeom prst="rect">
              <a:avLst/>
            </a:prstGeom>
            <a:noFill/>
          </p:spPr>
          <p:txBody>
            <a:bodyPr wrap="square">
              <a:spAutoFit/>
            </a:bodyPr>
            <a:lstStyle/>
            <a:p>
              <a:pPr defTabSz="554382"/>
              <a:r>
                <a:rPr lang="en-US" sz="1400" b="1" dirty="0">
                  <a:solidFill>
                    <a:srgbClr val="000000"/>
                  </a:solidFill>
                  <a:latin typeface="Roboto Condensed Light"/>
                </a:rPr>
                <a:t>Organization Participants:</a:t>
              </a:r>
            </a:p>
            <a:p>
              <a:pPr defTabSz="554382">
                <a:spcAft>
                  <a:spcPts val="600"/>
                </a:spcAft>
              </a:pPr>
              <a:r>
                <a:rPr lang="en-US" sz="1400" dirty="0">
                  <a:solidFill>
                    <a:srgbClr val="000000"/>
                  </a:solidFill>
                  <a:latin typeface="Roboto Condensed Light"/>
                </a:rPr>
                <a:t>TA specialist and a handful of employees</a:t>
              </a:r>
              <a:r>
                <a:rPr lang="en-US" sz="1400" b="1" dirty="0">
                  <a:solidFill>
                    <a:srgbClr val="000000"/>
                  </a:solidFill>
                  <a:latin typeface="Roboto Condensed Light"/>
                </a:rPr>
                <a:t> </a:t>
              </a:r>
              <a:r>
                <a:rPr lang="en-US" sz="1400" dirty="0">
                  <a:solidFill>
                    <a:srgbClr val="000000"/>
                  </a:solidFill>
                  <a:latin typeface="Roboto Condensed Light"/>
                </a:rPr>
                <a:t>to speak about target roles and teams.</a:t>
              </a:r>
              <a:endParaRPr lang="en-CA" sz="1400" b="1" dirty="0">
                <a:solidFill>
                  <a:srgbClr val="000000"/>
                </a:solidFill>
                <a:latin typeface="Roboto Condensed Light"/>
              </a:endParaRPr>
            </a:p>
            <a:p>
              <a:pPr defTabSz="554382"/>
              <a:r>
                <a:rPr lang="en-US" sz="1400" b="1" dirty="0">
                  <a:solidFill>
                    <a:srgbClr val="000000"/>
                  </a:solidFill>
                  <a:latin typeface="Roboto Condensed Light"/>
                </a:rPr>
                <a:t>Target Graduates: </a:t>
              </a:r>
            </a:p>
            <a:p>
              <a:pPr defTabSz="554382">
                <a:spcAft>
                  <a:spcPts val="600"/>
                </a:spcAft>
              </a:pPr>
              <a:r>
                <a:rPr lang="en-US" sz="1400" dirty="0">
                  <a:solidFill>
                    <a:srgbClr val="000000"/>
                  </a:solidFill>
                  <a:latin typeface="Roboto Condensed Light"/>
                </a:rPr>
                <a:t>Identify career fairs specific to target students.</a:t>
              </a:r>
            </a:p>
          </p:txBody>
        </p:sp>
      </p:grpSp>
      <p:grpSp>
        <p:nvGrpSpPr>
          <p:cNvPr id="35" name="Group 34">
            <a:extLst>
              <a:ext uri="{FF2B5EF4-FFF2-40B4-BE49-F238E27FC236}">
                <a16:creationId xmlns:a16="http://schemas.microsoft.com/office/drawing/2014/main" id="{11C5F873-B6B5-266D-063B-68AD4458A97C}"/>
              </a:ext>
            </a:extLst>
          </p:cNvPr>
          <p:cNvGrpSpPr/>
          <p:nvPr/>
        </p:nvGrpSpPr>
        <p:grpSpPr>
          <a:xfrm>
            <a:off x="6990190" y="3024443"/>
            <a:ext cx="4806913" cy="1016378"/>
            <a:chOff x="6209040" y="3565868"/>
            <a:chExt cx="5726385" cy="1016378"/>
          </a:xfrm>
        </p:grpSpPr>
        <p:sp>
          <p:nvSpPr>
            <p:cNvPr id="36" name="Rectangle 35">
              <a:extLst>
                <a:ext uri="{FF2B5EF4-FFF2-40B4-BE49-F238E27FC236}">
                  <a16:creationId xmlns:a16="http://schemas.microsoft.com/office/drawing/2014/main" id="{87924F68-178F-3C08-0798-4AD0438007E9}"/>
                </a:ext>
              </a:extLst>
            </p:cNvPr>
            <p:cNvSpPr/>
            <p:nvPr/>
          </p:nvSpPr>
          <p:spPr>
            <a:xfrm>
              <a:off x="6218201" y="3565868"/>
              <a:ext cx="5717224" cy="101637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chemeClr val="tx1"/>
                  </a:solidFill>
                  <a:latin typeface="Montserrat SemiBold" panose="00000700000000000000" pitchFamily="2" charset="0"/>
                  <a:ea typeface="Roboto Condensed Light" panose="02000000000000000000" pitchFamily="2" charset="0"/>
                </a:rPr>
                <a:t>Cost of methods:</a:t>
              </a:r>
            </a:p>
            <a:p>
              <a:pPr marL="108000"/>
              <a:endParaRPr lang="en-US" sz="1600" dirty="0">
                <a:latin typeface="Arial" panose="020B0604020202020204" pitchFamily="34" charset="0"/>
              </a:endParaRPr>
            </a:p>
          </p:txBody>
        </p:sp>
        <p:sp>
          <p:nvSpPr>
            <p:cNvPr id="37" name="Rectangle 36">
              <a:extLst>
                <a:ext uri="{FF2B5EF4-FFF2-40B4-BE49-F238E27FC236}">
                  <a16:creationId xmlns:a16="http://schemas.microsoft.com/office/drawing/2014/main" id="{354247BA-DB32-F663-11BF-7B7850958923}"/>
                </a:ext>
              </a:extLst>
            </p:cNvPr>
            <p:cNvSpPr/>
            <p:nvPr/>
          </p:nvSpPr>
          <p:spPr>
            <a:xfrm>
              <a:off x="6209040" y="3565868"/>
              <a:ext cx="68578" cy="101637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38" name="TextBox 37">
              <a:extLst>
                <a:ext uri="{FF2B5EF4-FFF2-40B4-BE49-F238E27FC236}">
                  <a16:creationId xmlns:a16="http://schemas.microsoft.com/office/drawing/2014/main" id="{C8612965-CEDA-97E7-C2FB-CA4BA12A0A9A}"/>
                </a:ext>
              </a:extLst>
            </p:cNvPr>
            <p:cNvSpPr txBox="1"/>
            <p:nvPr/>
          </p:nvSpPr>
          <p:spPr>
            <a:xfrm>
              <a:off x="6356779" y="3843582"/>
              <a:ext cx="5496583" cy="738664"/>
            </a:xfrm>
            <a:prstGeom prst="rect">
              <a:avLst/>
            </a:prstGeom>
            <a:noFill/>
            <a:ln>
              <a:noFill/>
            </a:ln>
          </p:spPr>
          <p:txBody>
            <a:bodyPr wrap="square">
              <a:spAutoFit/>
            </a:bodyPr>
            <a:lstStyle/>
            <a:p>
              <a:pPr defTabSz="554382"/>
              <a:r>
                <a:rPr lang="en-US" sz="1400" dirty="0">
                  <a:solidFill>
                    <a:srgbClr val="000000"/>
                  </a:solidFill>
                  <a:latin typeface="Roboto Condensed Light"/>
                </a:rPr>
                <a:t>This is a medium-cost method as there are registration fees, prime table position fee, swag, collateral, and time away from office for participating employees.</a:t>
              </a:r>
            </a:p>
          </p:txBody>
        </p:sp>
      </p:grpSp>
      <p:grpSp>
        <p:nvGrpSpPr>
          <p:cNvPr id="39" name="Group 38">
            <a:extLst>
              <a:ext uri="{FF2B5EF4-FFF2-40B4-BE49-F238E27FC236}">
                <a16:creationId xmlns:a16="http://schemas.microsoft.com/office/drawing/2014/main" id="{96C8B52C-24D0-4846-FF1C-4C375F6FF43D}"/>
              </a:ext>
            </a:extLst>
          </p:cNvPr>
          <p:cNvGrpSpPr/>
          <p:nvPr/>
        </p:nvGrpSpPr>
        <p:grpSpPr>
          <a:xfrm>
            <a:off x="6990190" y="4277677"/>
            <a:ext cx="4804475" cy="1330438"/>
            <a:chOff x="6232623" y="4874825"/>
            <a:chExt cx="5723480" cy="1330438"/>
          </a:xfrm>
        </p:grpSpPr>
        <p:sp>
          <p:nvSpPr>
            <p:cNvPr id="40" name="Rectangle 39">
              <a:extLst>
                <a:ext uri="{FF2B5EF4-FFF2-40B4-BE49-F238E27FC236}">
                  <a16:creationId xmlns:a16="http://schemas.microsoft.com/office/drawing/2014/main" id="{0BEF6213-93DD-A264-C2F2-B041DA4FA601}"/>
                </a:ext>
              </a:extLst>
            </p:cNvPr>
            <p:cNvSpPr/>
            <p:nvPr/>
          </p:nvSpPr>
          <p:spPr>
            <a:xfrm>
              <a:off x="6265763" y="4874825"/>
              <a:ext cx="5690340" cy="133043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chemeClr val="tx1"/>
                  </a:solidFill>
                  <a:latin typeface="Montserrat SemiBold" panose="00000700000000000000" pitchFamily="2" charset="0"/>
                  <a:ea typeface="Roboto Condensed Light" panose="02000000000000000000" pitchFamily="2" charset="0"/>
                </a:rPr>
                <a:t>Resources:</a:t>
              </a:r>
            </a:p>
          </p:txBody>
        </p:sp>
        <p:sp>
          <p:nvSpPr>
            <p:cNvPr id="41" name="Rectangle 40">
              <a:extLst>
                <a:ext uri="{FF2B5EF4-FFF2-40B4-BE49-F238E27FC236}">
                  <a16:creationId xmlns:a16="http://schemas.microsoft.com/office/drawing/2014/main" id="{433BF38D-40E9-68B8-D8BD-2D26FB4D6E88}"/>
                </a:ext>
              </a:extLst>
            </p:cNvPr>
            <p:cNvSpPr/>
            <p:nvPr/>
          </p:nvSpPr>
          <p:spPr>
            <a:xfrm>
              <a:off x="6232623" y="4874827"/>
              <a:ext cx="69965" cy="133041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42" name="TextBox 41">
              <a:extLst>
                <a:ext uri="{FF2B5EF4-FFF2-40B4-BE49-F238E27FC236}">
                  <a16:creationId xmlns:a16="http://schemas.microsoft.com/office/drawing/2014/main" id="{B45D5B0D-5E0B-1278-3F7B-D938F6A91B2A}"/>
                </a:ext>
              </a:extLst>
            </p:cNvPr>
            <p:cNvSpPr txBox="1"/>
            <p:nvPr/>
          </p:nvSpPr>
          <p:spPr>
            <a:xfrm>
              <a:off x="6342900" y="5148563"/>
              <a:ext cx="5484215" cy="1056700"/>
            </a:xfrm>
            <a:prstGeom prst="rect">
              <a:avLst/>
            </a:prstGeom>
            <a:noFill/>
          </p:spPr>
          <p:txBody>
            <a:bodyPr wrap="square">
              <a:spAutoFit/>
            </a:bodyPr>
            <a:lstStyle/>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Swag and collateral</a:t>
              </a:r>
            </a:p>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Business cards</a:t>
              </a:r>
            </a:p>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Free coffee, food, or games to stand out. For example, Indeed gives visitors free espresso drinks.</a:t>
              </a:r>
            </a:p>
          </p:txBody>
        </p:sp>
      </p:grpSp>
      <p:sp>
        <p:nvSpPr>
          <p:cNvPr id="43" name="TextBox 42">
            <a:extLst>
              <a:ext uri="{FF2B5EF4-FFF2-40B4-BE49-F238E27FC236}">
                <a16:creationId xmlns:a16="http://schemas.microsoft.com/office/drawing/2014/main" id="{8CD982C2-5954-3640-6075-5B3EC0A60919}"/>
              </a:ext>
            </a:extLst>
          </p:cNvPr>
          <p:cNvSpPr txBox="1"/>
          <p:nvPr/>
        </p:nvSpPr>
        <p:spPr>
          <a:xfrm>
            <a:off x="9384308" y="6303352"/>
            <a:ext cx="2302080" cy="307777"/>
          </a:xfrm>
          <a:prstGeom prst="rect">
            <a:avLst/>
          </a:prstGeom>
        </p:spPr>
        <p:txBody>
          <a:bodyPr wrap="square" rtlCol="0">
            <a:spAutoFit/>
          </a:bodyPr>
          <a:lstStyle/>
          <a:p>
            <a:pPr algn="l"/>
            <a:r>
              <a:rPr lang="en-US" sz="1400" dirty="0"/>
              <a:t>TNI Consulting Services  |  </a:t>
            </a:r>
            <a:fld id="{A9431E36-6410-44CF-A27B-9E92FB66C6D4}" type="slidenum">
              <a:rPr lang="en-US" sz="1400" b="0" smtClean="0"/>
              <a:t>13</a:t>
            </a:fld>
            <a:endParaRPr lang="en-US" sz="1400" b="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grpSp>
        <p:nvGrpSpPr>
          <p:cNvPr id="2" name="Group 2"/>
          <p:cNvGrpSpPr/>
          <p:nvPr/>
        </p:nvGrpSpPr>
        <p:grpSpPr>
          <a:xfrm>
            <a:off x="9655751" y="-684688"/>
            <a:ext cx="2537837" cy="1739921"/>
            <a:chOff x="0" y="0"/>
            <a:chExt cx="1453191" cy="1185688"/>
          </a:xfrm>
        </p:grpSpPr>
        <p:sp>
          <p:nvSpPr>
            <p:cNvPr id="3" name="Freeform 3"/>
            <p:cNvSpPr/>
            <p:nvPr/>
          </p:nvSpPr>
          <p:spPr>
            <a:xfrm>
              <a:off x="0" y="0"/>
              <a:ext cx="1453191" cy="1185688"/>
            </a:xfrm>
            <a:custGeom>
              <a:avLst/>
              <a:gdLst/>
              <a:ahLst/>
              <a:cxnLst/>
              <a:rect l="l" t="t" r="r" b="b"/>
              <a:pathLst>
                <a:path w="1453191" h="1185688">
                  <a:moveTo>
                    <a:pt x="0" y="0"/>
                  </a:moveTo>
                  <a:lnTo>
                    <a:pt x="1453191" y="0"/>
                  </a:lnTo>
                  <a:lnTo>
                    <a:pt x="1453191" y="1185688"/>
                  </a:lnTo>
                  <a:lnTo>
                    <a:pt x="0" y="1185688"/>
                  </a:lnTo>
                  <a:close/>
                </a:path>
              </a:pathLst>
            </a:custGeom>
            <a:solidFill>
              <a:schemeClr val="tx1"/>
            </a:solidFill>
          </p:spPr>
          <p:txBody>
            <a:bodyPr/>
            <a:lstStyle/>
            <a:p>
              <a:endParaRPr lang="en-US"/>
            </a:p>
          </p:txBody>
        </p:sp>
      </p:grpSp>
      <p:sp>
        <p:nvSpPr>
          <p:cNvPr id="6" name="AutoShape 6"/>
          <p:cNvSpPr/>
          <p:nvPr/>
        </p:nvSpPr>
        <p:spPr>
          <a:xfrm rot="-5400000">
            <a:off x="1744449" y="-1612329"/>
            <a:ext cx="240480" cy="3729377"/>
          </a:xfrm>
          <a:prstGeom prst="rect">
            <a:avLst/>
          </a:prstGeom>
          <a:solidFill>
            <a:schemeClr val="bg1"/>
          </a:solidFill>
        </p:spPr>
        <p:txBody>
          <a:bodyPr/>
          <a:lstStyle/>
          <a:p>
            <a:endParaRPr lang="en-US" sz="728" dirty="0"/>
          </a:p>
        </p:txBody>
      </p:sp>
      <p:grpSp>
        <p:nvGrpSpPr>
          <p:cNvPr id="7" name="Group 7"/>
          <p:cNvGrpSpPr/>
          <p:nvPr/>
        </p:nvGrpSpPr>
        <p:grpSpPr>
          <a:xfrm>
            <a:off x="9655751" y="5555025"/>
            <a:ext cx="2718617" cy="2718617"/>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chemeClr val="tx1"/>
            </a:solidFill>
          </p:spPr>
          <p:txBody>
            <a:bodyPr/>
            <a:lstStyle/>
            <a:p>
              <a:endParaRPr lang="en-US"/>
            </a:p>
          </p:txBody>
        </p:sp>
      </p:grpSp>
      <p:grpSp>
        <p:nvGrpSpPr>
          <p:cNvPr id="9" name="Group 9"/>
          <p:cNvGrpSpPr/>
          <p:nvPr/>
        </p:nvGrpSpPr>
        <p:grpSpPr>
          <a:xfrm rot="16200000">
            <a:off x="8646986" y="-1057614"/>
            <a:ext cx="1548448" cy="1638244"/>
            <a:chOff x="0" y="0"/>
            <a:chExt cx="6350000" cy="6339840"/>
          </a:xfrm>
        </p:grpSpPr>
        <p:sp>
          <p:nvSpPr>
            <p:cNvPr id="10" name="Freeform 10"/>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chemeClr val="bg1"/>
            </a:solidFill>
          </p:spPr>
          <p:txBody>
            <a:bodyPr/>
            <a:lstStyle/>
            <a:p>
              <a:endParaRPr lang="en-US"/>
            </a:p>
          </p:txBody>
        </p:sp>
      </p:grpSp>
      <p:sp>
        <p:nvSpPr>
          <p:cNvPr id="11" name="Title 3">
            <a:extLst>
              <a:ext uri="{FF2B5EF4-FFF2-40B4-BE49-F238E27FC236}">
                <a16:creationId xmlns:a16="http://schemas.microsoft.com/office/drawing/2014/main" id="{22F33910-8003-93C0-705F-B3DA4AE676E3}"/>
              </a:ext>
            </a:extLst>
          </p:cNvPr>
          <p:cNvSpPr txBox="1">
            <a:spLocks/>
          </p:cNvSpPr>
          <p:nvPr/>
        </p:nvSpPr>
        <p:spPr>
          <a:xfrm>
            <a:off x="328741" y="535733"/>
            <a:ext cx="11119027" cy="1130188"/>
          </a:xfrm>
          <a:prstGeom prst="rect">
            <a:avLst/>
          </a:prstGeom>
        </p:spPr>
        <p:txBody>
          <a:bodyPr/>
          <a:lstStyle>
            <a:lvl1pPr algn="l" defTabSz="914400" rtl="0" eaLnBrk="1" latinLnBrk="0" hangingPunct="1">
              <a:lnSpc>
                <a:spcPts val="4000"/>
              </a:lnSpc>
              <a:spcBef>
                <a:spcPct val="0"/>
              </a:spcBef>
              <a:buNone/>
              <a:defRPr sz="3200" b="0" i="0" kern="1200">
                <a:solidFill>
                  <a:srgbClr val="717171"/>
                </a:solidFill>
                <a:latin typeface="Montserrat SemiBold" pitchFamily="2" charset="77"/>
                <a:ea typeface="+mj-ea"/>
                <a:cs typeface="Arial" panose="020B0604020202020204" pitchFamily="34" charset="0"/>
              </a:defRPr>
            </a:lvl1pPr>
          </a:lstStyle>
          <a:p>
            <a:r>
              <a:rPr lang="en-US" dirty="0">
                <a:solidFill>
                  <a:schemeClr val="bg1"/>
                </a:solidFill>
              </a:rPr>
              <a:t>Virtual Reality and Gamification</a:t>
            </a:r>
            <a:endParaRPr lang="en-CA" dirty="0">
              <a:solidFill>
                <a:schemeClr val="bg1"/>
              </a:solidFill>
            </a:endParaRPr>
          </a:p>
        </p:txBody>
      </p:sp>
      <p:grpSp>
        <p:nvGrpSpPr>
          <p:cNvPr id="12" name="Group 11">
            <a:extLst>
              <a:ext uri="{FF2B5EF4-FFF2-40B4-BE49-F238E27FC236}">
                <a16:creationId xmlns:a16="http://schemas.microsoft.com/office/drawing/2014/main" id="{44AAFC6C-96C7-95E7-ACA7-9E915CB509A4}"/>
              </a:ext>
            </a:extLst>
          </p:cNvPr>
          <p:cNvGrpSpPr/>
          <p:nvPr/>
        </p:nvGrpSpPr>
        <p:grpSpPr>
          <a:xfrm>
            <a:off x="354104" y="1185375"/>
            <a:ext cx="6223664" cy="2507736"/>
            <a:chOff x="354104" y="1185375"/>
            <a:chExt cx="6223664" cy="2507736"/>
          </a:xfrm>
        </p:grpSpPr>
        <p:sp>
          <p:nvSpPr>
            <p:cNvPr id="13" name="Rectangle 12">
              <a:extLst>
                <a:ext uri="{FF2B5EF4-FFF2-40B4-BE49-F238E27FC236}">
                  <a16:creationId xmlns:a16="http://schemas.microsoft.com/office/drawing/2014/main" id="{6396B123-0914-F347-7E56-4D3BC2843216}"/>
                </a:ext>
              </a:extLst>
            </p:cNvPr>
            <p:cNvSpPr/>
            <p:nvPr/>
          </p:nvSpPr>
          <p:spPr>
            <a:xfrm>
              <a:off x="354104" y="1360880"/>
              <a:ext cx="6223664" cy="2332231"/>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defTabSz="554382">
                <a:spcBef>
                  <a:spcPts val="200"/>
                </a:spcBef>
                <a:spcAft>
                  <a:spcPts val="200"/>
                </a:spcAft>
              </a:pPr>
              <a:r>
                <a:rPr lang="en-US" sz="1400" b="1" dirty="0">
                  <a:solidFill>
                    <a:schemeClr val="bg1"/>
                  </a:solidFill>
                  <a:latin typeface="Roboto Condensed Light"/>
                </a:rPr>
                <a:t>Organizations are choosing online or virtual platforms to engage with future graduates. </a:t>
              </a:r>
              <a:r>
                <a:rPr lang="en-US" sz="1400" dirty="0">
                  <a:solidFill>
                    <a:schemeClr val="bg1"/>
                  </a:solidFill>
                  <a:latin typeface="Roboto Condensed Light"/>
                </a:rPr>
                <a:t>Unlike social media campaigns, gamification or online platforms focus on interacting with the audience. Variations include: </a:t>
              </a:r>
            </a:p>
            <a:p>
              <a:pPr marL="171416" indent="-171416" defTabSz="554382">
                <a:spcBef>
                  <a:spcPts val="200"/>
                </a:spcBef>
                <a:spcAft>
                  <a:spcPts val="200"/>
                </a:spcAft>
                <a:buFont typeface="Arial" panose="020B0604020202020204" pitchFamily="34" charset="0"/>
                <a:buChar char="•"/>
              </a:pPr>
              <a:r>
                <a:rPr lang="en-US" sz="1400" dirty="0">
                  <a:solidFill>
                    <a:schemeClr val="bg1"/>
                  </a:solidFill>
                  <a:latin typeface="Roboto Condensed Light"/>
                </a:rPr>
                <a:t>Q&amp;A sessions with TA teams or incumbent employees using platforms like Twitter and Reddit or specialized platforms such as Ten Thousand Coffees. </a:t>
              </a:r>
            </a:p>
            <a:p>
              <a:pPr marL="171416" indent="-171416" defTabSz="554382">
                <a:spcBef>
                  <a:spcPts val="200"/>
                </a:spcBef>
                <a:spcAft>
                  <a:spcPts val="200"/>
                </a:spcAft>
                <a:buFont typeface="Arial" panose="020B0604020202020204" pitchFamily="34" charset="0"/>
                <a:buChar char="•"/>
              </a:pPr>
              <a:r>
                <a:rPr lang="en-US" sz="1400" dirty="0">
                  <a:solidFill>
                    <a:schemeClr val="bg1"/>
                  </a:solidFill>
                  <a:latin typeface="Roboto Condensed Light"/>
                </a:rPr>
                <a:t>Online games or virtual simulations (sims) to provide the experience of working in the role. </a:t>
              </a:r>
            </a:p>
            <a:p>
              <a:pPr marL="628524" lvl="1" indent="-171416" defTabSz="554382">
                <a:spcBef>
                  <a:spcPts val="200"/>
                </a:spcBef>
                <a:spcAft>
                  <a:spcPts val="200"/>
                </a:spcAft>
                <a:buFont typeface="Courier New" panose="02070309020205020404" pitchFamily="49" charset="0"/>
                <a:buChar char="o"/>
              </a:pPr>
              <a:r>
                <a:rPr lang="en-US" sz="1400" dirty="0">
                  <a:solidFill>
                    <a:schemeClr val="bg1"/>
                  </a:solidFill>
                  <a:latin typeface="Roboto Condensed Light"/>
                </a:rPr>
                <a:t>E.g. Deutsche Bank has an interactive game to give the candidate insight on the work environment.</a:t>
              </a:r>
            </a:p>
          </p:txBody>
        </p:sp>
        <p:sp>
          <p:nvSpPr>
            <p:cNvPr id="14" name="Rectangle: Rounded Corners 13">
              <a:extLst>
                <a:ext uri="{FF2B5EF4-FFF2-40B4-BE49-F238E27FC236}">
                  <a16:creationId xmlns:a16="http://schemas.microsoft.com/office/drawing/2014/main" id="{F2607FEE-0BCF-D107-91C6-F98E30C3C711}"/>
                </a:ext>
              </a:extLst>
            </p:cNvPr>
            <p:cNvSpPr/>
            <p:nvPr/>
          </p:nvSpPr>
          <p:spPr>
            <a:xfrm>
              <a:off x="543432" y="1185375"/>
              <a:ext cx="1588625" cy="28928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mj-lt"/>
                </a:rPr>
                <a:t>Overview</a:t>
              </a:r>
              <a:endParaRPr lang="en-CA" sz="1400" dirty="0">
                <a:solidFill>
                  <a:schemeClr val="bg1"/>
                </a:solidFill>
                <a:latin typeface="+mj-lt"/>
              </a:endParaRPr>
            </a:p>
          </p:txBody>
        </p:sp>
      </p:grpSp>
      <p:sp>
        <p:nvSpPr>
          <p:cNvPr id="15" name="Rectangle 14">
            <a:extLst>
              <a:ext uri="{FF2B5EF4-FFF2-40B4-BE49-F238E27FC236}">
                <a16:creationId xmlns:a16="http://schemas.microsoft.com/office/drawing/2014/main" id="{3C2FEA43-38A7-2053-488A-0EF8185FC7C1}"/>
              </a:ext>
            </a:extLst>
          </p:cNvPr>
          <p:cNvSpPr/>
          <p:nvPr/>
        </p:nvSpPr>
        <p:spPr>
          <a:xfrm>
            <a:off x="354104" y="3986816"/>
            <a:ext cx="6223663" cy="2431737"/>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2800" indent="-172800" defTabSz="554382">
              <a:spcBef>
                <a:spcPts val="200"/>
              </a:spcBef>
              <a:spcAft>
                <a:spcPts val="200"/>
              </a:spcAft>
              <a:buFont typeface="Arial" panose="020B0604020202020204" pitchFamily="34" charset="0"/>
              <a:buChar char="•"/>
            </a:pPr>
            <a:r>
              <a:rPr lang="en-US" sz="1400" dirty="0">
                <a:solidFill>
                  <a:schemeClr val="bg1"/>
                </a:solidFill>
                <a:latin typeface="Roboto Condensed Light"/>
              </a:rPr>
              <a:t>Identify how you’d like to engage with the audience.</a:t>
            </a:r>
          </a:p>
          <a:p>
            <a:pPr marL="562996" lvl="2" indent="-285750" defTabSz="554382">
              <a:spcBef>
                <a:spcPts val="200"/>
              </a:spcBef>
              <a:spcAft>
                <a:spcPts val="200"/>
              </a:spcAft>
              <a:buFont typeface="Courier New" panose="02070309020205020404" pitchFamily="49" charset="0"/>
              <a:buChar char="o"/>
            </a:pPr>
            <a:r>
              <a:rPr lang="en-US" sz="1400" dirty="0">
                <a:solidFill>
                  <a:schemeClr val="bg1"/>
                </a:solidFill>
                <a:latin typeface="Roboto Condensed Light"/>
              </a:rPr>
              <a:t>If you’ve chosen a game or virtual sim, ensure that you have the technology to support it or choose a vendor to partner with. </a:t>
            </a:r>
          </a:p>
          <a:p>
            <a:pPr marL="562996" lvl="2" indent="-285750" defTabSz="554382">
              <a:spcBef>
                <a:spcPts val="200"/>
              </a:spcBef>
              <a:spcAft>
                <a:spcPts val="200"/>
              </a:spcAft>
              <a:buFont typeface="Courier New" panose="02070309020205020404" pitchFamily="49" charset="0"/>
              <a:buChar char="o"/>
            </a:pPr>
            <a:r>
              <a:rPr lang="en-US" sz="1400" dirty="0">
                <a:solidFill>
                  <a:schemeClr val="bg1"/>
                </a:solidFill>
                <a:latin typeface="Roboto Condensed Light"/>
              </a:rPr>
              <a:t>If it’s a Q&amp;A session: </a:t>
            </a:r>
          </a:p>
          <a:p>
            <a:pPr marL="840242" lvl="4" indent="-285750" defTabSz="554382">
              <a:spcBef>
                <a:spcPts val="200"/>
              </a:spcBef>
              <a:spcAft>
                <a:spcPts val="200"/>
              </a:spcAft>
              <a:buFont typeface="Roboto Condensed Light" panose="02000000000000000000" pitchFamily="2" charset="0"/>
              <a:buChar char="–"/>
            </a:pPr>
            <a:r>
              <a:rPr lang="en-US" sz="1400" dirty="0">
                <a:solidFill>
                  <a:schemeClr val="bg1"/>
                </a:solidFill>
                <a:latin typeface="Roboto Condensed Light"/>
              </a:rPr>
              <a:t>Determine a date. </a:t>
            </a:r>
          </a:p>
          <a:p>
            <a:pPr marL="840242" lvl="4" indent="-285750" defTabSz="554382">
              <a:spcBef>
                <a:spcPts val="200"/>
              </a:spcBef>
              <a:spcAft>
                <a:spcPts val="200"/>
              </a:spcAft>
              <a:buFont typeface="Roboto Condensed Light" panose="02000000000000000000" pitchFamily="2" charset="0"/>
              <a:buChar char="–"/>
            </a:pPr>
            <a:r>
              <a:rPr lang="en-US" sz="1400" dirty="0">
                <a:solidFill>
                  <a:schemeClr val="bg1"/>
                </a:solidFill>
                <a:latin typeface="Roboto Condensed Light"/>
              </a:rPr>
              <a:t>Identify the platform.</a:t>
            </a:r>
          </a:p>
          <a:p>
            <a:pPr marL="840242" lvl="4" indent="-285750" defTabSz="554382">
              <a:spcBef>
                <a:spcPts val="200"/>
              </a:spcBef>
              <a:spcAft>
                <a:spcPts val="200"/>
              </a:spcAft>
              <a:buFont typeface="Roboto Condensed Light" panose="02000000000000000000" pitchFamily="2" charset="0"/>
              <a:buChar char="–"/>
            </a:pPr>
            <a:r>
              <a:rPr lang="en-US" sz="1400" dirty="0">
                <a:solidFill>
                  <a:schemeClr val="bg1"/>
                </a:solidFill>
                <a:latin typeface="Roboto Condensed Light"/>
              </a:rPr>
              <a:t>Prepare marketing and communication materials.</a:t>
            </a:r>
          </a:p>
          <a:p>
            <a:pPr marL="172800" indent="-172800" defTabSz="554382">
              <a:spcBef>
                <a:spcPts val="200"/>
              </a:spcBef>
              <a:spcAft>
                <a:spcPts val="200"/>
              </a:spcAft>
              <a:buFont typeface="Arial" panose="020B0604020202020204" pitchFamily="34" charset="0"/>
              <a:buChar char="•"/>
            </a:pPr>
            <a:r>
              <a:rPr lang="en-US" sz="1400" dirty="0">
                <a:solidFill>
                  <a:schemeClr val="bg1"/>
                </a:solidFill>
                <a:latin typeface="Roboto Condensed Light"/>
              </a:rPr>
              <a:t>Determine who will participate in this method by identifying what information the audience will gain from this process. </a:t>
            </a:r>
          </a:p>
        </p:txBody>
      </p:sp>
      <p:sp>
        <p:nvSpPr>
          <p:cNvPr id="16" name="Rectangle: Rounded Corners 15">
            <a:extLst>
              <a:ext uri="{FF2B5EF4-FFF2-40B4-BE49-F238E27FC236}">
                <a16:creationId xmlns:a16="http://schemas.microsoft.com/office/drawing/2014/main" id="{31F16DB4-1C7C-15D5-4A98-20FAFBD0D082}"/>
              </a:ext>
            </a:extLst>
          </p:cNvPr>
          <p:cNvSpPr/>
          <p:nvPr/>
        </p:nvSpPr>
        <p:spPr>
          <a:xfrm>
            <a:off x="543433" y="3821890"/>
            <a:ext cx="1588625" cy="28928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mj-lt"/>
              </a:rPr>
              <a:t>Execution</a:t>
            </a:r>
            <a:endParaRPr lang="en-CA" sz="1400" dirty="0">
              <a:solidFill>
                <a:schemeClr val="bg1"/>
              </a:solidFill>
              <a:latin typeface="+mj-lt"/>
            </a:endParaRPr>
          </a:p>
        </p:txBody>
      </p:sp>
      <p:cxnSp>
        <p:nvCxnSpPr>
          <p:cNvPr id="17" name="Straight Connector 16">
            <a:extLst>
              <a:ext uri="{FF2B5EF4-FFF2-40B4-BE49-F238E27FC236}">
                <a16:creationId xmlns:a16="http://schemas.microsoft.com/office/drawing/2014/main" id="{3787FB77-72C1-E44F-0DAE-8F0AC720E06C}"/>
              </a:ext>
            </a:extLst>
          </p:cNvPr>
          <p:cNvCxnSpPr>
            <a:cxnSpLocks/>
          </p:cNvCxnSpPr>
          <p:nvPr/>
        </p:nvCxnSpPr>
        <p:spPr>
          <a:xfrm>
            <a:off x="6797888" y="1185375"/>
            <a:ext cx="0" cy="5243705"/>
          </a:xfrm>
          <a:prstGeom prst="line">
            <a:avLst/>
          </a:prstGeom>
          <a:ln w="28575">
            <a:solidFill>
              <a:schemeClr val="bg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27CE249C-CDCB-D1F0-61B9-4ECAFF743269}"/>
              </a:ext>
            </a:extLst>
          </p:cNvPr>
          <p:cNvGrpSpPr/>
          <p:nvPr/>
        </p:nvGrpSpPr>
        <p:grpSpPr>
          <a:xfrm>
            <a:off x="6990190" y="1185374"/>
            <a:ext cx="4804474" cy="2182110"/>
            <a:chOff x="6198334" y="1277789"/>
            <a:chExt cx="5723480" cy="2182110"/>
          </a:xfrm>
          <a:noFill/>
        </p:grpSpPr>
        <p:sp>
          <p:nvSpPr>
            <p:cNvPr id="19" name="Rectangle 18">
              <a:extLst>
                <a:ext uri="{FF2B5EF4-FFF2-40B4-BE49-F238E27FC236}">
                  <a16:creationId xmlns:a16="http://schemas.microsoft.com/office/drawing/2014/main" id="{F7C7FF77-D53A-E524-19A5-3153A82CF960}"/>
                </a:ext>
              </a:extLst>
            </p:cNvPr>
            <p:cNvSpPr/>
            <p:nvPr/>
          </p:nvSpPr>
          <p:spPr>
            <a:xfrm>
              <a:off x="6204589" y="1277789"/>
              <a:ext cx="5717225" cy="218210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chemeClr val="tx1"/>
                  </a:solidFill>
                  <a:latin typeface="Montserrat SemiBold" panose="00000700000000000000" pitchFamily="2" charset="0"/>
                  <a:ea typeface="Roboto Condensed Light" panose="02000000000000000000" pitchFamily="2" charset="0"/>
                </a:rPr>
                <a:t>Who:</a:t>
              </a:r>
            </a:p>
          </p:txBody>
        </p:sp>
        <p:sp>
          <p:nvSpPr>
            <p:cNvPr id="20" name="Rectangle 19">
              <a:extLst>
                <a:ext uri="{FF2B5EF4-FFF2-40B4-BE49-F238E27FC236}">
                  <a16:creationId xmlns:a16="http://schemas.microsoft.com/office/drawing/2014/main" id="{B5E387B2-2751-10E0-17E2-CFC3057E84BE}"/>
                </a:ext>
              </a:extLst>
            </p:cNvPr>
            <p:cNvSpPr/>
            <p:nvPr/>
          </p:nvSpPr>
          <p:spPr>
            <a:xfrm>
              <a:off x="6198334" y="1277789"/>
              <a:ext cx="68578" cy="21821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21" name="TextBox 20">
              <a:extLst>
                <a:ext uri="{FF2B5EF4-FFF2-40B4-BE49-F238E27FC236}">
                  <a16:creationId xmlns:a16="http://schemas.microsoft.com/office/drawing/2014/main" id="{BD4F7EBC-87FC-D4AF-5ACF-A85A90452D8F}"/>
                </a:ext>
              </a:extLst>
            </p:cNvPr>
            <p:cNvSpPr txBox="1"/>
            <p:nvPr/>
          </p:nvSpPr>
          <p:spPr>
            <a:xfrm>
              <a:off x="6346072" y="1567073"/>
              <a:ext cx="5496583" cy="1892826"/>
            </a:xfrm>
            <a:prstGeom prst="rect">
              <a:avLst/>
            </a:prstGeom>
            <a:grpFill/>
            <a:ln>
              <a:noFill/>
            </a:ln>
          </p:spPr>
          <p:txBody>
            <a:bodyPr wrap="square">
              <a:spAutoFit/>
            </a:bodyPr>
            <a:lstStyle/>
            <a:p>
              <a:pPr defTabSz="554382"/>
              <a:r>
                <a:rPr lang="en-US" sz="1400" b="1" dirty="0">
                  <a:solidFill>
                    <a:srgbClr val="000000"/>
                  </a:solidFill>
                  <a:latin typeface="Roboto Condensed Light"/>
                </a:rPr>
                <a:t>Organization Participants:</a:t>
              </a:r>
            </a:p>
            <a:p>
              <a:pPr defTabSz="554382"/>
              <a:r>
                <a:rPr lang="en-US" sz="1400" dirty="0">
                  <a:solidFill>
                    <a:srgbClr val="000000"/>
                  </a:solidFill>
                  <a:latin typeface="Roboto Condensed Light"/>
                </a:rPr>
                <a:t>Technological support from your internal organization (IT). </a:t>
              </a:r>
            </a:p>
            <a:p>
              <a:pPr defTabSz="554382">
                <a:spcAft>
                  <a:spcPts val="600"/>
                </a:spcAft>
              </a:pPr>
              <a:r>
                <a:rPr lang="en-US" sz="1400" dirty="0">
                  <a:solidFill>
                    <a:srgbClr val="000000"/>
                  </a:solidFill>
                  <a:latin typeface="Roboto Condensed Light"/>
                </a:rPr>
                <a:t>Identify SMEs to develop content to ensure candidates get a realistic preview of the role or organization. </a:t>
              </a:r>
              <a:endParaRPr lang="en-CA" sz="1400" b="1" dirty="0">
                <a:solidFill>
                  <a:srgbClr val="000000"/>
                </a:solidFill>
                <a:latin typeface="Roboto Condensed Light"/>
              </a:endParaRPr>
            </a:p>
            <a:p>
              <a:pPr defTabSz="554382"/>
              <a:r>
                <a:rPr lang="en-US" sz="1400" b="1" dirty="0">
                  <a:solidFill>
                    <a:srgbClr val="000000"/>
                  </a:solidFill>
                  <a:latin typeface="Roboto Condensed Light"/>
                </a:rPr>
                <a:t>Target Graduates: </a:t>
              </a:r>
            </a:p>
            <a:p>
              <a:pPr defTabSz="554382">
                <a:spcAft>
                  <a:spcPts val="600"/>
                </a:spcAft>
              </a:pPr>
              <a:r>
                <a:rPr lang="en-US" sz="1400" dirty="0">
                  <a:solidFill>
                    <a:srgbClr val="000000"/>
                  </a:solidFill>
                  <a:latin typeface="Roboto Condensed Light"/>
                </a:rPr>
                <a:t>Many industries have adopted this practice, including banking, sports marketing, and the military, as it allows the organization to overcome regional limits on their labor market.  </a:t>
              </a:r>
            </a:p>
          </p:txBody>
        </p:sp>
      </p:grpSp>
      <p:grpSp>
        <p:nvGrpSpPr>
          <p:cNvPr id="22" name="Group 21">
            <a:extLst>
              <a:ext uri="{FF2B5EF4-FFF2-40B4-BE49-F238E27FC236}">
                <a16:creationId xmlns:a16="http://schemas.microsoft.com/office/drawing/2014/main" id="{DD1E0876-935F-87BB-6039-FDFD0D0C64F1}"/>
              </a:ext>
            </a:extLst>
          </p:cNvPr>
          <p:cNvGrpSpPr/>
          <p:nvPr/>
        </p:nvGrpSpPr>
        <p:grpSpPr>
          <a:xfrm>
            <a:off x="6990190" y="3566602"/>
            <a:ext cx="4806913" cy="1016378"/>
            <a:chOff x="6209040" y="3565868"/>
            <a:chExt cx="5726385" cy="1016378"/>
          </a:xfrm>
        </p:grpSpPr>
        <p:sp>
          <p:nvSpPr>
            <p:cNvPr id="23" name="Rectangle 22">
              <a:extLst>
                <a:ext uri="{FF2B5EF4-FFF2-40B4-BE49-F238E27FC236}">
                  <a16:creationId xmlns:a16="http://schemas.microsoft.com/office/drawing/2014/main" id="{C433C77B-E613-33C7-B7F1-8E08827BDB33}"/>
                </a:ext>
              </a:extLst>
            </p:cNvPr>
            <p:cNvSpPr/>
            <p:nvPr/>
          </p:nvSpPr>
          <p:spPr>
            <a:xfrm>
              <a:off x="6218201" y="3565868"/>
              <a:ext cx="5717224" cy="101637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chemeClr val="tx1"/>
                  </a:solidFill>
                  <a:latin typeface="Montserrat SemiBold" panose="00000700000000000000" pitchFamily="2" charset="0"/>
                  <a:ea typeface="Roboto Condensed Light" panose="02000000000000000000" pitchFamily="2" charset="0"/>
                </a:rPr>
                <a:t>Cost of methods:</a:t>
              </a:r>
            </a:p>
            <a:p>
              <a:pPr marL="108000"/>
              <a:endParaRPr lang="en-US" sz="1600" dirty="0">
                <a:latin typeface="Arial" panose="020B0604020202020204" pitchFamily="34" charset="0"/>
              </a:endParaRPr>
            </a:p>
          </p:txBody>
        </p:sp>
        <p:sp>
          <p:nvSpPr>
            <p:cNvPr id="24" name="Rectangle 23">
              <a:extLst>
                <a:ext uri="{FF2B5EF4-FFF2-40B4-BE49-F238E27FC236}">
                  <a16:creationId xmlns:a16="http://schemas.microsoft.com/office/drawing/2014/main" id="{9A678AE4-618F-DA5C-7EA6-9F60B06590EC}"/>
                </a:ext>
              </a:extLst>
            </p:cNvPr>
            <p:cNvSpPr/>
            <p:nvPr/>
          </p:nvSpPr>
          <p:spPr>
            <a:xfrm>
              <a:off x="6209040" y="3565868"/>
              <a:ext cx="68578" cy="10163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25" name="TextBox 24">
              <a:extLst>
                <a:ext uri="{FF2B5EF4-FFF2-40B4-BE49-F238E27FC236}">
                  <a16:creationId xmlns:a16="http://schemas.microsoft.com/office/drawing/2014/main" id="{1B9B0C4D-BFBD-D549-B0F8-D181055237E2}"/>
                </a:ext>
              </a:extLst>
            </p:cNvPr>
            <p:cNvSpPr txBox="1"/>
            <p:nvPr/>
          </p:nvSpPr>
          <p:spPr>
            <a:xfrm>
              <a:off x="6356779" y="3843582"/>
              <a:ext cx="5496583" cy="738664"/>
            </a:xfrm>
            <a:prstGeom prst="rect">
              <a:avLst/>
            </a:prstGeom>
            <a:noFill/>
          </p:spPr>
          <p:txBody>
            <a:bodyPr wrap="square">
              <a:spAutoFit/>
            </a:bodyPr>
            <a:lstStyle/>
            <a:p>
              <a:pPr defTabSz="554327"/>
              <a:r>
                <a:rPr lang="en-US" sz="1400" dirty="0">
                  <a:solidFill>
                    <a:srgbClr val="000000"/>
                  </a:solidFill>
                  <a:latin typeface="Roboto Condensed Light"/>
                </a:rPr>
                <a:t>This is a higher-cost method because of the technology that be may required. However, Q&amp;A sessions should be low cost if you choose a public platform like Twitter. </a:t>
              </a:r>
            </a:p>
          </p:txBody>
        </p:sp>
      </p:grpSp>
      <p:grpSp>
        <p:nvGrpSpPr>
          <p:cNvPr id="26" name="Group 25">
            <a:extLst>
              <a:ext uri="{FF2B5EF4-FFF2-40B4-BE49-F238E27FC236}">
                <a16:creationId xmlns:a16="http://schemas.microsoft.com/office/drawing/2014/main" id="{657F1D0A-C9C3-8395-0563-FF8109B38BD9}"/>
              </a:ext>
            </a:extLst>
          </p:cNvPr>
          <p:cNvGrpSpPr/>
          <p:nvPr/>
        </p:nvGrpSpPr>
        <p:grpSpPr>
          <a:xfrm>
            <a:off x="6967362" y="4680511"/>
            <a:ext cx="4804475" cy="1545882"/>
            <a:chOff x="6232623" y="4874824"/>
            <a:chExt cx="5723480" cy="1545882"/>
          </a:xfrm>
        </p:grpSpPr>
        <p:sp>
          <p:nvSpPr>
            <p:cNvPr id="27" name="Rectangle 26">
              <a:extLst>
                <a:ext uri="{FF2B5EF4-FFF2-40B4-BE49-F238E27FC236}">
                  <a16:creationId xmlns:a16="http://schemas.microsoft.com/office/drawing/2014/main" id="{4E201440-EA55-E2EB-80E8-E0FD3DDF060E}"/>
                </a:ext>
              </a:extLst>
            </p:cNvPr>
            <p:cNvSpPr/>
            <p:nvPr/>
          </p:nvSpPr>
          <p:spPr>
            <a:xfrm>
              <a:off x="6265763" y="4874824"/>
              <a:ext cx="5690340" cy="154588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chemeClr val="tx1"/>
                  </a:solidFill>
                  <a:latin typeface="Montserrat SemiBold" panose="00000700000000000000" pitchFamily="2" charset="0"/>
                  <a:ea typeface="Roboto Condensed Light" panose="02000000000000000000" pitchFamily="2" charset="0"/>
                </a:rPr>
                <a:t>Resources:</a:t>
              </a:r>
            </a:p>
          </p:txBody>
        </p:sp>
        <p:sp>
          <p:nvSpPr>
            <p:cNvPr id="28" name="Rectangle 27">
              <a:extLst>
                <a:ext uri="{FF2B5EF4-FFF2-40B4-BE49-F238E27FC236}">
                  <a16:creationId xmlns:a16="http://schemas.microsoft.com/office/drawing/2014/main" id="{2D6BB41F-9FF9-520E-FBD7-34D7969EDBA9}"/>
                </a:ext>
              </a:extLst>
            </p:cNvPr>
            <p:cNvSpPr/>
            <p:nvPr/>
          </p:nvSpPr>
          <p:spPr>
            <a:xfrm>
              <a:off x="6232623" y="4874826"/>
              <a:ext cx="69965" cy="15458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29" name="TextBox 28">
              <a:extLst>
                <a:ext uri="{FF2B5EF4-FFF2-40B4-BE49-F238E27FC236}">
                  <a16:creationId xmlns:a16="http://schemas.microsoft.com/office/drawing/2014/main" id="{672481D7-C3CF-BCF8-0AED-07664CF82BBA}"/>
                </a:ext>
              </a:extLst>
            </p:cNvPr>
            <p:cNvSpPr txBox="1"/>
            <p:nvPr/>
          </p:nvSpPr>
          <p:spPr>
            <a:xfrm>
              <a:off x="6342900" y="5148563"/>
              <a:ext cx="5484215" cy="1272143"/>
            </a:xfrm>
            <a:prstGeom prst="rect">
              <a:avLst/>
            </a:prstGeom>
            <a:noFill/>
          </p:spPr>
          <p:txBody>
            <a:bodyPr wrap="square">
              <a:spAutoFit/>
            </a:bodyPr>
            <a:lstStyle/>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Technology support for developing or running the event, including:</a:t>
              </a:r>
            </a:p>
            <a:p>
              <a:pPr marL="628524" lvl="1" indent="-171416" defTabSz="554382">
                <a:spcBef>
                  <a:spcPts val="200"/>
                </a:spcBef>
                <a:spcAft>
                  <a:spcPts val="200"/>
                </a:spcAft>
                <a:buFont typeface="Courier New" panose="02070309020205020404" pitchFamily="49" charset="0"/>
                <a:buChar char="o"/>
              </a:pPr>
              <a:r>
                <a:rPr lang="en-US" sz="1400" dirty="0">
                  <a:solidFill>
                    <a:srgbClr val="000000"/>
                  </a:solidFill>
                  <a:latin typeface="Roboto Condensed Light"/>
                </a:rPr>
                <a:t>Tangible materials such as computers or game pieces.</a:t>
              </a:r>
            </a:p>
            <a:p>
              <a:pPr marL="628524" lvl="1" indent="-171416" defTabSz="554382">
                <a:spcBef>
                  <a:spcPts val="200"/>
                </a:spcBef>
                <a:spcAft>
                  <a:spcPts val="200"/>
                </a:spcAft>
                <a:buFont typeface="Courier New" panose="02070309020205020404" pitchFamily="49" charset="0"/>
                <a:buChar char="o"/>
              </a:pPr>
              <a:r>
                <a:rPr lang="en-US" sz="1400" dirty="0">
                  <a:solidFill>
                    <a:srgbClr val="000000"/>
                  </a:solidFill>
                  <a:latin typeface="Roboto Condensed Light"/>
                </a:rPr>
                <a:t>People resources who will set up and monitor the technology.</a:t>
              </a:r>
            </a:p>
          </p:txBody>
        </p:sp>
      </p:grpSp>
      <p:sp>
        <p:nvSpPr>
          <p:cNvPr id="30" name="TextBox 29">
            <a:extLst>
              <a:ext uri="{FF2B5EF4-FFF2-40B4-BE49-F238E27FC236}">
                <a16:creationId xmlns:a16="http://schemas.microsoft.com/office/drawing/2014/main" id="{1EC48F25-BF89-DB95-F37A-C9F5FE1CB136}"/>
              </a:ext>
            </a:extLst>
          </p:cNvPr>
          <p:cNvSpPr txBox="1"/>
          <p:nvPr/>
        </p:nvSpPr>
        <p:spPr>
          <a:xfrm>
            <a:off x="9569217" y="6310644"/>
            <a:ext cx="2302080" cy="307777"/>
          </a:xfrm>
          <a:prstGeom prst="rect">
            <a:avLst/>
          </a:prstGeom>
        </p:spPr>
        <p:txBody>
          <a:bodyPr wrap="square" rtlCol="0">
            <a:spAutoFit/>
          </a:bodyPr>
          <a:lstStyle/>
          <a:p>
            <a:pPr algn="l"/>
            <a:r>
              <a:rPr lang="en-US" sz="1400" dirty="0">
                <a:solidFill>
                  <a:schemeClr val="bg1"/>
                </a:solidFill>
              </a:rPr>
              <a:t>TNI Consulting Services  |  </a:t>
            </a:r>
            <a:fld id="{A9431E36-6410-44CF-A27B-9E92FB66C6D4}" type="slidenum">
              <a:rPr lang="en-US" sz="1400" b="0" smtClean="0">
                <a:solidFill>
                  <a:schemeClr val="bg1"/>
                </a:solidFill>
              </a:rPr>
              <a:t>14</a:t>
            </a:fld>
            <a:endParaRPr lang="en-US" sz="1400" b="0"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0458942" y="5931720"/>
            <a:ext cx="2433075" cy="2433075"/>
            <a:chOff x="0" y="0"/>
            <a:chExt cx="1913890" cy="1913890"/>
          </a:xfrm>
        </p:grpSpPr>
        <p:sp>
          <p:nvSpPr>
            <p:cNvPr id="4" name="Freeform 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C00000"/>
            </a:solidFill>
          </p:spPr>
          <p:txBody>
            <a:bodyPr/>
            <a:lstStyle/>
            <a:p>
              <a:endParaRPr lang="en-US"/>
            </a:p>
          </p:txBody>
        </p:sp>
      </p:grpSp>
      <p:sp>
        <p:nvSpPr>
          <p:cNvPr id="5" name="AutoShape 5"/>
          <p:cNvSpPr/>
          <p:nvPr/>
        </p:nvSpPr>
        <p:spPr>
          <a:xfrm rot="-5400000">
            <a:off x="10873442" y="4552473"/>
            <a:ext cx="307776" cy="3729377"/>
          </a:xfrm>
          <a:prstGeom prst="rect">
            <a:avLst/>
          </a:prstGeom>
          <a:solidFill>
            <a:schemeClr val="tx1"/>
          </a:solidFill>
        </p:spPr>
        <p:txBody>
          <a:bodyPr/>
          <a:lstStyle/>
          <a:p>
            <a:endParaRPr lang="en-US" sz="728" dirty="0"/>
          </a:p>
        </p:txBody>
      </p:sp>
      <p:grpSp>
        <p:nvGrpSpPr>
          <p:cNvPr id="6" name="Group 6"/>
          <p:cNvGrpSpPr/>
          <p:nvPr/>
        </p:nvGrpSpPr>
        <p:grpSpPr>
          <a:xfrm>
            <a:off x="10450875" y="-2689741"/>
            <a:ext cx="3616021" cy="3616021"/>
            <a:chOff x="0" y="0"/>
            <a:chExt cx="6350000" cy="6350000"/>
          </a:xfrm>
        </p:grpSpPr>
        <p:sp>
          <p:nvSpPr>
            <p:cNvPr id="7"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00000"/>
            </a:solidFill>
          </p:spPr>
          <p:txBody>
            <a:bodyPr/>
            <a:lstStyle/>
            <a:p>
              <a:endParaRPr lang="en-US"/>
            </a:p>
          </p:txBody>
        </p:sp>
      </p:grpSp>
      <p:grpSp>
        <p:nvGrpSpPr>
          <p:cNvPr id="8" name="Group 8"/>
          <p:cNvGrpSpPr/>
          <p:nvPr/>
        </p:nvGrpSpPr>
        <p:grpSpPr>
          <a:xfrm rot="-5400000">
            <a:off x="10457582" y="-822857"/>
            <a:ext cx="1701212" cy="1698491"/>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chemeClr val="tx1"/>
            </a:solidFill>
          </p:spPr>
          <p:txBody>
            <a:bodyPr/>
            <a:lstStyle/>
            <a:p>
              <a:endParaRPr lang="en-US"/>
            </a:p>
          </p:txBody>
        </p:sp>
      </p:grpSp>
      <p:sp>
        <p:nvSpPr>
          <p:cNvPr id="10" name="AutoShape 10"/>
          <p:cNvSpPr/>
          <p:nvPr/>
        </p:nvSpPr>
        <p:spPr>
          <a:xfrm rot="-5400000">
            <a:off x="1527529" y="4518826"/>
            <a:ext cx="240480" cy="3729377"/>
          </a:xfrm>
          <a:prstGeom prst="rect">
            <a:avLst/>
          </a:prstGeom>
          <a:solidFill>
            <a:srgbClr val="C00000"/>
          </a:solidFill>
        </p:spPr>
        <p:txBody>
          <a:bodyPr/>
          <a:lstStyle/>
          <a:p>
            <a:endParaRPr lang="en-US" sz="728" dirty="0"/>
          </a:p>
        </p:txBody>
      </p:sp>
      <p:sp>
        <p:nvSpPr>
          <p:cNvPr id="11" name="Title 3">
            <a:extLst>
              <a:ext uri="{FF2B5EF4-FFF2-40B4-BE49-F238E27FC236}">
                <a16:creationId xmlns:a16="http://schemas.microsoft.com/office/drawing/2014/main" id="{AF18A765-7E9D-D627-092B-8B55742F0E77}"/>
              </a:ext>
            </a:extLst>
          </p:cNvPr>
          <p:cNvSpPr txBox="1">
            <a:spLocks/>
          </p:cNvSpPr>
          <p:nvPr/>
        </p:nvSpPr>
        <p:spPr>
          <a:xfrm>
            <a:off x="354105" y="530021"/>
            <a:ext cx="11119027" cy="1130188"/>
          </a:xfrm>
          <a:prstGeom prst="rect">
            <a:avLst/>
          </a:prstGeom>
        </p:spPr>
        <p:txBody>
          <a:bodyPr/>
          <a:lstStyle>
            <a:lvl1pPr algn="l" defTabSz="914400" rtl="0" eaLnBrk="1" latinLnBrk="0" hangingPunct="1">
              <a:lnSpc>
                <a:spcPts val="4000"/>
              </a:lnSpc>
              <a:spcBef>
                <a:spcPct val="0"/>
              </a:spcBef>
              <a:buNone/>
              <a:defRPr sz="3200" b="0" i="0" kern="1200">
                <a:solidFill>
                  <a:srgbClr val="717171"/>
                </a:solidFill>
                <a:latin typeface="Montserrat SemiBold" pitchFamily="2" charset="77"/>
                <a:ea typeface="+mj-ea"/>
                <a:cs typeface="Arial" panose="020B0604020202020204" pitchFamily="34" charset="0"/>
              </a:defRPr>
            </a:lvl1pPr>
          </a:lstStyle>
          <a:p>
            <a:r>
              <a:rPr lang="en-US"/>
              <a:t>Workshop/Career Night</a:t>
            </a:r>
            <a:endParaRPr lang="en-CA" dirty="0"/>
          </a:p>
        </p:txBody>
      </p:sp>
      <p:grpSp>
        <p:nvGrpSpPr>
          <p:cNvPr id="12" name="Group 11">
            <a:extLst>
              <a:ext uri="{FF2B5EF4-FFF2-40B4-BE49-F238E27FC236}">
                <a16:creationId xmlns:a16="http://schemas.microsoft.com/office/drawing/2014/main" id="{646408DC-B15B-64E2-31DE-CC82852F7771}"/>
              </a:ext>
            </a:extLst>
          </p:cNvPr>
          <p:cNvGrpSpPr/>
          <p:nvPr/>
        </p:nvGrpSpPr>
        <p:grpSpPr>
          <a:xfrm>
            <a:off x="354104" y="1185375"/>
            <a:ext cx="6223664" cy="2507736"/>
            <a:chOff x="354104" y="1185375"/>
            <a:chExt cx="6223664" cy="2507736"/>
          </a:xfrm>
        </p:grpSpPr>
        <p:sp>
          <p:nvSpPr>
            <p:cNvPr id="13" name="Rectangle 12">
              <a:extLst>
                <a:ext uri="{FF2B5EF4-FFF2-40B4-BE49-F238E27FC236}">
                  <a16:creationId xmlns:a16="http://schemas.microsoft.com/office/drawing/2014/main" id="{9707F456-7BB1-8009-0692-34C6AF1FEDAE}"/>
                </a:ext>
              </a:extLst>
            </p:cNvPr>
            <p:cNvSpPr/>
            <p:nvPr/>
          </p:nvSpPr>
          <p:spPr>
            <a:xfrm>
              <a:off x="354104" y="1360880"/>
              <a:ext cx="6223664" cy="2332231"/>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defTabSz="554382">
                <a:spcBef>
                  <a:spcPts val="200"/>
                </a:spcBef>
                <a:spcAft>
                  <a:spcPts val="200"/>
                </a:spcAft>
              </a:pPr>
              <a:r>
                <a:rPr lang="en-US" sz="1400" dirty="0">
                  <a:solidFill>
                    <a:srgbClr val="000000"/>
                  </a:solidFill>
                  <a:latin typeface="Roboto Condensed Light"/>
                </a:rPr>
                <a:t>Workshops are learning-focused sessions that provide the opportunity for the employer to develop skills in future graduates and also identify potential recruits.  </a:t>
              </a:r>
            </a:p>
            <a:p>
              <a:pPr defTabSz="554382">
                <a:spcBef>
                  <a:spcPts val="200"/>
                </a:spcBef>
                <a:spcAft>
                  <a:spcPts val="200"/>
                </a:spcAft>
              </a:pPr>
              <a:r>
                <a:rPr lang="en-US" sz="1400" dirty="0">
                  <a:solidFill>
                    <a:srgbClr val="000000"/>
                  </a:solidFill>
                  <a:latin typeface="Roboto Condensed Light"/>
                </a:rPr>
                <a:t>Workshop topics vary, including: </a:t>
              </a:r>
            </a:p>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TA-specific learning events such as resume building, mock interviews, or cover-letter writing exercises. </a:t>
              </a:r>
            </a:p>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Development of technical skills such as presentations, design, grant writing, or other industry-specific skill sets.</a:t>
              </a:r>
            </a:p>
            <a:p>
              <a:pPr defTabSz="554382">
                <a:spcBef>
                  <a:spcPts val="200"/>
                </a:spcBef>
                <a:spcAft>
                  <a:spcPts val="200"/>
                </a:spcAft>
              </a:pPr>
              <a:r>
                <a:rPr lang="en-US" sz="1400" dirty="0">
                  <a:solidFill>
                    <a:srgbClr val="000000"/>
                  </a:solidFill>
                  <a:latin typeface="Roboto Condensed Light"/>
                </a:rPr>
                <a:t>Organizations traditionally partner with career development centers or programs to develop this type of event.</a:t>
              </a:r>
              <a:endParaRPr lang="en-US" sz="1400" dirty="0">
                <a:solidFill>
                  <a:srgbClr val="494A4A">
                    <a:lumMod val="75000"/>
                  </a:srgbClr>
                </a:solidFill>
                <a:latin typeface="Roboto Condensed Light"/>
              </a:endParaRPr>
            </a:p>
          </p:txBody>
        </p:sp>
        <p:sp>
          <p:nvSpPr>
            <p:cNvPr id="14" name="Rectangle: Rounded Corners 13">
              <a:extLst>
                <a:ext uri="{FF2B5EF4-FFF2-40B4-BE49-F238E27FC236}">
                  <a16:creationId xmlns:a16="http://schemas.microsoft.com/office/drawing/2014/main" id="{41A8B708-27E9-C86B-55CF-705CCB4B28AA}"/>
                </a:ext>
              </a:extLst>
            </p:cNvPr>
            <p:cNvSpPr/>
            <p:nvPr/>
          </p:nvSpPr>
          <p:spPr>
            <a:xfrm>
              <a:off x="543432" y="1185375"/>
              <a:ext cx="1588625" cy="289283"/>
            </a:xfrm>
            <a:prstGeom prst="roundRect">
              <a:avLst/>
            </a:prstGeom>
            <a:solidFill>
              <a:schemeClr val="tx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mj-lt"/>
                </a:rPr>
                <a:t>Overview</a:t>
              </a:r>
              <a:endParaRPr lang="en-CA" sz="1400" dirty="0">
                <a:solidFill>
                  <a:schemeClr val="bg1"/>
                </a:solidFill>
                <a:latin typeface="+mj-lt"/>
              </a:endParaRPr>
            </a:p>
          </p:txBody>
        </p:sp>
      </p:grpSp>
      <p:sp>
        <p:nvSpPr>
          <p:cNvPr id="15" name="Rectangle 14">
            <a:extLst>
              <a:ext uri="{FF2B5EF4-FFF2-40B4-BE49-F238E27FC236}">
                <a16:creationId xmlns:a16="http://schemas.microsoft.com/office/drawing/2014/main" id="{672AC2D9-410C-0BBB-9747-8C750A6570BD}"/>
              </a:ext>
            </a:extLst>
          </p:cNvPr>
          <p:cNvSpPr/>
          <p:nvPr/>
        </p:nvSpPr>
        <p:spPr>
          <a:xfrm>
            <a:off x="354104" y="4022326"/>
            <a:ext cx="6223663" cy="1970098"/>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2800" indent="-172800"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Identify the skill or learning takeaway to base the workshop on. </a:t>
            </a:r>
          </a:p>
          <a:p>
            <a:pPr marL="562996" lvl="2" indent="-285750" defTabSz="554382">
              <a:spcBef>
                <a:spcPts val="200"/>
              </a:spcBef>
              <a:spcAft>
                <a:spcPts val="200"/>
              </a:spcAft>
              <a:buFont typeface="Courier New" panose="02070309020205020404" pitchFamily="49" charset="0"/>
              <a:buChar char="o"/>
            </a:pPr>
            <a:r>
              <a:rPr lang="en-US" sz="1400" dirty="0">
                <a:solidFill>
                  <a:srgbClr val="000000"/>
                </a:solidFill>
                <a:latin typeface="Roboto Condensed Light"/>
              </a:rPr>
              <a:t>Work with your school partners to help identify the learning opportunity for future candidates. </a:t>
            </a:r>
          </a:p>
          <a:p>
            <a:pPr marL="172800" indent="-172800"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Determine whether this will take place on campus or in house. </a:t>
            </a:r>
          </a:p>
          <a:p>
            <a:pPr marL="172800" indent="-172800"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Confirm the date and time for the workshop. </a:t>
            </a:r>
          </a:p>
          <a:p>
            <a:pPr marL="172800" indent="-172800"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Identify employees to run the workshop. </a:t>
            </a:r>
          </a:p>
          <a:p>
            <a:pPr marL="562996" lvl="2" indent="-285750" defTabSz="554382">
              <a:spcBef>
                <a:spcPts val="200"/>
              </a:spcBef>
              <a:spcAft>
                <a:spcPts val="200"/>
              </a:spcAft>
              <a:buFont typeface="Courier New" panose="02070309020205020404" pitchFamily="49" charset="0"/>
              <a:buChar char="o"/>
            </a:pPr>
            <a:r>
              <a:rPr lang="en-US" sz="1400" dirty="0">
                <a:solidFill>
                  <a:srgbClr val="000000"/>
                </a:solidFill>
                <a:latin typeface="Roboto Condensed Light"/>
              </a:rPr>
              <a:t>Ensure that employees are prepared for facilitating the workshop.  </a:t>
            </a:r>
          </a:p>
        </p:txBody>
      </p:sp>
      <p:sp>
        <p:nvSpPr>
          <p:cNvPr id="16" name="Rectangle: Rounded Corners 15">
            <a:extLst>
              <a:ext uri="{FF2B5EF4-FFF2-40B4-BE49-F238E27FC236}">
                <a16:creationId xmlns:a16="http://schemas.microsoft.com/office/drawing/2014/main" id="{66B608EC-7DD0-AAA1-C75B-1F0124C76419}"/>
              </a:ext>
            </a:extLst>
          </p:cNvPr>
          <p:cNvSpPr/>
          <p:nvPr/>
        </p:nvSpPr>
        <p:spPr>
          <a:xfrm>
            <a:off x="543433" y="3857399"/>
            <a:ext cx="1588625" cy="289283"/>
          </a:xfrm>
          <a:prstGeom prst="roundRect">
            <a:avLst/>
          </a:prstGeom>
          <a:solidFill>
            <a:schemeClr val="tx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mj-lt"/>
              </a:rPr>
              <a:t>Execution</a:t>
            </a:r>
            <a:endParaRPr lang="en-CA" sz="1400" dirty="0">
              <a:solidFill>
                <a:schemeClr val="bg1"/>
              </a:solidFill>
              <a:latin typeface="+mj-lt"/>
            </a:endParaRPr>
          </a:p>
        </p:txBody>
      </p:sp>
      <p:cxnSp>
        <p:nvCxnSpPr>
          <p:cNvPr id="17" name="Straight Connector 16">
            <a:extLst>
              <a:ext uri="{FF2B5EF4-FFF2-40B4-BE49-F238E27FC236}">
                <a16:creationId xmlns:a16="http://schemas.microsoft.com/office/drawing/2014/main" id="{FCA76254-E4EE-A149-9EB8-4DA0EAAD54E6}"/>
              </a:ext>
            </a:extLst>
          </p:cNvPr>
          <p:cNvCxnSpPr>
            <a:cxnSpLocks/>
          </p:cNvCxnSpPr>
          <p:nvPr/>
        </p:nvCxnSpPr>
        <p:spPr>
          <a:xfrm>
            <a:off x="6797888" y="1185375"/>
            <a:ext cx="0" cy="4949095"/>
          </a:xfrm>
          <a:prstGeom prst="line">
            <a:avLst/>
          </a:prstGeom>
          <a:ln w="28575">
            <a:solidFill>
              <a:schemeClr val="bg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49A90B4E-9CCA-32DB-6403-D00BE97A02B4}"/>
              </a:ext>
            </a:extLst>
          </p:cNvPr>
          <p:cNvGrpSpPr/>
          <p:nvPr/>
        </p:nvGrpSpPr>
        <p:grpSpPr>
          <a:xfrm>
            <a:off x="6990190" y="1185375"/>
            <a:ext cx="4804474" cy="1751222"/>
            <a:chOff x="6198334" y="1277790"/>
            <a:chExt cx="5723480" cy="1751222"/>
          </a:xfrm>
        </p:grpSpPr>
        <p:sp>
          <p:nvSpPr>
            <p:cNvPr id="19" name="Rectangle 18">
              <a:extLst>
                <a:ext uri="{FF2B5EF4-FFF2-40B4-BE49-F238E27FC236}">
                  <a16:creationId xmlns:a16="http://schemas.microsoft.com/office/drawing/2014/main" id="{7274FA70-FB63-F3FC-E1AD-D5D929620D35}"/>
                </a:ext>
              </a:extLst>
            </p:cNvPr>
            <p:cNvSpPr/>
            <p:nvPr/>
          </p:nvSpPr>
          <p:spPr>
            <a:xfrm>
              <a:off x="6204589" y="1277790"/>
              <a:ext cx="5717225" cy="175122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rgbClr val="C00000"/>
                  </a:solidFill>
                  <a:latin typeface="Montserrat SemiBold" panose="00000700000000000000" pitchFamily="2" charset="0"/>
                  <a:ea typeface="Roboto Condensed Light" panose="02000000000000000000" pitchFamily="2" charset="0"/>
                </a:rPr>
                <a:t>Who:</a:t>
              </a:r>
            </a:p>
          </p:txBody>
        </p:sp>
        <p:sp>
          <p:nvSpPr>
            <p:cNvPr id="20" name="Rectangle 19">
              <a:extLst>
                <a:ext uri="{FF2B5EF4-FFF2-40B4-BE49-F238E27FC236}">
                  <a16:creationId xmlns:a16="http://schemas.microsoft.com/office/drawing/2014/main" id="{A5C1C831-E3F8-9A41-C227-31D4517D55E8}"/>
                </a:ext>
              </a:extLst>
            </p:cNvPr>
            <p:cNvSpPr/>
            <p:nvPr/>
          </p:nvSpPr>
          <p:spPr>
            <a:xfrm>
              <a:off x="6198334" y="1277790"/>
              <a:ext cx="68578" cy="17512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21" name="TextBox 20">
              <a:extLst>
                <a:ext uri="{FF2B5EF4-FFF2-40B4-BE49-F238E27FC236}">
                  <a16:creationId xmlns:a16="http://schemas.microsoft.com/office/drawing/2014/main" id="{BB94821A-341B-2559-9675-12E3E54BB5B8}"/>
                </a:ext>
              </a:extLst>
            </p:cNvPr>
            <p:cNvSpPr txBox="1"/>
            <p:nvPr/>
          </p:nvSpPr>
          <p:spPr>
            <a:xfrm>
              <a:off x="6346072" y="1567073"/>
              <a:ext cx="5496583" cy="1461939"/>
            </a:xfrm>
            <a:prstGeom prst="rect">
              <a:avLst/>
            </a:prstGeom>
            <a:noFill/>
          </p:spPr>
          <p:txBody>
            <a:bodyPr wrap="square">
              <a:spAutoFit/>
            </a:bodyPr>
            <a:lstStyle/>
            <a:p>
              <a:pPr defTabSz="554382"/>
              <a:r>
                <a:rPr lang="en-US" sz="1400" b="1" dirty="0">
                  <a:solidFill>
                    <a:srgbClr val="000000"/>
                  </a:solidFill>
                  <a:latin typeface="Roboto Condensed Light"/>
                </a:rPr>
                <a:t>Organization Participants:</a:t>
              </a:r>
            </a:p>
            <a:p>
              <a:pPr defTabSz="554382"/>
              <a:r>
                <a:rPr lang="en-US" sz="1400" dirty="0">
                  <a:solidFill>
                    <a:srgbClr val="000000"/>
                  </a:solidFill>
                  <a:latin typeface="Roboto Condensed Light"/>
                </a:rPr>
                <a:t>Use your TA team to run workshops on TA-related activities. </a:t>
              </a:r>
            </a:p>
            <a:p>
              <a:pPr defTabSz="554382">
                <a:spcAft>
                  <a:spcPts val="600"/>
                </a:spcAft>
              </a:pPr>
              <a:r>
                <a:rPr lang="en-US" sz="1400" dirty="0">
                  <a:solidFill>
                    <a:srgbClr val="000000"/>
                  </a:solidFill>
                  <a:latin typeface="Roboto Condensed Light"/>
                </a:rPr>
                <a:t>Use SMEs for technical skills workshops. </a:t>
              </a:r>
              <a:endParaRPr lang="en-CA" sz="1400" b="1" dirty="0">
                <a:solidFill>
                  <a:srgbClr val="000000"/>
                </a:solidFill>
                <a:latin typeface="Roboto Condensed Light"/>
              </a:endParaRPr>
            </a:p>
            <a:p>
              <a:pPr defTabSz="554382"/>
              <a:r>
                <a:rPr lang="en-US" sz="1400" b="1" dirty="0">
                  <a:solidFill>
                    <a:srgbClr val="000000"/>
                  </a:solidFill>
                  <a:latin typeface="Roboto Condensed Light"/>
                </a:rPr>
                <a:t>Target Graduates: </a:t>
              </a:r>
            </a:p>
            <a:p>
              <a:pPr defTabSz="554382"/>
              <a:r>
                <a:rPr lang="en-US" sz="1400" dirty="0">
                  <a:solidFill>
                    <a:srgbClr val="000000"/>
                  </a:solidFill>
                  <a:latin typeface="Roboto Condensed Light"/>
                </a:rPr>
                <a:t>Great for graduates from any program. Technical skill workshops tend to cater to graduates of a specific program. </a:t>
              </a:r>
              <a:r>
                <a:rPr lang="en-US" sz="1400" b="1" dirty="0">
                  <a:solidFill>
                    <a:srgbClr val="000000"/>
                  </a:solidFill>
                  <a:latin typeface="Roboto Condensed Light"/>
                </a:rPr>
                <a:t> </a:t>
              </a:r>
              <a:endParaRPr lang="en-US" sz="1400" dirty="0">
                <a:solidFill>
                  <a:srgbClr val="000000"/>
                </a:solidFill>
                <a:latin typeface="Roboto Condensed Light"/>
              </a:endParaRPr>
            </a:p>
          </p:txBody>
        </p:sp>
      </p:grpSp>
      <p:grpSp>
        <p:nvGrpSpPr>
          <p:cNvPr id="22" name="Group 21">
            <a:extLst>
              <a:ext uri="{FF2B5EF4-FFF2-40B4-BE49-F238E27FC236}">
                <a16:creationId xmlns:a16="http://schemas.microsoft.com/office/drawing/2014/main" id="{228AC6C5-9D9B-68A6-B9BE-6C85E9AF3565}"/>
              </a:ext>
            </a:extLst>
          </p:cNvPr>
          <p:cNvGrpSpPr/>
          <p:nvPr/>
        </p:nvGrpSpPr>
        <p:grpSpPr>
          <a:xfrm>
            <a:off x="6990190" y="3178759"/>
            <a:ext cx="4806913" cy="824335"/>
            <a:chOff x="6209040" y="3565868"/>
            <a:chExt cx="5726385" cy="824335"/>
          </a:xfrm>
        </p:grpSpPr>
        <p:sp>
          <p:nvSpPr>
            <p:cNvPr id="23" name="Rectangle 22">
              <a:extLst>
                <a:ext uri="{FF2B5EF4-FFF2-40B4-BE49-F238E27FC236}">
                  <a16:creationId xmlns:a16="http://schemas.microsoft.com/office/drawing/2014/main" id="{E4592C04-2E1A-E52E-B568-4F7A0021F91D}"/>
                </a:ext>
              </a:extLst>
            </p:cNvPr>
            <p:cNvSpPr/>
            <p:nvPr/>
          </p:nvSpPr>
          <p:spPr>
            <a:xfrm>
              <a:off x="6218201" y="3565868"/>
              <a:ext cx="5717224" cy="82433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rgbClr val="C00000"/>
                  </a:solidFill>
                  <a:latin typeface="Montserrat SemiBold" panose="00000700000000000000" pitchFamily="2" charset="0"/>
                  <a:ea typeface="Roboto Condensed Light" panose="02000000000000000000" pitchFamily="2" charset="0"/>
                </a:rPr>
                <a:t>Cost of methods:</a:t>
              </a:r>
            </a:p>
            <a:p>
              <a:pPr marL="108000"/>
              <a:endParaRPr lang="en-US" sz="1600" dirty="0">
                <a:latin typeface="Arial" panose="020B0604020202020204" pitchFamily="34" charset="0"/>
              </a:endParaRPr>
            </a:p>
          </p:txBody>
        </p:sp>
        <p:sp>
          <p:nvSpPr>
            <p:cNvPr id="24" name="Rectangle 23">
              <a:extLst>
                <a:ext uri="{FF2B5EF4-FFF2-40B4-BE49-F238E27FC236}">
                  <a16:creationId xmlns:a16="http://schemas.microsoft.com/office/drawing/2014/main" id="{AD60B2FB-295D-94AA-175A-9408DD69EACF}"/>
                </a:ext>
              </a:extLst>
            </p:cNvPr>
            <p:cNvSpPr/>
            <p:nvPr/>
          </p:nvSpPr>
          <p:spPr>
            <a:xfrm>
              <a:off x="6209040" y="3565868"/>
              <a:ext cx="68578" cy="82433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25" name="TextBox 24">
              <a:extLst>
                <a:ext uri="{FF2B5EF4-FFF2-40B4-BE49-F238E27FC236}">
                  <a16:creationId xmlns:a16="http://schemas.microsoft.com/office/drawing/2014/main" id="{E3AD4D42-DD1E-9C2F-7D5E-68DBD5EE1DCA}"/>
                </a:ext>
              </a:extLst>
            </p:cNvPr>
            <p:cNvSpPr txBox="1"/>
            <p:nvPr/>
          </p:nvSpPr>
          <p:spPr>
            <a:xfrm>
              <a:off x="6356779" y="3843582"/>
              <a:ext cx="5496583" cy="523220"/>
            </a:xfrm>
            <a:prstGeom prst="rect">
              <a:avLst/>
            </a:prstGeom>
            <a:noFill/>
          </p:spPr>
          <p:txBody>
            <a:bodyPr wrap="square">
              <a:spAutoFit/>
            </a:bodyPr>
            <a:lstStyle/>
            <a:p>
              <a:pPr defTabSz="554382"/>
              <a:r>
                <a:rPr lang="en-US" sz="1400" dirty="0">
                  <a:solidFill>
                    <a:srgbClr val="000000"/>
                  </a:solidFill>
                  <a:latin typeface="Roboto Condensed Light"/>
                </a:rPr>
                <a:t>This has a low to medium cost depending on the type of workshop you are running. </a:t>
              </a:r>
            </a:p>
          </p:txBody>
        </p:sp>
      </p:grpSp>
      <p:grpSp>
        <p:nvGrpSpPr>
          <p:cNvPr id="26" name="Group 25">
            <a:extLst>
              <a:ext uri="{FF2B5EF4-FFF2-40B4-BE49-F238E27FC236}">
                <a16:creationId xmlns:a16="http://schemas.microsoft.com/office/drawing/2014/main" id="{D5B4D225-53FC-E9DD-ED81-5D989A0914BC}"/>
              </a:ext>
            </a:extLst>
          </p:cNvPr>
          <p:cNvGrpSpPr/>
          <p:nvPr/>
        </p:nvGrpSpPr>
        <p:grpSpPr>
          <a:xfrm>
            <a:off x="6990190" y="4245257"/>
            <a:ext cx="4804475" cy="1381734"/>
            <a:chOff x="6232623" y="4874825"/>
            <a:chExt cx="5723480" cy="1381734"/>
          </a:xfrm>
        </p:grpSpPr>
        <p:sp>
          <p:nvSpPr>
            <p:cNvPr id="27" name="Rectangle 26">
              <a:extLst>
                <a:ext uri="{FF2B5EF4-FFF2-40B4-BE49-F238E27FC236}">
                  <a16:creationId xmlns:a16="http://schemas.microsoft.com/office/drawing/2014/main" id="{A2EE3736-487F-96CC-2EA8-BC8314912F50}"/>
                </a:ext>
              </a:extLst>
            </p:cNvPr>
            <p:cNvSpPr/>
            <p:nvPr/>
          </p:nvSpPr>
          <p:spPr>
            <a:xfrm>
              <a:off x="6265763" y="4874825"/>
              <a:ext cx="5690340" cy="138173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rgbClr val="C00000"/>
                  </a:solidFill>
                  <a:latin typeface="Montserrat SemiBold" panose="00000700000000000000" pitchFamily="2" charset="0"/>
                  <a:ea typeface="Roboto Condensed Light" panose="02000000000000000000" pitchFamily="2" charset="0"/>
                </a:rPr>
                <a:t>Resources:</a:t>
              </a:r>
            </a:p>
          </p:txBody>
        </p:sp>
        <p:sp>
          <p:nvSpPr>
            <p:cNvPr id="28" name="Rectangle 27">
              <a:extLst>
                <a:ext uri="{FF2B5EF4-FFF2-40B4-BE49-F238E27FC236}">
                  <a16:creationId xmlns:a16="http://schemas.microsoft.com/office/drawing/2014/main" id="{58F5A33E-E5E5-3313-F2B1-1BA1A069A63F}"/>
                </a:ext>
              </a:extLst>
            </p:cNvPr>
            <p:cNvSpPr/>
            <p:nvPr/>
          </p:nvSpPr>
          <p:spPr>
            <a:xfrm>
              <a:off x="6232623" y="4874826"/>
              <a:ext cx="69965" cy="13817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29" name="TextBox 28">
              <a:extLst>
                <a:ext uri="{FF2B5EF4-FFF2-40B4-BE49-F238E27FC236}">
                  <a16:creationId xmlns:a16="http://schemas.microsoft.com/office/drawing/2014/main" id="{4F7DC48E-4B24-A7B5-5674-9471E983F63C}"/>
                </a:ext>
              </a:extLst>
            </p:cNvPr>
            <p:cNvSpPr txBox="1"/>
            <p:nvPr/>
          </p:nvSpPr>
          <p:spPr>
            <a:xfrm>
              <a:off x="6342900" y="5148563"/>
              <a:ext cx="5484215" cy="1107996"/>
            </a:xfrm>
            <a:prstGeom prst="rect">
              <a:avLst/>
            </a:prstGeom>
            <a:noFill/>
          </p:spPr>
          <p:txBody>
            <a:bodyPr wrap="square">
              <a:spAutoFit/>
            </a:bodyPr>
            <a:lstStyle/>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Marketing material</a:t>
              </a:r>
            </a:p>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Transportation</a:t>
              </a:r>
            </a:p>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Supplementary information or tools for participants</a:t>
              </a:r>
            </a:p>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Swag that communicates your brand</a:t>
              </a:r>
            </a:p>
          </p:txBody>
        </p:sp>
      </p:grpSp>
      <p:sp>
        <p:nvSpPr>
          <p:cNvPr id="30" name="TextBox 29">
            <a:extLst>
              <a:ext uri="{FF2B5EF4-FFF2-40B4-BE49-F238E27FC236}">
                <a16:creationId xmlns:a16="http://schemas.microsoft.com/office/drawing/2014/main" id="{6321C416-92F5-B3AD-F3D8-7B3995AB9BE7}"/>
              </a:ext>
            </a:extLst>
          </p:cNvPr>
          <p:cNvSpPr txBox="1"/>
          <p:nvPr/>
        </p:nvSpPr>
        <p:spPr>
          <a:xfrm>
            <a:off x="9426135" y="6263272"/>
            <a:ext cx="2302080" cy="307777"/>
          </a:xfrm>
          <a:prstGeom prst="rect">
            <a:avLst/>
          </a:prstGeom>
        </p:spPr>
        <p:txBody>
          <a:bodyPr wrap="square" rtlCol="0">
            <a:spAutoFit/>
          </a:bodyPr>
          <a:lstStyle/>
          <a:p>
            <a:pPr algn="l"/>
            <a:r>
              <a:rPr lang="en-US" sz="1400" dirty="0">
                <a:solidFill>
                  <a:schemeClr val="bg1"/>
                </a:solidFill>
              </a:rPr>
              <a:t>TNI Consulting Services  |  </a:t>
            </a:r>
            <a:fld id="{A9431E36-6410-44CF-A27B-9E92FB66C6D4}" type="slidenum">
              <a:rPr lang="en-US" sz="1400" b="0" smtClean="0">
                <a:solidFill>
                  <a:schemeClr val="bg1"/>
                </a:solidFill>
              </a:rPr>
              <a:t>15</a:t>
            </a:fld>
            <a:endParaRPr lang="en-US" sz="1400" b="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 name="Group 3"/>
          <p:cNvGrpSpPr/>
          <p:nvPr/>
        </p:nvGrpSpPr>
        <p:grpSpPr>
          <a:xfrm>
            <a:off x="10065231" y="-2492022"/>
            <a:ext cx="4003322" cy="4003322"/>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00000"/>
            </a:solidFill>
          </p:spPr>
          <p:txBody>
            <a:bodyPr/>
            <a:lstStyle/>
            <a:p>
              <a:endParaRPr lang="en-US"/>
            </a:p>
          </p:txBody>
        </p:sp>
      </p:grpSp>
      <p:sp>
        <p:nvSpPr>
          <p:cNvPr id="13" name="AutoShape 13"/>
          <p:cNvSpPr/>
          <p:nvPr/>
        </p:nvSpPr>
        <p:spPr>
          <a:xfrm rot="-5400000">
            <a:off x="-120240" y="3584779"/>
            <a:ext cx="240480" cy="5486400"/>
          </a:xfrm>
          <a:prstGeom prst="rect">
            <a:avLst/>
          </a:prstGeom>
          <a:solidFill>
            <a:srgbClr val="C00000"/>
          </a:solidFill>
        </p:spPr>
        <p:txBody>
          <a:bodyPr/>
          <a:lstStyle/>
          <a:p>
            <a:endParaRPr lang="en-US" sz="728" dirty="0"/>
          </a:p>
        </p:txBody>
      </p:sp>
      <p:grpSp>
        <p:nvGrpSpPr>
          <p:cNvPr id="14" name="Group 14"/>
          <p:cNvGrpSpPr/>
          <p:nvPr/>
        </p:nvGrpSpPr>
        <p:grpSpPr>
          <a:xfrm rot="-5400000">
            <a:off x="10119107" y="-536085"/>
            <a:ext cx="1464978" cy="1462634"/>
            <a:chOff x="0" y="0"/>
            <a:chExt cx="6350000" cy="6339840"/>
          </a:xfrm>
        </p:grpSpPr>
        <p:sp>
          <p:nvSpPr>
            <p:cNvPr id="15" name="Freeform 15"/>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chemeClr val="bg1"/>
            </a:solidFill>
          </p:spPr>
          <p:txBody>
            <a:bodyPr/>
            <a:lstStyle/>
            <a:p>
              <a:endParaRPr lang="en-US"/>
            </a:p>
          </p:txBody>
        </p:sp>
      </p:grpSp>
      <p:grpSp>
        <p:nvGrpSpPr>
          <p:cNvPr id="16" name="Group 16"/>
          <p:cNvGrpSpPr/>
          <p:nvPr/>
        </p:nvGrpSpPr>
        <p:grpSpPr>
          <a:xfrm>
            <a:off x="-398634" y="-399428"/>
            <a:ext cx="798855" cy="798855"/>
            <a:chOff x="0" y="0"/>
            <a:chExt cx="1913890" cy="1913890"/>
          </a:xfrm>
        </p:grpSpPr>
        <p:sp>
          <p:nvSpPr>
            <p:cNvPr id="17" name="Freeform 1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C00000"/>
            </a:solidFill>
          </p:spPr>
          <p:txBody>
            <a:bodyPr/>
            <a:lstStyle/>
            <a:p>
              <a:endParaRPr lang="en-US" sz="728" dirty="0"/>
            </a:p>
          </p:txBody>
        </p:sp>
      </p:grpSp>
      <p:sp>
        <p:nvSpPr>
          <p:cNvPr id="18" name="Title 3">
            <a:extLst>
              <a:ext uri="{FF2B5EF4-FFF2-40B4-BE49-F238E27FC236}">
                <a16:creationId xmlns:a16="http://schemas.microsoft.com/office/drawing/2014/main" id="{9C0FB167-9BDE-D83E-C5D5-6F4893E7255A}"/>
              </a:ext>
            </a:extLst>
          </p:cNvPr>
          <p:cNvSpPr txBox="1">
            <a:spLocks/>
          </p:cNvSpPr>
          <p:nvPr/>
        </p:nvSpPr>
        <p:spPr>
          <a:xfrm>
            <a:off x="354105" y="530021"/>
            <a:ext cx="11119027" cy="1130188"/>
          </a:xfrm>
          <a:prstGeom prst="rect">
            <a:avLst/>
          </a:prstGeom>
        </p:spPr>
        <p:txBody>
          <a:bodyPr/>
          <a:lstStyle>
            <a:lvl1pPr algn="l" defTabSz="914400" rtl="0" eaLnBrk="1" latinLnBrk="0" hangingPunct="1">
              <a:lnSpc>
                <a:spcPts val="4000"/>
              </a:lnSpc>
              <a:spcBef>
                <a:spcPct val="0"/>
              </a:spcBef>
              <a:buNone/>
              <a:defRPr sz="3200" b="0" i="0" kern="1200">
                <a:solidFill>
                  <a:srgbClr val="717171"/>
                </a:solidFill>
                <a:latin typeface="Montserrat SemiBold" pitchFamily="2" charset="77"/>
                <a:ea typeface="+mj-ea"/>
                <a:cs typeface="Arial" panose="020B0604020202020204" pitchFamily="34" charset="0"/>
              </a:defRPr>
            </a:lvl1pPr>
          </a:lstStyle>
          <a:p>
            <a:r>
              <a:rPr lang="en-US" dirty="0">
                <a:solidFill>
                  <a:schemeClr val="bg1"/>
                </a:solidFill>
              </a:rPr>
              <a:t>Class Presentation/Case Study</a:t>
            </a:r>
            <a:endParaRPr lang="en-CA" dirty="0">
              <a:solidFill>
                <a:schemeClr val="bg1"/>
              </a:solidFill>
            </a:endParaRPr>
          </a:p>
        </p:txBody>
      </p:sp>
      <p:grpSp>
        <p:nvGrpSpPr>
          <p:cNvPr id="19" name="Group 18">
            <a:extLst>
              <a:ext uri="{FF2B5EF4-FFF2-40B4-BE49-F238E27FC236}">
                <a16:creationId xmlns:a16="http://schemas.microsoft.com/office/drawing/2014/main" id="{F4023F29-DC01-7DA3-B1AE-84C626C4C539}"/>
              </a:ext>
            </a:extLst>
          </p:cNvPr>
          <p:cNvGrpSpPr/>
          <p:nvPr/>
        </p:nvGrpSpPr>
        <p:grpSpPr>
          <a:xfrm>
            <a:off x="354104" y="1185375"/>
            <a:ext cx="6223664" cy="1939565"/>
            <a:chOff x="354104" y="1185375"/>
            <a:chExt cx="6223664" cy="1939565"/>
          </a:xfrm>
        </p:grpSpPr>
        <p:sp>
          <p:nvSpPr>
            <p:cNvPr id="20" name="Rectangle 19">
              <a:extLst>
                <a:ext uri="{FF2B5EF4-FFF2-40B4-BE49-F238E27FC236}">
                  <a16:creationId xmlns:a16="http://schemas.microsoft.com/office/drawing/2014/main" id="{633EFBF5-0BBE-7985-B9D9-D3640C5FCF49}"/>
                </a:ext>
              </a:extLst>
            </p:cNvPr>
            <p:cNvSpPr/>
            <p:nvPr/>
          </p:nvSpPr>
          <p:spPr>
            <a:xfrm>
              <a:off x="354104" y="1360880"/>
              <a:ext cx="6223664" cy="1764060"/>
            </a:xfrm>
            <a:prstGeom prst="rect">
              <a:avLst/>
            </a:prstGeom>
            <a:noFill/>
            <a:ln w="12700">
              <a:solidFill>
                <a:srgbClr val="CE343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1416" indent="-171416" defTabSz="554382">
                <a:spcBef>
                  <a:spcPts val="200"/>
                </a:spcBef>
                <a:spcAft>
                  <a:spcPts val="200"/>
                </a:spcAft>
                <a:buFont typeface="Arial" panose="020B0604020202020204" pitchFamily="34" charset="0"/>
                <a:buChar char="•"/>
              </a:pPr>
              <a:r>
                <a:rPr lang="en-US" sz="1400" dirty="0">
                  <a:solidFill>
                    <a:schemeClr val="bg1"/>
                  </a:solidFill>
                  <a:latin typeface="Roboto Condensed Light"/>
                </a:rPr>
                <a:t>Partner with individual instructors/professors to contribute an industry perspective to their class. Presenting about your personal experience or your organization as a case study exposes students to your organization/brand and provides the opportunity to build relationships in a more intimate environment.</a:t>
              </a:r>
            </a:p>
            <a:p>
              <a:pPr marL="171416" indent="-171416" defTabSz="554382">
                <a:spcBef>
                  <a:spcPts val="200"/>
                </a:spcBef>
                <a:spcAft>
                  <a:spcPts val="200"/>
                </a:spcAft>
                <a:buFont typeface="Arial" panose="020B0604020202020204" pitchFamily="34" charset="0"/>
                <a:buChar char="•"/>
              </a:pPr>
              <a:r>
                <a:rPr lang="en-US" sz="1400" dirty="0">
                  <a:solidFill>
                    <a:schemeClr val="bg1"/>
                  </a:solidFill>
                  <a:latin typeface="Roboto Condensed Light"/>
                </a:rPr>
                <a:t>This is a win-win method: Instructors find it highly valuable for providing students with a real-world example of their studies, while your organization gets direct access to students.</a:t>
              </a:r>
            </a:p>
          </p:txBody>
        </p:sp>
        <p:sp>
          <p:nvSpPr>
            <p:cNvPr id="21" name="Rectangle: Rounded Corners 20">
              <a:extLst>
                <a:ext uri="{FF2B5EF4-FFF2-40B4-BE49-F238E27FC236}">
                  <a16:creationId xmlns:a16="http://schemas.microsoft.com/office/drawing/2014/main" id="{4FCBDDE1-AD34-8710-4C63-D42203E49860}"/>
                </a:ext>
              </a:extLst>
            </p:cNvPr>
            <p:cNvSpPr/>
            <p:nvPr/>
          </p:nvSpPr>
          <p:spPr>
            <a:xfrm>
              <a:off x="543432" y="1185375"/>
              <a:ext cx="1588625" cy="289283"/>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mj-lt"/>
                </a:rPr>
                <a:t>Overview</a:t>
              </a:r>
              <a:endParaRPr lang="en-CA" sz="1400" dirty="0">
                <a:solidFill>
                  <a:schemeClr val="bg1"/>
                </a:solidFill>
                <a:latin typeface="+mj-lt"/>
              </a:endParaRPr>
            </a:p>
          </p:txBody>
        </p:sp>
      </p:grpSp>
      <p:sp>
        <p:nvSpPr>
          <p:cNvPr id="22" name="Rectangle 21">
            <a:extLst>
              <a:ext uri="{FF2B5EF4-FFF2-40B4-BE49-F238E27FC236}">
                <a16:creationId xmlns:a16="http://schemas.microsoft.com/office/drawing/2014/main" id="{D72AFE26-8D81-92EB-3A4F-171F6CECB41E}"/>
              </a:ext>
            </a:extLst>
          </p:cNvPr>
          <p:cNvSpPr/>
          <p:nvPr/>
        </p:nvSpPr>
        <p:spPr>
          <a:xfrm>
            <a:off x="354104" y="3445280"/>
            <a:ext cx="6223663" cy="2342960"/>
          </a:xfrm>
          <a:prstGeom prst="rect">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2800" indent="-172800" defTabSz="554382">
              <a:spcBef>
                <a:spcPts val="200"/>
              </a:spcBef>
              <a:spcAft>
                <a:spcPts val="200"/>
              </a:spcAft>
              <a:buFont typeface="Arial" panose="020B0604020202020204" pitchFamily="34" charset="0"/>
              <a:buChar char="•"/>
            </a:pPr>
            <a:r>
              <a:rPr lang="en-US" sz="1400" dirty="0">
                <a:solidFill>
                  <a:schemeClr val="bg1"/>
                </a:solidFill>
                <a:latin typeface="Roboto Condensed Light"/>
              </a:rPr>
              <a:t>Build a relationship with instructors and be transparent about your motivation: to provide students with an industry perspective while giving you the opportunity to raise awareness of your organization.</a:t>
            </a:r>
          </a:p>
          <a:p>
            <a:pPr marL="172800" indent="-172800" defTabSz="554382">
              <a:spcBef>
                <a:spcPts val="200"/>
              </a:spcBef>
              <a:spcAft>
                <a:spcPts val="200"/>
              </a:spcAft>
              <a:buFont typeface="Arial" panose="020B0604020202020204" pitchFamily="34" charset="0"/>
              <a:buChar char="•"/>
            </a:pPr>
            <a:r>
              <a:rPr lang="en-US" sz="1400" dirty="0">
                <a:solidFill>
                  <a:schemeClr val="bg1"/>
                </a:solidFill>
                <a:latin typeface="Roboto Condensed Light"/>
              </a:rPr>
              <a:t>If possible, obtain a copy of course outlines to identify classes when the students will be covering a topic that an employee could present on.</a:t>
            </a:r>
          </a:p>
          <a:p>
            <a:pPr marL="172800" indent="-172800" defTabSz="554382">
              <a:spcBef>
                <a:spcPts val="200"/>
              </a:spcBef>
              <a:spcAft>
                <a:spcPts val="200"/>
              </a:spcAft>
              <a:buFont typeface="Arial" panose="020B0604020202020204" pitchFamily="34" charset="0"/>
              <a:buChar char="•"/>
            </a:pPr>
            <a:r>
              <a:rPr lang="en-US" sz="1400" dirty="0">
                <a:solidFill>
                  <a:schemeClr val="bg1"/>
                </a:solidFill>
                <a:latin typeface="Roboto Condensed Light"/>
              </a:rPr>
              <a:t>Work with the instructor to construct your presentation to ensure it is relevant and resonates with target students.</a:t>
            </a:r>
          </a:p>
          <a:p>
            <a:pPr marL="172800" indent="-172800" defTabSz="554382">
              <a:spcBef>
                <a:spcPts val="200"/>
              </a:spcBef>
              <a:spcAft>
                <a:spcPts val="200"/>
              </a:spcAft>
              <a:buFont typeface="Arial" panose="020B0604020202020204" pitchFamily="34" charset="0"/>
              <a:buChar char="•"/>
            </a:pPr>
            <a:r>
              <a:rPr lang="en-US" sz="1400" dirty="0">
                <a:solidFill>
                  <a:schemeClr val="bg1"/>
                </a:solidFill>
                <a:latin typeface="Roboto Condensed Light"/>
              </a:rPr>
              <a:t>Encourage the presenting employee to network with students and debrief with them afterward to identify potential candidates.</a:t>
            </a:r>
          </a:p>
        </p:txBody>
      </p:sp>
      <p:sp>
        <p:nvSpPr>
          <p:cNvPr id="23" name="Rectangle: Rounded Corners 22">
            <a:extLst>
              <a:ext uri="{FF2B5EF4-FFF2-40B4-BE49-F238E27FC236}">
                <a16:creationId xmlns:a16="http://schemas.microsoft.com/office/drawing/2014/main" id="{2C584352-B082-DFF6-D2B7-010F5C4C21C4}"/>
              </a:ext>
            </a:extLst>
          </p:cNvPr>
          <p:cNvSpPr/>
          <p:nvPr/>
        </p:nvSpPr>
        <p:spPr>
          <a:xfrm>
            <a:off x="543433" y="3280353"/>
            <a:ext cx="1588625" cy="289283"/>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mj-lt"/>
              </a:rPr>
              <a:t>Execution</a:t>
            </a:r>
            <a:endParaRPr lang="en-CA" sz="1400" dirty="0">
              <a:solidFill>
                <a:schemeClr val="bg1"/>
              </a:solidFill>
              <a:latin typeface="+mj-lt"/>
            </a:endParaRPr>
          </a:p>
        </p:txBody>
      </p:sp>
      <p:cxnSp>
        <p:nvCxnSpPr>
          <p:cNvPr id="24" name="Straight Connector 23">
            <a:extLst>
              <a:ext uri="{FF2B5EF4-FFF2-40B4-BE49-F238E27FC236}">
                <a16:creationId xmlns:a16="http://schemas.microsoft.com/office/drawing/2014/main" id="{53DD0E16-C7F6-B00E-3779-A703B782B8FC}"/>
              </a:ext>
            </a:extLst>
          </p:cNvPr>
          <p:cNvCxnSpPr>
            <a:cxnSpLocks/>
          </p:cNvCxnSpPr>
          <p:nvPr/>
        </p:nvCxnSpPr>
        <p:spPr>
          <a:xfrm>
            <a:off x="6797888" y="1185375"/>
            <a:ext cx="0" cy="4789297"/>
          </a:xfrm>
          <a:prstGeom prst="line">
            <a:avLst/>
          </a:prstGeom>
          <a:ln w="28575">
            <a:solidFill>
              <a:schemeClr val="bg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B7AE74F6-EAB3-0AB0-6C65-0B90731FF74B}"/>
              </a:ext>
            </a:extLst>
          </p:cNvPr>
          <p:cNvGrpSpPr/>
          <p:nvPr/>
        </p:nvGrpSpPr>
        <p:grpSpPr>
          <a:xfrm>
            <a:off x="6990190" y="1185375"/>
            <a:ext cx="4804474" cy="1751222"/>
            <a:chOff x="6198334" y="1277790"/>
            <a:chExt cx="5723480" cy="1751222"/>
          </a:xfrm>
        </p:grpSpPr>
        <p:sp>
          <p:nvSpPr>
            <p:cNvPr id="26" name="Rectangle 25">
              <a:extLst>
                <a:ext uri="{FF2B5EF4-FFF2-40B4-BE49-F238E27FC236}">
                  <a16:creationId xmlns:a16="http://schemas.microsoft.com/office/drawing/2014/main" id="{6FE521DC-64A0-5A07-4F28-7C4A8AA49971}"/>
                </a:ext>
              </a:extLst>
            </p:cNvPr>
            <p:cNvSpPr/>
            <p:nvPr/>
          </p:nvSpPr>
          <p:spPr>
            <a:xfrm>
              <a:off x="6204589" y="1277790"/>
              <a:ext cx="5717225" cy="175122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rgbClr val="CE3439"/>
                  </a:solidFill>
                  <a:latin typeface="Montserrat SemiBold" panose="00000700000000000000" pitchFamily="2" charset="0"/>
                  <a:ea typeface="Roboto Condensed Light" panose="02000000000000000000" pitchFamily="2" charset="0"/>
                </a:rPr>
                <a:t>Who:</a:t>
              </a:r>
            </a:p>
          </p:txBody>
        </p:sp>
        <p:sp>
          <p:nvSpPr>
            <p:cNvPr id="27" name="Rectangle 26">
              <a:extLst>
                <a:ext uri="{FF2B5EF4-FFF2-40B4-BE49-F238E27FC236}">
                  <a16:creationId xmlns:a16="http://schemas.microsoft.com/office/drawing/2014/main" id="{BE238C5F-77E8-4F8E-EFBB-62A33F3D1347}"/>
                </a:ext>
              </a:extLst>
            </p:cNvPr>
            <p:cNvSpPr/>
            <p:nvPr/>
          </p:nvSpPr>
          <p:spPr>
            <a:xfrm>
              <a:off x="6198334" y="1277790"/>
              <a:ext cx="68578" cy="175122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28" name="TextBox 27">
              <a:extLst>
                <a:ext uri="{FF2B5EF4-FFF2-40B4-BE49-F238E27FC236}">
                  <a16:creationId xmlns:a16="http://schemas.microsoft.com/office/drawing/2014/main" id="{D8E515D0-A8E1-E6FA-711F-9109A03AB9CE}"/>
                </a:ext>
              </a:extLst>
            </p:cNvPr>
            <p:cNvSpPr txBox="1"/>
            <p:nvPr/>
          </p:nvSpPr>
          <p:spPr>
            <a:xfrm>
              <a:off x="6346072" y="1567073"/>
              <a:ext cx="5496583" cy="1461939"/>
            </a:xfrm>
            <a:prstGeom prst="rect">
              <a:avLst/>
            </a:prstGeom>
            <a:noFill/>
          </p:spPr>
          <p:txBody>
            <a:bodyPr wrap="square">
              <a:spAutoFit/>
            </a:bodyPr>
            <a:lstStyle/>
            <a:p>
              <a:pPr defTabSz="554382"/>
              <a:r>
                <a:rPr lang="en-US" sz="1400" b="1" dirty="0">
                  <a:solidFill>
                    <a:srgbClr val="000000"/>
                  </a:solidFill>
                  <a:latin typeface="Roboto Condensed Light"/>
                </a:rPr>
                <a:t>Organization Participants:</a:t>
              </a:r>
            </a:p>
            <a:p>
              <a:pPr defTabSz="554382">
                <a:spcAft>
                  <a:spcPts val="600"/>
                </a:spcAft>
              </a:pPr>
              <a:r>
                <a:rPr lang="en-US" sz="1400" dirty="0">
                  <a:solidFill>
                    <a:srgbClr val="000000"/>
                  </a:solidFill>
                  <a:latin typeface="Roboto Condensed Light"/>
                </a:rPr>
                <a:t>Employees or senior leaders who have subject matter expertise and insight into relevant topics and can make a good impression.</a:t>
              </a:r>
              <a:endParaRPr lang="en-CA" sz="1400" b="1" dirty="0">
                <a:solidFill>
                  <a:srgbClr val="000000"/>
                </a:solidFill>
                <a:latin typeface="Roboto Condensed Light"/>
              </a:endParaRPr>
            </a:p>
            <a:p>
              <a:pPr defTabSz="554382"/>
              <a:r>
                <a:rPr lang="en-US" sz="1400" b="1" dirty="0">
                  <a:solidFill>
                    <a:srgbClr val="000000"/>
                  </a:solidFill>
                  <a:latin typeface="Roboto Condensed Light"/>
                </a:rPr>
                <a:t>Target Graduates: </a:t>
              </a:r>
            </a:p>
            <a:p>
              <a:pPr defTabSz="554382">
                <a:spcAft>
                  <a:spcPts val="600"/>
                </a:spcAft>
              </a:pPr>
              <a:r>
                <a:rPr lang="en-US" sz="1400" dirty="0">
                  <a:solidFill>
                    <a:srgbClr val="000000"/>
                  </a:solidFill>
                  <a:latin typeface="Roboto Condensed Light"/>
                </a:rPr>
                <a:t>Classes studying a topic related to your organization’s industry and work.</a:t>
              </a:r>
              <a:r>
                <a:rPr lang="en-US" sz="1400" b="1" dirty="0">
                  <a:solidFill>
                    <a:srgbClr val="000000"/>
                  </a:solidFill>
                  <a:latin typeface="Roboto Condensed Light"/>
                </a:rPr>
                <a:t> </a:t>
              </a:r>
              <a:endParaRPr lang="en-US" sz="1400" dirty="0">
                <a:solidFill>
                  <a:srgbClr val="000000"/>
                </a:solidFill>
                <a:latin typeface="Roboto Condensed Light"/>
              </a:endParaRPr>
            </a:p>
          </p:txBody>
        </p:sp>
      </p:grpSp>
      <p:grpSp>
        <p:nvGrpSpPr>
          <p:cNvPr id="29" name="Group 28">
            <a:extLst>
              <a:ext uri="{FF2B5EF4-FFF2-40B4-BE49-F238E27FC236}">
                <a16:creationId xmlns:a16="http://schemas.microsoft.com/office/drawing/2014/main" id="{B8C035CF-8B19-1287-3133-4C988989CFB8}"/>
              </a:ext>
            </a:extLst>
          </p:cNvPr>
          <p:cNvGrpSpPr/>
          <p:nvPr/>
        </p:nvGrpSpPr>
        <p:grpSpPr>
          <a:xfrm>
            <a:off x="6990190" y="3134458"/>
            <a:ext cx="4806913" cy="1016378"/>
            <a:chOff x="6209040" y="3565868"/>
            <a:chExt cx="5726385" cy="1016378"/>
          </a:xfrm>
        </p:grpSpPr>
        <p:sp>
          <p:nvSpPr>
            <p:cNvPr id="30" name="Rectangle 29">
              <a:extLst>
                <a:ext uri="{FF2B5EF4-FFF2-40B4-BE49-F238E27FC236}">
                  <a16:creationId xmlns:a16="http://schemas.microsoft.com/office/drawing/2014/main" id="{8E422538-1461-8E85-44DD-14F3879DD087}"/>
                </a:ext>
              </a:extLst>
            </p:cNvPr>
            <p:cNvSpPr/>
            <p:nvPr/>
          </p:nvSpPr>
          <p:spPr>
            <a:xfrm>
              <a:off x="6218201" y="3565868"/>
              <a:ext cx="5717224" cy="101637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rgbClr val="CE3439"/>
                  </a:solidFill>
                  <a:latin typeface="Montserrat SemiBold" panose="00000700000000000000" pitchFamily="2" charset="0"/>
                  <a:ea typeface="Roboto Condensed Light" panose="02000000000000000000" pitchFamily="2" charset="0"/>
                </a:rPr>
                <a:t>Cost of methods:</a:t>
              </a:r>
            </a:p>
            <a:p>
              <a:pPr marL="108000"/>
              <a:endParaRPr lang="en-US" sz="1600" dirty="0">
                <a:latin typeface="Arial" panose="020B0604020202020204" pitchFamily="34" charset="0"/>
              </a:endParaRPr>
            </a:p>
          </p:txBody>
        </p:sp>
        <p:sp>
          <p:nvSpPr>
            <p:cNvPr id="31" name="Rectangle 30">
              <a:extLst>
                <a:ext uri="{FF2B5EF4-FFF2-40B4-BE49-F238E27FC236}">
                  <a16:creationId xmlns:a16="http://schemas.microsoft.com/office/drawing/2014/main" id="{5FE05B11-C7E2-0904-AC31-5A36323F030B}"/>
                </a:ext>
              </a:extLst>
            </p:cNvPr>
            <p:cNvSpPr/>
            <p:nvPr/>
          </p:nvSpPr>
          <p:spPr>
            <a:xfrm>
              <a:off x="6209040" y="3565868"/>
              <a:ext cx="68578" cy="1016378"/>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32" name="TextBox 31">
              <a:extLst>
                <a:ext uri="{FF2B5EF4-FFF2-40B4-BE49-F238E27FC236}">
                  <a16:creationId xmlns:a16="http://schemas.microsoft.com/office/drawing/2014/main" id="{D11FCFD9-D6D3-F88A-306B-330DBB1EEED4}"/>
                </a:ext>
              </a:extLst>
            </p:cNvPr>
            <p:cNvSpPr txBox="1"/>
            <p:nvPr/>
          </p:nvSpPr>
          <p:spPr>
            <a:xfrm>
              <a:off x="6356779" y="3843582"/>
              <a:ext cx="5496583" cy="738664"/>
            </a:xfrm>
            <a:prstGeom prst="rect">
              <a:avLst/>
            </a:prstGeom>
            <a:noFill/>
          </p:spPr>
          <p:txBody>
            <a:bodyPr wrap="square">
              <a:spAutoFit/>
            </a:bodyPr>
            <a:lstStyle/>
            <a:p>
              <a:pPr defTabSz="554382"/>
              <a:r>
                <a:rPr lang="en-US" sz="1400" dirty="0">
                  <a:solidFill>
                    <a:srgbClr val="000000"/>
                  </a:solidFill>
                  <a:latin typeface="Roboto Condensed Light"/>
                </a:rPr>
                <a:t>This is a relatively low-cost option. It includes the cost of time away from the office for participating employees and some minor travel expenses.</a:t>
              </a:r>
            </a:p>
          </p:txBody>
        </p:sp>
      </p:grpSp>
      <p:grpSp>
        <p:nvGrpSpPr>
          <p:cNvPr id="33" name="Group 32">
            <a:extLst>
              <a:ext uri="{FF2B5EF4-FFF2-40B4-BE49-F238E27FC236}">
                <a16:creationId xmlns:a16="http://schemas.microsoft.com/office/drawing/2014/main" id="{0E23446C-0C68-F205-C89B-9D73D86FBE9E}"/>
              </a:ext>
            </a:extLst>
          </p:cNvPr>
          <p:cNvGrpSpPr/>
          <p:nvPr/>
        </p:nvGrpSpPr>
        <p:grpSpPr>
          <a:xfrm>
            <a:off x="6990190" y="4348697"/>
            <a:ext cx="4804475" cy="1545882"/>
            <a:chOff x="6232623" y="4874824"/>
            <a:chExt cx="5723480" cy="1545882"/>
          </a:xfrm>
        </p:grpSpPr>
        <p:sp>
          <p:nvSpPr>
            <p:cNvPr id="34" name="Rectangle 33">
              <a:extLst>
                <a:ext uri="{FF2B5EF4-FFF2-40B4-BE49-F238E27FC236}">
                  <a16:creationId xmlns:a16="http://schemas.microsoft.com/office/drawing/2014/main" id="{564EE9B8-B743-D271-DD46-868600653734}"/>
                </a:ext>
              </a:extLst>
            </p:cNvPr>
            <p:cNvSpPr/>
            <p:nvPr/>
          </p:nvSpPr>
          <p:spPr>
            <a:xfrm>
              <a:off x="6265763" y="4874824"/>
              <a:ext cx="5690340" cy="154588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rgbClr val="CE3439"/>
                  </a:solidFill>
                  <a:latin typeface="Montserrat SemiBold" panose="00000700000000000000" pitchFamily="2" charset="0"/>
                  <a:ea typeface="Roboto Condensed Light" panose="02000000000000000000" pitchFamily="2" charset="0"/>
                </a:rPr>
                <a:t>Resources:</a:t>
              </a:r>
            </a:p>
          </p:txBody>
        </p:sp>
        <p:sp>
          <p:nvSpPr>
            <p:cNvPr id="35" name="Rectangle 34">
              <a:extLst>
                <a:ext uri="{FF2B5EF4-FFF2-40B4-BE49-F238E27FC236}">
                  <a16:creationId xmlns:a16="http://schemas.microsoft.com/office/drawing/2014/main" id="{E5CA7CD4-5666-0F32-2789-7FCAA5A69CA5}"/>
                </a:ext>
              </a:extLst>
            </p:cNvPr>
            <p:cNvSpPr/>
            <p:nvPr/>
          </p:nvSpPr>
          <p:spPr>
            <a:xfrm>
              <a:off x="6232623" y="4874826"/>
              <a:ext cx="69965" cy="1545853"/>
            </a:xfrm>
            <a:prstGeom prst="rect">
              <a:avLst/>
            </a:prstGeom>
            <a:solidFill>
              <a:schemeClr val="tx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36" name="TextBox 35">
              <a:extLst>
                <a:ext uri="{FF2B5EF4-FFF2-40B4-BE49-F238E27FC236}">
                  <a16:creationId xmlns:a16="http://schemas.microsoft.com/office/drawing/2014/main" id="{DEF45C8E-2577-2CE7-CFD1-D3F3A37DE2FB}"/>
                </a:ext>
              </a:extLst>
            </p:cNvPr>
            <p:cNvSpPr txBox="1"/>
            <p:nvPr/>
          </p:nvSpPr>
          <p:spPr>
            <a:xfrm>
              <a:off x="6342900" y="5148563"/>
              <a:ext cx="5484215" cy="1272143"/>
            </a:xfrm>
            <a:prstGeom prst="rect">
              <a:avLst/>
            </a:prstGeom>
            <a:noFill/>
          </p:spPr>
          <p:txBody>
            <a:bodyPr wrap="square">
              <a:spAutoFit/>
            </a:bodyPr>
            <a:lstStyle/>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Any handouts for students with case study information.</a:t>
              </a:r>
            </a:p>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Keep swag to a minimum to avoid the presentation coming across as a sales pitch.</a:t>
              </a:r>
            </a:p>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Bring business cards to hand out to students interested in learning more.</a:t>
              </a:r>
            </a:p>
          </p:txBody>
        </p:sp>
      </p:grpSp>
      <p:sp>
        <p:nvSpPr>
          <p:cNvPr id="37" name="TextBox 36">
            <a:extLst>
              <a:ext uri="{FF2B5EF4-FFF2-40B4-BE49-F238E27FC236}">
                <a16:creationId xmlns:a16="http://schemas.microsoft.com/office/drawing/2014/main" id="{C2DAA77F-8032-8F41-A61B-053D101E0E13}"/>
              </a:ext>
            </a:extLst>
          </p:cNvPr>
          <p:cNvSpPr txBox="1"/>
          <p:nvPr/>
        </p:nvSpPr>
        <p:spPr>
          <a:xfrm>
            <a:off x="9569217" y="6310644"/>
            <a:ext cx="2302080" cy="307777"/>
          </a:xfrm>
          <a:prstGeom prst="rect">
            <a:avLst/>
          </a:prstGeom>
        </p:spPr>
        <p:txBody>
          <a:bodyPr wrap="square" rtlCol="0">
            <a:spAutoFit/>
          </a:bodyPr>
          <a:lstStyle/>
          <a:p>
            <a:pPr algn="l"/>
            <a:r>
              <a:rPr lang="en-US" sz="1400" dirty="0">
                <a:solidFill>
                  <a:schemeClr val="bg1"/>
                </a:solidFill>
              </a:rPr>
              <a:t>TNI Consulting Services  |  </a:t>
            </a:r>
            <a:fld id="{A9431E36-6410-44CF-A27B-9E92FB66C6D4}" type="slidenum">
              <a:rPr lang="en-US" sz="1400" b="0" smtClean="0">
                <a:solidFill>
                  <a:schemeClr val="bg1"/>
                </a:solidFill>
              </a:rPr>
              <a:t>16</a:t>
            </a:fld>
            <a:endParaRPr lang="en-US" sz="1400" b="0" dirty="0">
              <a:solidFill>
                <a:schemeClr val="bg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1709077" y="6429080"/>
            <a:ext cx="742177" cy="742177"/>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CE3439"/>
            </a:solidFill>
          </p:spPr>
          <p:txBody>
            <a:bodyPr/>
            <a:lstStyle/>
            <a:p>
              <a:endParaRPr lang="en-US"/>
            </a:p>
          </p:txBody>
        </p:sp>
      </p:grpSp>
      <p:grpSp>
        <p:nvGrpSpPr>
          <p:cNvPr id="6" name="Group 6"/>
          <p:cNvGrpSpPr/>
          <p:nvPr/>
        </p:nvGrpSpPr>
        <p:grpSpPr>
          <a:xfrm>
            <a:off x="-209287" y="-223010"/>
            <a:ext cx="742177" cy="742177"/>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C00000"/>
            </a:solidFill>
          </p:spPr>
          <p:txBody>
            <a:bodyPr/>
            <a:lstStyle/>
            <a:p>
              <a:endParaRPr lang="en-US" sz="728" dirty="0"/>
            </a:p>
          </p:txBody>
        </p:sp>
      </p:grpSp>
      <p:grpSp>
        <p:nvGrpSpPr>
          <p:cNvPr id="23" name="Group 23"/>
          <p:cNvGrpSpPr/>
          <p:nvPr/>
        </p:nvGrpSpPr>
        <p:grpSpPr>
          <a:xfrm>
            <a:off x="-1516559" y="6146021"/>
            <a:ext cx="2718617" cy="2718617"/>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00000"/>
            </a:solidFill>
          </p:spPr>
          <p:txBody>
            <a:bodyPr/>
            <a:lstStyle/>
            <a:p>
              <a:endParaRPr lang="en-US"/>
            </a:p>
          </p:txBody>
        </p:sp>
      </p:grpSp>
      <p:grpSp>
        <p:nvGrpSpPr>
          <p:cNvPr id="25" name="Group 25"/>
          <p:cNvGrpSpPr/>
          <p:nvPr/>
        </p:nvGrpSpPr>
        <p:grpSpPr>
          <a:xfrm rot="20998157">
            <a:off x="233382" y="5876645"/>
            <a:ext cx="920156" cy="902667"/>
            <a:chOff x="0" y="0"/>
            <a:chExt cx="6350000" cy="6339840"/>
          </a:xfrm>
        </p:grpSpPr>
        <p:sp>
          <p:nvSpPr>
            <p:cNvPr id="26" name="Freeform 26"/>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chemeClr val="tx1"/>
            </a:solidFill>
          </p:spPr>
          <p:txBody>
            <a:bodyPr/>
            <a:lstStyle/>
            <a:p>
              <a:endParaRPr lang="en-US"/>
            </a:p>
          </p:txBody>
        </p:sp>
      </p:grpSp>
      <p:grpSp>
        <p:nvGrpSpPr>
          <p:cNvPr id="27" name="Group 27"/>
          <p:cNvGrpSpPr/>
          <p:nvPr/>
        </p:nvGrpSpPr>
        <p:grpSpPr>
          <a:xfrm rot="-10800000">
            <a:off x="10726512" y="-1772566"/>
            <a:ext cx="2718617" cy="2718617"/>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00000"/>
            </a:solidFill>
          </p:spPr>
          <p:txBody>
            <a:bodyPr/>
            <a:lstStyle/>
            <a:p>
              <a:endParaRPr lang="en-US"/>
            </a:p>
          </p:txBody>
        </p:sp>
      </p:grpSp>
      <p:grpSp>
        <p:nvGrpSpPr>
          <p:cNvPr id="29" name="Group 29"/>
          <p:cNvGrpSpPr/>
          <p:nvPr/>
        </p:nvGrpSpPr>
        <p:grpSpPr>
          <a:xfrm rot="-10800000">
            <a:off x="11085209" y="457514"/>
            <a:ext cx="1030929" cy="1029279"/>
            <a:chOff x="0" y="0"/>
            <a:chExt cx="6350000" cy="6339840"/>
          </a:xfrm>
        </p:grpSpPr>
        <p:sp>
          <p:nvSpPr>
            <p:cNvPr id="30" name="Freeform 30"/>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chemeClr val="tx1"/>
            </a:solidFill>
          </p:spPr>
          <p:txBody>
            <a:bodyPr/>
            <a:lstStyle/>
            <a:p>
              <a:endParaRPr lang="en-US"/>
            </a:p>
          </p:txBody>
        </p:sp>
      </p:grpSp>
      <p:sp>
        <p:nvSpPr>
          <p:cNvPr id="31" name="Title 3">
            <a:extLst>
              <a:ext uri="{FF2B5EF4-FFF2-40B4-BE49-F238E27FC236}">
                <a16:creationId xmlns:a16="http://schemas.microsoft.com/office/drawing/2014/main" id="{F87BC092-DE99-C138-6D8C-6B1F0589E96A}"/>
              </a:ext>
            </a:extLst>
          </p:cNvPr>
          <p:cNvSpPr txBox="1">
            <a:spLocks/>
          </p:cNvSpPr>
          <p:nvPr/>
        </p:nvSpPr>
        <p:spPr>
          <a:xfrm>
            <a:off x="354105" y="530021"/>
            <a:ext cx="11119027" cy="1130188"/>
          </a:xfrm>
          <a:prstGeom prst="rect">
            <a:avLst/>
          </a:prstGeom>
        </p:spPr>
        <p:txBody>
          <a:bodyPr/>
          <a:lstStyle>
            <a:lvl1pPr algn="l" defTabSz="914400" rtl="0" eaLnBrk="1" latinLnBrk="0" hangingPunct="1">
              <a:lnSpc>
                <a:spcPts val="4000"/>
              </a:lnSpc>
              <a:spcBef>
                <a:spcPct val="0"/>
              </a:spcBef>
              <a:buNone/>
              <a:defRPr sz="3200" b="0" i="0" kern="1200">
                <a:solidFill>
                  <a:srgbClr val="717171"/>
                </a:solidFill>
                <a:latin typeface="Montserrat SemiBold" pitchFamily="2" charset="77"/>
                <a:ea typeface="+mj-ea"/>
                <a:cs typeface="Arial" panose="020B0604020202020204" pitchFamily="34" charset="0"/>
              </a:defRPr>
            </a:lvl1pPr>
          </a:lstStyle>
          <a:p>
            <a:r>
              <a:rPr lang="en-US" dirty="0"/>
              <a:t>Student Club Partnerships</a:t>
            </a:r>
            <a:endParaRPr lang="en-CA" dirty="0"/>
          </a:p>
        </p:txBody>
      </p:sp>
      <p:grpSp>
        <p:nvGrpSpPr>
          <p:cNvPr id="32" name="Group 31">
            <a:extLst>
              <a:ext uri="{FF2B5EF4-FFF2-40B4-BE49-F238E27FC236}">
                <a16:creationId xmlns:a16="http://schemas.microsoft.com/office/drawing/2014/main" id="{ABFD727C-9ADF-A0E1-4109-8717FBACCE9F}"/>
              </a:ext>
            </a:extLst>
          </p:cNvPr>
          <p:cNvGrpSpPr/>
          <p:nvPr/>
        </p:nvGrpSpPr>
        <p:grpSpPr>
          <a:xfrm>
            <a:off x="354104" y="1185375"/>
            <a:ext cx="6223664" cy="2623505"/>
            <a:chOff x="354104" y="1185375"/>
            <a:chExt cx="6223664" cy="2623505"/>
          </a:xfrm>
        </p:grpSpPr>
        <p:sp>
          <p:nvSpPr>
            <p:cNvPr id="33" name="Rectangle 32">
              <a:extLst>
                <a:ext uri="{FF2B5EF4-FFF2-40B4-BE49-F238E27FC236}">
                  <a16:creationId xmlns:a16="http://schemas.microsoft.com/office/drawing/2014/main" id="{5996D88E-5DBC-5864-BEF0-FC971EF879B0}"/>
                </a:ext>
              </a:extLst>
            </p:cNvPr>
            <p:cNvSpPr/>
            <p:nvPr/>
          </p:nvSpPr>
          <p:spPr>
            <a:xfrm>
              <a:off x="354104" y="1360880"/>
              <a:ext cx="6223664" cy="24480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Student club partnerships allow organizations to connect with students with an identified interest in a specific industry or career. </a:t>
              </a:r>
            </a:p>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Student clubs are popular among schools, as they allow students to connect with peers on campus with similar interests.</a:t>
              </a:r>
            </a:p>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Student club partnerships vary from: </a:t>
              </a:r>
            </a:p>
            <a:p>
              <a:pPr marL="628524" lvl="1" indent="-171416" defTabSz="554382">
                <a:spcBef>
                  <a:spcPts val="200"/>
                </a:spcBef>
                <a:spcAft>
                  <a:spcPts val="200"/>
                </a:spcAft>
                <a:buFont typeface="Courier New" panose="02070309020205020404" pitchFamily="49" charset="0"/>
                <a:buChar char="o"/>
              </a:pPr>
              <a:r>
                <a:rPr lang="en-US" sz="1400" dirty="0">
                  <a:solidFill>
                    <a:srgbClr val="000000"/>
                  </a:solidFill>
                  <a:latin typeface="Roboto Condensed Light"/>
                </a:rPr>
                <a:t>Sponsorships </a:t>
              </a:r>
            </a:p>
            <a:p>
              <a:pPr marL="628524" lvl="1" indent="-171416" defTabSz="554382">
                <a:spcBef>
                  <a:spcPts val="200"/>
                </a:spcBef>
                <a:spcAft>
                  <a:spcPts val="200"/>
                </a:spcAft>
                <a:buFont typeface="Courier New" panose="02070309020205020404" pitchFamily="49" charset="0"/>
                <a:buChar char="o"/>
              </a:pPr>
              <a:r>
                <a:rPr lang="en-US" sz="1400" dirty="0">
                  <a:solidFill>
                    <a:srgbClr val="000000"/>
                  </a:solidFill>
                  <a:latin typeface="Roboto Condensed Light"/>
                </a:rPr>
                <a:t>Mentoring the members </a:t>
              </a:r>
            </a:p>
            <a:p>
              <a:pPr marL="628524" lvl="1" indent="-171416" defTabSz="554382">
                <a:spcBef>
                  <a:spcPts val="200"/>
                </a:spcBef>
                <a:spcAft>
                  <a:spcPts val="200"/>
                </a:spcAft>
                <a:buFont typeface="Courier New" panose="02070309020205020404" pitchFamily="49" charset="0"/>
                <a:buChar char="o"/>
              </a:pPr>
              <a:r>
                <a:rPr lang="en-US" sz="1400" dirty="0">
                  <a:solidFill>
                    <a:srgbClr val="000000"/>
                  </a:solidFill>
                  <a:latin typeface="Roboto Condensed Light"/>
                </a:rPr>
                <a:t>Partnering with on-campus events </a:t>
              </a:r>
            </a:p>
            <a:p>
              <a:pPr marL="628524" lvl="1" indent="-171416" defTabSz="554382">
                <a:spcBef>
                  <a:spcPts val="200"/>
                </a:spcBef>
                <a:spcAft>
                  <a:spcPts val="200"/>
                </a:spcAft>
                <a:buFont typeface="Courier New" panose="02070309020205020404" pitchFamily="49" charset="0"/>
                <a:buChar char="o"/>
              </a:pPr>
              <a:r>
                <a:rPr lang="en-US" sz="1400" dirty="0">
                  <a:solidFill>
                    <a:srgbClr val="000000"/>
                  </a:solidFill>
                  <a:latin typeface="Roboto Condensed Light"/>
                </a:rPr>
                <a:t>On-campus lunch &amp; learns</a:t>
              </a:r>
              <a:endParaRPr lang="en-US" sz="1400" dirty="0">
                <a:solidFill>
                  <a:srgbClr val="494A4A">
                    <a:lumMod val="75000"/>
                  </a:srgbClr>
                </a:solidFill>
                <a:latin typeface="Roboto Condensed Light"/>
              </a:endParaRPr>
            </a:p>
          </p:txBody>
        </p:sp>
        <p:sp>
          <p:nvSpPr>
            <p:cNvPr id="34" name="Rectangle: Rounded Corners 33">
              <a:extLst>
                <a:ext uri="{FF2B5EF4-FFF2-40B4-BE49-F238E27FC236}">
                  <a16:creationId xmlns:a16="http://schemas.microsoft.com/office/drawing/2014/main" id="{052594BF-A58F-AAD7-BC1C-9A8325A136C4}"/>
                </a:ext>
              </a:extLst>
            </p:cNvPr>
            <p:cNvSpPr/>
            <p:nvPr/>
          </p:nvSpPr>
          <p:spPr>
            <a:xfrm>
              <a:off x="543432" y="1185375"/>
              <a:ext cx="1588625" cy="289283"/>
            </a:xfrm>
            <a:prstGeom prst="roundRect">
              <a:avLst/>
            </a:prstGeom>
            <a:solidFill>
              <a:schemeClr val="tx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mj-lt"/>
                </a:rPr>
                <a:t>Overview</a:t>
              </a:r>
              <a:endParaRPr lang="en-CA" sz="1400" dirty="0">
                <a:solidFill>
                  <a:schemeClr val="bg1"/>
                </a:solidFill>
                <a:latin typeface="+mj-lt"/>
              </a:endParaRPr>
            </a:p>
          </p:txBody>
        </p:sp>
      </p:grpSp>
      <p:sp>
        <p:nvSpPr>
          <p:cNvPr id="35" name="Rectangle 34">
            <a:extLst>
              <a:ext uri="{FF2B5EF4-FFF2-40B4-BE49-F238E27FC236}">
                <a16:creationId xmlns:a16="http://schemas.microsoft.com/office/drawing/2014/main" id="{664DB160-6984-ADDB-4D6D-41F357974D46}"/>
              </a:ext>
            </a:extLst>
          </p:cNvPr>
          <p:cNvSpPr/>
          <p:nvPr/>
        </p:nvSpPr>
        <p:spPr>
          <a:xfrm>
            <a:off x="354104" y="4119983"/>
            <a:ext cx="6223663" cy="1899077"/>
          </a:xfrm>
          <a:prstGeom prst="rect">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2800" indent="-172800"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Conduct research to identify if there are student clubs at your target schools that would be interested in the industry or role you’re hiring for. </a:t>
            </a:r>
          </a:p>
          <a:p>
            <a:pPr marL="172800" indent="-172800"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Connect with career services, program directors, or the student club leads directly to establish a relationship. </a:t>
            </a:r>
          </a:p>
          <a:p>
            <a:pPr marL="172800" indent="-172800"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Use your relationships with the school career services to identify and contact relevant student clubs.</a:t>
            </a:r>
          </a:p>
          <a:p>
            <a:pPr marL="172800" indent="-172800"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Work with student club leadership to determine how to best partner with them. </a:t>
            </a:r>
          </a:p>
        </p:txBody>
      </p:sp>
      <p:sp>
        <p:nvSpPr>
          <p:cNvPr id="36" name="Rectangle: Rounded Corners 35">
            <a:extLst>
              <a:ext uri="{FF2B5EF4-FFF2-40B4-BE49-F238E27FC236}">
                <a16:creationId xmlns:a16="http://schemas.microsoft.com/office/drawing/2014/main" id="{D66566B1-CD81-26C0-09EE-DCC8B80593D0}"/>
              </a:ext>
            </a:extLst>
          </p:cNvPr>
          <p:cNvSpPr/>
          <p:nvPr/>
        </p:nvSpPr>
        <p:spPr>
          <a:xfrm>
            <a:off x="543433" y="3955056"/>
            <a:ext cx="1588625" cy="289283"/>
          </a:xfrm>
          <a:prstGeom prst="roundRect">
            <a:avLst/>
          </a:prstGeom>
          <a:solidFill>
            <a:srgbClr val="C00000"/>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mj-lt"/>
              </a:rPr>
              <a:t>Execution</a:t>
            </a:r>
            <a:endParaRPr lang="en-CA" sz="1400" dirty="0">
              <a:solidFill>
                <a:schemeClr val="bg1"/>
              </a:solidFill>
              <a:latin typeface="+mj-lt"/>
            </a:endParaRPr>
          </a:p>
        </p:txBody>
      </p:sp>
      <p:cxnSp>
        <p:nvCxnSpPr>
          <p:cNvPr id="37" name="Straight Connector 36">
            <a:extLst>
              <a:ext uri="{FF2B5EF4-FFF2-40B4-BE49-F238E27FC236}">
                <a16:creationId xmlns:a16="http://schemas.microsoft.com/office/drawing/2014/main" id="{6C4C80C8-35EF-1064-A90D-D0D04DFE2562}"/>
              </a:ext>
            </a:extLst>
          </p:cNvPr>
          <p:cNvCxnSpPr>
            <a:cxnSpLocks/>
          </p:cNvCxnSpPr>
          <p:nvPr/>
        </p:nvCxnSpPr>
        <p:spPr>
          <a:xfrm>
            <a:off x="6797888" y="1185375"/>
            <a:ext cx="0" cy="5243705"/>
          </a:xfrm>
          <a:prstGeom prst="line">
            <a:avLst/>
          </a:prstGeom>
          <a:ln w="28575">
            <a:solidFill>
              <a:schemeClr val="bg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62011B2C-BCEE-0CC3-1B88-83F5FE857130}"/>
              </a:ext>
            </a:extLst>
          </p:cNvPr>
          <p:cNvGrpSpPr/>
          <p:nvPr/>
        </p:nvGrpSpPr>
        <p:grpSpPr>
          <a:xfrm>
            <a:off x="6990190" y="1185374"/>
            <a:ext cx="4804474" cy="2182110"/>
            <a:chOff x="6198334" y="1277789"/>
            <a:chExt cx="5723480" cy="2182110"/>
          </a:xfrm>
        </p:grpSpPr>
        <p:sp>
          <p:nvSpPr>
            <p:cNvPr id="39" name="Rectangle 38">
              <a:extLst>
                <a:ext uri="{FF2B5EF4-FFF2-40B4-BE49-F238E27FC236}">
                  <a16:creationId xmlns:a16="http://schemas.microsoft.com/office/drawing/2014/main" id="{0797A66A-AB5C-CAB4-902C-94C403FC4006}"/>
                </a:ext>
              </a:extLst>
            </p:cNvPr>
            <p:cNvSpPr/>
            <p:nvPr/>
          </p:nvSpPr>
          <p:spPr>
            <a:xfrm>
              <a:off x="6204589" y="1277789"/>
              <a:ext cx="5717225" cy="218210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chemeClr val="tx1"/>
                  </a:solidFill>
                  <a:latin typeface="Montserrat SemiBold" panose="00000700000000000000" pitchFamily="2" charset="0"/>
                  <a:ea typeface="Roboto Condensed Light" panose="02000000000000000000" pitchFamily="2" charset="0"/>
                </a:rPr>
                <a:t>Who:</a:t>
              </a:r>
            </a:p>
          </p:txBody>
        </p:sp>
        <p:sp>
          <p:nvSpPr>
            <p:cNvPr id="40" name="Rectangle 39">
              <a:extLst>
                <a:ext uri="{FF2B5EF4-FFF2-40B4-BE49-F238E27FC236}">
                  <a16:creationId xmlns:a16="http://schemas.microsoft.com/office/drawing/2014/main" id="{EFEF718C-546C-2B35-4E74-1CB17EE6708C}"/>
                </a:ext>
              </a:extLst>
            </p:cNvPr>
            <p:cNvSpPr/>
            <p:nvPr/>
          </p:nvSpPr>
          <p:spPr>
            <a:xfrm>
              <a:off x="6198334" y="1277789"/>
              <a:ext cx="68578" cy="21821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41" name="TextBox 40">
              <a:extLst>
                <a:ext uri="{FF2B5EF4-FFF2-40B4-BE49-F238E27FC236}">
                  <a16:creationId xmlns:a16="http://schemas.microsoft.com/office/drawing/2014/main" id="{5C1A614B-85EA-4AF0-B95F-3355F8118336}"/>
                </a:ext>
              </a:extLst>
            </p:cNvPr>
            <p:cNvSpPr txBox="1"/>
            <p:nvPr/>
          </p:nvSpPr>
          <p:spPr>
            <a:xfrm>
              <a:off x="6346072" y="1567073"/>
              <a:ext cx="5496583" cy="1892826"/>
            </a:xfrm>
            <a:prstGeom prst="rect">
              <a:avLst/>
            </a:prstGeom>
            <a:noFill/>
          </p:spPr>
          <p:txBody>
            <a:bodyPr wrap="square">
              <a:spAutoFit/>
            </a:bodyPr>
            <a:lstStyle/>
            <a:p>
              <a:pPr defTabSz="554382"/>
              <a:r>
                <a:rPr lang="en-US" sz="1400" b="1" dirty="0">
                  <a:solidFill>
                    <a:srgbClr val="000000"/>
                  </a:solidFill>
                  <a:latin typeface="Roboto Condensed Light"/>
                </a:rPr>
                <a:t>Organization Participants:</a:t>
              </a:r>
            </a:p>
            <a:p>
              <a:pPr defTabSz="554382">
                <a:spcAft>
                  <a:spcPts val="600"/>
                </a:spcAft>
              </a:pPr>
              <a:r>
                <a:rPr lang="en-US" sz="1400" dirty="0">
                  <a:solidFill>
                    <a:srgbClr val="000000"/>
                  </a:solidFill>
                  <a:latin typeface="Roboto Condensed Light"/>
                </a:rPr>
                <a:t>Though it’s best for the Campus Recruitment Program owner to establish the relationship, you may want to involve incumbent employees or senior leaders when building the relationship. </a:t>
              </a:r>
              <a:endParaRPr lang="en-CA" sz="1400" b="1" dirty="0">
                <a:solidFill>
                  <a:srgbClr val="000000"/>
                </a:solidFill>
                <a:latin typeface="Roboto Condensed Light"/>
              </a:endParaRPr>
            </a:p>
            <a:p>
              <a:pPr defTabSz="554382"/>
              <a:r>
                <a:rPr lang="en-US" sz="1400" b="1" dirty="0">
                  <a:solidFill>
                    <a:srgbClr val="000000"/>
                  </a:solidFill>
                  <a:latin typeface="Roboto Condensed Light"/>
                </a:rPr>
                <a:t>Target Graduates: </a:t>
              </a:r>
            </a:p>
            <a:p>
              <a:pPr defTabSz="554382">
                <a:spcAft>
                  <a:spcPts val="600"/>
                </a:spcAft>
              </a:pPr>
              <a:r>
                <a:rPr lang="en-US" sz="1400" dirty="0">
                  <a:solidFill>
                    <a:srgbClr val="000000"/>
                  </a:solidFill>
                  <a:latin typeface="Roboto Condensed Light"/>
                </a:rPr>
                <a:t>Traditionally most popular with professional programs (e.g. business, engineering) but is being adopted by other academic programs. </a:t>
              </a:r>
              <a:r>
                <a:rPr lang="en-US" sz="1400" b="1" dirty="0">
                  <a:solidFill>
                    <a:srgbClr val="000000"/>
                  </a:solidFill>
                  <a:latin typeface="Roboto Condensed Light"/>
                </a:rPr>
                <a:t> </a:t>
              </a:r>
              <a:endParaRPr lang="en-US" sz="1400" dirty="0">
                <a:solidFill>
                  <a:srgbClr val="000000"/>
                </a:solidFill>
                <a:latin typeface="Roboto Condensed Light"/>
              </a:endParaRPr>
            </a:p>
          </p:txBody>
        </p:sp>
      </p:grpSp>
      <p:grpSp>
        <p:nvGrpSpPr>
          <p:cNvPr id="42" name="Group 41">
            <a:extLst>
              <a:ext uri="{FF2B5EF4-FFF2-40B4-BE49-F238E27FC236}">
                <a16:creationId xmlns:a16="http://schemas.microsoft.com/office/drawing/2014/main" id="{8E504CEB-F851-E5DD-DE40-4F450995C52C}"/>
              </a:ext>
            </a:extLst>
          </p:cNvPr>
          <p:cNvGrpSpPr/>
          <p:nvPr/>
        </p:nvGrpSpPr>
        <p:grpSpPr>
          <a:xfrm>
            <a:off x="6990190" y="3506806"/>
            <a:ext cx="4806913" cy="1046348"/>
            <a:chOff x="6209040" y="3565868"/>
            <a:chExt cx="5726385" cy="1046348"/>
          </a:xfrm>
        </p:grpSpPr>
        <p:sp>
          <p:nvSpPr>
            <p:cNvPr id="43" name="Rectangle 42">
              <a:extLst>
                <a:ext uri="{FF2B5EF4-FFF2-40B4-BE49-F238E27FC236}">
                  <a16:creationId xmlns:a16="http://schemas.microsoft.com/office/drawing/2014/main" id="{0ED74FA3-37CA-A088-0746-756A832F5B01}"/>
                </a:ext>
              </a:extLst>
            </p:cNvPr>
            <p:cNvSpPr/>
            <p:nvPr/>
          </p:nvSpPr>
          <p:spPr>
            <a:xfrm>
              <a:off x="6218201" y="3565868"/>
              <a:ext cx="5717224" cy="104634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chemeClr val="tx1"/>
                  </a:solidFill>
                  <a:latin typeface="Montserrat SemiBold" panose="00000700000000000000" pitchFamily="2" charset="0"/>
                  <a:ea typeface="Roboto Condensed Light" panose="02000000000000000000" pitchFamily="2" charset="0"/>
                </a:rPr>
                <a:t>Cost of methods:</a:t>
              </a:r>
            </a:p>
            <a:p>
              <a:pPr marL="108000"/>
              <a:endParaRPr lang="en-US" sz="1600" dirty="0">
                <a:latin typeface="Arial" panose="020B0604020202020204" pitchFamily="34" charset="0"/>
              </a:endParaRPr>
            </a:p>
          </p:txBody>
        </p:sp>
        <p:sp>
          <p:nvSpPr>
            <p:cNvPr id="44" name="Rectangle 43">
              <a:extLst>
                <a:ext uri="{FF2B5EF4-FFF2-40B4-BE49-F238E27FC236}">
                  <a16:creationId xmlns:a16="http://schemas.microsoft.com/office/drawing/2014/main" id="{F0764BD1-39CE-8551-D74C-C14C11E22026}"/>
                </a:ext>
              </a:extLst>
            </p:cNvPr>
            <p:cNvSpPr/>
            <p:nvPr/>
          </p:nvSpPr>
          <p:spPr>
            <a:xfrm>
              <a:off x="6209040" y="3565868"/>
              <a:ext cx="68578" cy="104634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45" name="TextBox 44">
              <a:extLst>
                <a:ext uri="{FF2B5EF4-FFF2-40B4-BE49-F238E27FC236}">
                  <a16:creationId xmlns:a16="http://schemas.microsoft.com/office/drawing/2014/main" id="{63D310A1-00D1-A627-922C-37769158C1FB}"/>
                </a:ext>
              </a:extLst>
            </p:cNvPr>
            <p:cNvSpPr txBox="1"/>
            <p:nvPr/>
          </p:nvSpPr>
          <p:spPr>
            <a:xfrm>
              <a:off x="6356779" y="3843582"/>
              <a:ext cx="5496583" cy="738664"/>
            </a:xfrm>
            <a:prstGeom prst="rect">
              <a:avLst/>
            </a:prstGeom>
            <a:noFill/>
          </p:spPr>
          <p:txBody>
            <a:bodyPr wrap="square">
              <a:spAutoFit/>
            </a:bodyPr>
            <a:lstStyle/>
            <a:p>
              <a:pPr defTabSz="554382"/>
              <a:r>
                <a:rPr lang="en-US" sz="1400" dirty="0">
                  <a:solidFill>
                    <a:srgbClr val="000000"/>
                  </a:solidFill>
                  <a:latin typeface="Roboto Condensed Light"/>
                </a:rPr>
                <a:t>Costs could be low or high depending on the partnership and support you are providing the student club (i.e. sponsorships may be more costly).</a:t>
              </a:r>
            </a:p>
          </p:txBody>
        </p:sp>
      </p:grpSp>
      <p:grpSp>
        <p:nvGrpSpPr>
          <p:cNvPr id="46" name="Group 45">
            <a:extLst>
              <a:ext uri="{FF2B5EF4-FFF2-40B4-BE49-F238E27FC236}">
                <a16:creationId xmlns:a16="http://schemas.microsoft.com/office/drawing/2014/main" id="{B0BD83EE-473F-192E-ABF6-EB5FEC19F30F}"/>
              </a:ext>
            </a:extLst>
          </p:cNvPr>
          <p:cNvGrpSpPr/>
          <p:nvPr/>
        </p:nvGrpSpPr>
        <p:grpSpPr>
          <a:xfrm>
            <a:off x="6990190" y="4692475"/>
            <a:ext cx="4804475" cy="1381734"/>
            <a:chOff x="6232623" y="4874825"/>
            <a:chExt cx="5723480" cy="1381734"/>
          </a:xfrm>
        </p:grpSpPr>
        <p:sp>
          <p:nvSpPr>
            <p:cNvPr id="47" name="Rectangle 46">
              <a:extLst>
                <a:ext uri="{FF2B5EF4-FFF2-40B4-BE49-F238E27FC236}">
                  <a16:creationId xmlns:a16="http://schemas.microsoft.com/office/drawing/2014/main" id="{93F2E79A-C9F8-206C-1E6D-2D8FA8C86B10}"/>
                </a:ext>
              </a:extLst>
            </p:cNvPr>
            <p:cNvSpPr/>
            <p:nvPr/>
          </p:nvSpPr>
          <p:spPr>
            <a:xfrm>
              <a:off x="6265763" y="4874825"/>
              <a:ext cx="5690340" cy="138173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chemeClr val="tx1"/>
                  </a:solidFill>
                  <a:latin typeface="Montserrat SemiBold" panose="00000700000000000000" pitchFamily="2" charset="0"/>
                  <a:ea typeface="Roboto Condensed Light" panose="02000000000000000000" pitchFamily="2" charset="0"/>
                </a:rPr>
                <a:t>Resources:</a:t>
              </a:r>
            </a:p>
          </p:txBody>
        </p:sp>
        <p:sp>
          <p:nvSpPr>
            <p:cNvPr id="48" name="Rectangle 47">
              <a:extLst>
                <a:ext uri="{FF2B5EF4-FFF2-40B4-BE49-F238E27FC236}">
                  <a16:creationId xmlns:a16="http://schemas.microsoft.com/office/drawing/2014/main" id="{642025EE-89A5-7C86-B85F-C74E9940E622}"/>
                </a:ext>
              </a:extLst>
            </p:cNvPr>
            <p:cNvSpPr/>
            <p:nvPr/>
          </p:nvSpPr>
          <p:spPr>
            <a:xfrm>
              <a:off x="6232623" y="4874826"/>
              <a:ext cx="69965" cy="138170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49" name="TextBox 48">
              <a:extLst>
                <a:ext uri="{FF2B5EF4-FFF2-40B4-BE49-F238E27FC236}">
                  <a16:creationId xmlns:a16="http://schemas.microsoft.com/office/drawing/2014/main" id="{4F896B48-E150-31A3-94A9-0E02E6238E3E}"/>
                </a:ext>
              </a:extLst>
            </p:cNvPr>
            <p:cNvSpPr txBox="1"/>
            <p:nvPr/>
          </p:nvSpPr>
          <p:spPr>
            <a:xfrm>
              <a:off x="6342900" y="5148563"/>
              <a:ext cx="5484215" cy="1107996"/>
            </a:xfrm>
            <a:prstGeom prst="rect">
              <a:avLst/>
            </a:prstGeom>
            <a:noFill/>
          </p:spPr>
          <p:txBody>
            <a:bodyPr wrap="square">
              <a:spAutoFit/>
            </a:bodyPr>
            <a:lstStyle/>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Marketing material</a:t>
              </a:r>
            </a:p>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Cost of travel to the schools </a:t>
              </a:r>
            </a:p>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Information material for student clubs</a:t>
              </a:r>
            </a:p>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Refreshments for events</a:t>
              </a:r>
            </a:p>
          </p:txBody>
        </p:sp>
      </p:grpSp>
      <p:sp>
        <p:nvSpPr>
          <p:cNvPr id="50" name="TextBox 49">
            <a:extLst>
              <a:ext uri="{FF2B5EF4-FFF2-40B4-BE49-F238E27FC236}">
                <a16:creationId xmlns:a16="http://schemas.microsoft.com/office/drawing/2014/main" id="{431D4DB2-48B7-8DD8-0250-7BD6E5D8C561}"/>
              </a:ext>
            </a:extLst>
          </p:cNvPr>
          <p:cNvSpPr txBox="1"/>
          <p:nvPr/>
        </p:nvSpPr>
        <p:spPr>
          <a:xfrm>
            <a:off x="9298593" y="6265390"/>
            <a:ext cx="2302080" cy="307777"/>
          </a:xfrm>
          <a:prstGeom prst="rect">
            <a:avLst/>
          </a:prstGeom>
        </p:spPr>
        <p:txBody>
          <a:bodyPr wrap="square" rtlCol="0">
            <a:spAutoFit/>
          </a:bodyPr>
          <a:lstStyle/>
          <a:p>
            <a:pPr algn="l"/>
            <a:r>
              <a:rPr lang="en-US" sz="1400" dirty="0"/>
              <a:t>TNI Consulting Services  |  </a:t>
            </a:r>
            <a:fld id="{A9431E36-6410-44CF-A27B-9E92FB66C6D4}" type="slidenum">
              <a:rPr lang="en-US" sz="1400" b="0" smtClean="0"/>
              <a:t>17</a:t>
            </a:fld>
            <a:endParaRPr lang="en-US" sz="1400" b="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grpSp>
        <p:nvGrpSpPr>
          <p:cNvPr id="5" name="Group 5"/>
          <p:cNvGrpSpPr/>
          <p:nvPr/>
        </p:nvGrpSpPr>
        <p:grpSpPr>
          <a:xfrm>
            <a:off x="4880256" y="6172200"/>
            <a:ext cx="2433075" cy="2433075"/>
            <a:chOff x="0" y="0"/>
            <a:chExt cx="1913890" cy="1913890"/>
          </a:xfrm>
        </p:grpSpPr>
        <p:sp>
          <p:nvSpPr>
            <p:cNvPr id="6" name="Freeform 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chemeClr val="bg1"/>
            </a:solidFill>
          </p:spPr>
          <p:txBody>
            <a:bodyPr/>
            <a:lstStyle/>
            <a:p>
              <a:endParaRPr lang="en-US"/>
            </a:p>
          </p:txBody>
        </p:sp>
      </p:grpSp>
      <p:grpSp>
        <p:nvGrpSpPr>
          <p:cNvPr id="7" name="Group 7"/>
          <p:cNvGrpSpPr/>
          <p:nvPr/>
        </p:nvGrpSpPr>
        <p:grpSpPr>
          <a:xfrm>
            <a:off x="5352424" y="5497120"/>
            <a:ext cx="1253162" cy="1213557"/>
            <a:chOff x="0" y="0"/>
            <a:chExt cx="6350000" cy="6339840"/>
          </a:xfrm>
        </p:grpSpPr>
        <p:sp>
          <p:nvSpPr>
            <p:cNvPr id="8" name="Freeform 8"/>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chemeClr val="tx1"/>
            </a:solidFill>
          </p:spPr>
          <p:txBody>
            <a:bodyPr/>
            <a:lstStyle/>
            <a:p>
              <a:endParaRPr lang="en-US"/>
            </a:p>
          </p:txBody>
        </p:sp>
      </p:grpSp>
      <p:sp>
        <p:nvSpPr>
          <p:cNvPr id="9" name="AutoShape 9"/>
          <p:cNvSpPr/>
          <p:nvPr/>
        </p:nvSpPr>
        <p:spPr>
          <a:xfrm>
            <a:off x="6294739" y="-2509118"/>
            <a:ext cx="240480" cy="3616021"/>
          </a:xfrm>
          <a:prstGeom prst="rect">
            <a:avLst/>
          </a:prstGeom>
          <a:solidFill>
            <a:schemeClr val="tx1"/>
          </a:solidFill>
        </p:spPr>
        <p:txBody>
          <a:bodyPr/>
          <a:lstStyle/>
          <a:p>
            <a:endParaRPr lang="en-US" sz="728" dirty="0"/>
          </a:p>
        </p:txBody>
      </p:sp>
      <p:grpSp>
        <p:nvGrpSpPr>
          <p:cNvPr id="13" name="Group 13"/>
          <p:cNvGrpSpPr/>
          <p:nvPr/>
        </p:nvGrpSpPr>
        <p:grpSpPr>
          <a:xfrm>
            <a:off x="11506994" y="-56377"/>
            <a:ext cx="742177" cy="742177"/>
            <a:chOff x="0" y="0"/>
            <a:chExt cx="1913890" cy="1913890"/>
          </a:xfrm>
        </p:grpSpPr>
        <p:sp>
          <p:nvSpPr>
            <p:cNvPr id="14" name="Freeform 1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chemeClr val="tx1"/>
            </a:solidFill>
          </p:spPr>
          <p:txBody>
            <a:bodyPr/>
            <a:lstStyle/>
            <a:p>
              <a:endParaRPr lang="en-US"/>
            </a:p>
          </p:txBody>
        </p:sp>
      </p:grpSp>
      <p:grpSp>
        <p:nvGrpSpPr>
          <p:cNvPr id="15" name="Group 15"/>
          <p:cNvGrpSpPr/>
          <p:nvPr/>
        </p:nvGrpSpPr>
        <p:grpSpPr>
          <a:xfrm>
            <a:off x="-16985" y="6172200"/>
            <a:ext cx="742177" cy="742177"/>
            <a:chOff x="0" y="0"/>
            <a:chExt cx="1913890" cy="1913890"/>
          </a:xfrm>
        </p:grpSpPr>
        <p:sp>
          <p:nvSpPr>
            <p:cNvPr id="16" name="Freeform 16"/>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chemeClr val="tx1"/>
            </a:solidFill>
          </p:spPr>
          <p:txBody>
            <a:bodyPr/>
            <a:lstStyle/>
            <a:p>
              <a:endParaRPr lang="en-US"/>
            </a:p>
          </p:txBody>
        </p:sp>
      </p:grpSp>
      <p:sp>
        <p:nvSpPr>
          <p:cNvPr id="17" name="Title 3">
            <a:extLst>
              <a:ext uri="{FF2B5EF4-FFF2-40B4-BE49-F238E27FC236}">
                <a16:creationId xmlns:a16="http://schemas.microsoft.com/office/drawing/2014/main" id="{127DA13F-589F-49D0-F358-B5E879D55394}"/>
              </a:ext>
            </a:extLst>
          </p:cNvPr>
          <p:cNvSpPr txBox="1">
            <a:spLocks/>
          </p:cNvSpPr>
          <p:nvPr/>
        </p:nvSpPr>
        <p:spPr>
          <a:xfrm>
            <a:off x="354105" y="530021"/>
            <a:ext cx="11119027" cy="1130188"/>
          </a:xfrm>
          <a:prstGeom prst="rect">
            <a:avLst/>
          </a:prstGeom>
        </p:spPr>
        <p:txBody>
          <a:bodyPr/>
          <a:lstStyle>
            <a:lvl1pPr algn="l" defTabSz="914400" rtl="0" eaLnBrk="1" latinLnBrk="0" hangingPunct="1">
              <a:lnSpc>
                <a:spcPts val="4000"/>
              </a:lnSpc>
              <a:spcBef>
                <a:spcPct val="0"/>
              </a:spcBef>
              <a:buNone/>
              <a:defRPr sz="3200" b="0" i="0" kern="1200">
                <a:solidFill>
                  <a:srgbClr val="717171"/>
                </a:solidFill>
                <a:latin typeface="Montserrat SemiBold" pitchFamily="2" charset="77"/>
                <a:ea typeface="+mj-ea"/>
                <a:cs typeface="Arial" panose="020B0604020202020204" pitchFamily="34" charset="0"/>
              </a:defRPr>
            </a:lvl1pPr>
          </a:lstStyle>
          <a:p>
            <a:r>
              <a:rPr lang="en-US" dirty="0">
                <a:solidFill>
                  <a:schemeClr val="bg1"/>
                </a:solidFill>
              </a:rPr>
              <a:t>Mentoring </a:t>
            </a:r>
            <a:endParaRPr lang="en-CA" dirty="0">
              <a:solidFill>
                <a:schemeClr val="bg1"/>
              </a:solidFill>
            </a:endParaRPr>
          </a:p>
        </p:txBody>
      </p:sp>
      <p:grpSp>
        <p:nvGrpSpPr>
          <p:cNvPr id="18" name="Group 17">
            <a:extLst>
              <a:ext uri="{FF2B5EF4-FFF2-40B4-BE49-F238E27FC236}">
                <a16:creationId xmlns:a16="http://schemas.microsoft.com/office/drawing/2014/main" id="{7FE1AE50-1916-A517-C6C1-6F2B55E6816C}"/>
              </a:ext>
            </a:extLst>
          </p:cNvPr>
          <p:cNvGrpSpPr/>
          <p:nvPr/>
        </p:nvGrpSpPr>
        <p:grpSpPr>
          <a:xfrm>
            <a:off x="354104" y="1185375"/>
            <a:ext cx="6223664" cy="1975505"/>
            <a:chOff x="354104" y="1185375"/>
            <a:chExt cx="6223664" cy="1975505"/>
          </a:xfrm>
        </p:grpSpPr>
        <p:sp>
          <p:nvSpPr>
            <p:cNvPr id="19" name="Rectangle 18">
              <a:extLst>
                <a:ext uri="{FF2B5EF4-FFF2-40B4-BE49-F238E27FC236}">
                  <a16:creationId xmlns:a16="http://schemas.microsoft.com/office/drawing/2014/main" id="{9288FF45-E6EF-4B05-6E18-71A19C219309}"/>
                </a:ext>
              </a:extLst>
            </p:cNvPr>
            <p:cNvSpPr/>
            <p:nvPr/>
          </p:nvSpPr>
          <p:spPr>
            <a:xfrm>
              <a:off x="354104" y="1360880"/>
              <a:ext cx="6223664" cy="18000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1416" indent="-171416" defTabSz="554382">
                <a:spcBef>
                  <a:spcPts val="200"/>
                </a:spcBef>
                <a:spcAft>
                  <a:spcPts val="200"/>
                </a:spcAft>
                <a:buFont typeface="Arial" panose="020B0604020202020204" pitchFamily="34" charset="0"/>
                <a:buChar char="•"/>
              </a:pPr>
              <a:r>
                <a:rPr lang="en-US" sz="1400" dirty="0">
                  <a:solidFill>
                    <a:schemeClr val="bg1"/>
                  </a:solidFill>
                  <a:latin typeface="Roboto Condensed Light"/>
                </a:rPr>
                <a:t>TA specialists or interested employees can mentor students to build ongoing relationships and interest in your organization. In addition, mentees can become strong ambassadors for your organization and refer their peers.</a:t>
              </a:r>
            </a:p>
            <a:p>
              <a:pPr marL="171416" indent="-171416" defTabSz="554382">
                <a:spcBef>
                  <a:spcPts val="200"/>
                </a:spcBef>
                <a:spcAft>
                  <a:spcPts val="200"/>
                </a:spcAft>
                <a:buFont typeface="Arial" panose="020B0604020202020204" pitchFamily="34" charset="0"/>
                <a:buChar char="•"/>
              </a:pPr>
              <a:r>
                <a:rPr lang="en-US" sz="1400" dirty="0">
                  <a:solidFill>
                    <a:schemeClr val="bg1"/>
                  </a:solidFill>
                  <a:latin typeface="Roboto Condensed Light"/>
                </a:rPr>
                <a:t>Schools or specific departments/faculties often have formal mentoring programs connecting alumni or any interested professionals to students. Alternatively, school instructors or administrative staff can informally facilitate a connection between alumni or interested professionals and students.</a:t>
              </a:r>
            </a:p>
          </p:txBody>
        </p:sp>
        <p:sp>
          <p:nvSpPr>
            <p:cNvPr id="20" name="Rectangle: Rounded Corners 19">
              <a:extLst>
                <a:ext uri="{FF2B5EF4-FFF2-40B4-BE49-F238E27FC236}">
                  <a16:creationId xmlns:a16="http://schemas.microsoft.com/office/drawing/2014/main" id="{6D3BF921-7BD6-39B7-B5AB-29434534D6FA}"/>
                </a:ext>
              </a:extLst>
            </p:cNvPr>
            <p:cNvSpPr/>
            <p:nvPr/>
          </p:nvSpPr>
          <p:spPr>
            <a:xfrm>
              <a:off x="543432" y="1185375"/>
              <a:ext cx="1588625" cy="289283"/>
            </a:xfrm>
            <a:prstGeom prst="roundRect">
              <a:avLst/>
            </a:prstGeom>
            <a:solidFill>
              <a:schemeClr val="tx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mj-lt"/>
                </a:rPr>
                <a:t>Overview</a:t>
              </a:r>
              <a:endParaRPr lang="en-CA" sz="1400" dirty="0">
                <a:solidFill>
                  <a:schemeClr val="bg1"/>
                </a:solidFill>
                <a:latin typeface="+mj-lt"/>
              </a:endParaRPr>
            </a:p>
          </p:txBody>
        </p:sp>
      </p:grpSp>
      <p:sp>
        <p:nvSpPr>
          <p:cNvPr id="21" name="Rectangle 20">
            <a:extLst>
              <a:ext uri="{FF2B5EF4-FFF2-40B4-BE49-F238E27FC236}">
                <a16:creationId xmlns:a16="http://schemas.microsoft.com/office/drawing/2014/main" id="{68430032-CBB8-90E7-1CD9-446A7E0AD0CC}"/>
              </a:ext>
            </a:extLst>
          </p:cNvPr>
          <p:cNvSpPr/>
          <p:nvPr/>
        </p:nvSpPr>
        <p:spPr>
          <a:xfrm>
            <a:off x="354104" y="3613956"/>
            <a:ext cx="6223663" cy="1597236"/>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2800" indent="-172800" defTabSz="554382">
              <a:spcBef>
                <a:spcPts val="200"/>
              </a:spcBef>
              <a:spcAft>
                <a:spcPts val="200"/>
              </a:spcAft>
              <a:buFont typeface="Arial" panose="020B0604020202020204" pitchFamily="34" charset="0"/>
              <a:buChar char="•"/>
            </a:pPr>
            <a:r>
              <a:rPr lang="en-US" sz="1400" dirty="0">
                <a:solidFill>
                  <a:schemeClr val="bg1"/>
                </a:solidFill>
                <a:latin typeface="Roboto Condensed Light"/>
              </a:rPr>
              <a:t>Identify employees who are alumni of target schools and programs who would be interested in participating.</a:t>
            </a:r>
          </a:p>
          <a:p>
            <a:pPr marL="172800" indent="-172800" defTabSz="554382">
              <a:spcBef>
                <a:spcPts val="200"/>
              </a:spcBef>
              <a:spcAft>
                <a:spcPts val="200"/>
              </a:spcAft>
              <a:buFont typeface="Arial" panose="020B0604020202020204" pitchFamily="34" charset="0"/>
              <a:buChar char="•"/>
            </a:pPr>
            <a:r>
              <a:rPr lang="en-US" sz="1400" dirty="0">
                <a:solidFill>
                  <a:schemeClr val="bg1"/>
                </a:solidFill>
                <a:latin typeface="Roboto Condensed Light"/>
              </a:rPr>
              <a:t>Sign up for the school’s formal mentoring program or build relationships with department instructors or staff.</a:t>
            </a:r>
          </a:p>
          <a:p>
            <a:pPr marL="172800" indent="-172800" defTabSz="554382">
              <a:spcBef>
                <a:spcPts val="200"/>
              </a:spcBef>
              <a:spcAft>
                <a:spcPts val="200"/>
              </a:spcAft>
              <a:buFont typeface="Arial" panose="020B0604020202020204" pitchFamily="34" charset="0"/>
              <a:buChar char="•"/>
            </a:pPr>
            <a:r>
              <a:rPr lang="en-US" sz="1400" dirty="0">
                <a:solidFill>
                  <a:schemeClr val="bg1"/>
                </a:solidFill>
                <a:latin typeface="Roboto Condensed Light"/>
              </a:rPr>
              <a:t>Provide participating employees with useful information such as current open roles, free career resources offered by your organization, and employer brand highlights.</a:t>
            </a:r>
          </a:p>
        </p:txBody>
      </p:sp>
      <p:sp>
        <p:nvSpPr>
          <p:cNvPr id="22" name="Rectangle: Rounded Corners 21">
            <a:extLst>
              <a:ext uri="{FF2B5EF4-FFF2-40B4-BE49-F238E27FC236}">
                <a16:creationId xmlns:a16="http://schemas.microsoft.com/office/drawing/2014/main" id="{ACB42FD4-F3AA-C230-8C04-AF66C7920E89}"/>
              </a:ext>
            </a:extLst>
          </p:cNvPr>
          <p:cNvSpPr/>
          <p:nvPr/>
        </p:nvSpPr>
        <p:spPr>
          <a:xfrm>
            <a:off x="543433" y="3449028"/>
            <a:ext cx="1588625" cy="289283"/>
          </a:xfrm>
          <a:prstGeom prst="roundRect">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mj-lt"/>
              </a:rPr>
              <a:t>Execution</a:t>
            </a:r>
            <a:endParaRPr lang="en-CA" sz="1400" dirty="0">
              <a:solidFill>
                <a:schemeClr val="bg1"/>
              </a:solidFill>
              <a:latin typeface="+mj-lt"/>
            </a:endParaRPr>
          </a:p>
        </p:txBody>
      </p:sp>
      <p:cxnSp>
        <p:nvCxnSpPr>
          <p:cNvPr id="23" name="Straight Connector 22">
            <a:extLst>
              <a:ext uri="{FF2B5EF4-FFF2-40B4-BE49-F238E27FC236}">
                <a16:creationId xmlns:a16="http://schemas.microsoft.com/office/drawing/2014/main" id="{41053A3A-DA06-8EB5-9F28-B0D97B348DA1}"/>
              </a:ext>
            </a:extLst>
          </p:cNvPr>
          <p:cNvCxnSpPr>
            <a:cxnSpLocks/>
          </p:cNvCxnSpPr>
          <p:nvPr/>
        </p:nvCxnSpPr>
        <p:spPr>
          <a:xfrm>
            <a:off x="6797888" y="1185375"/>
            <a:ext cx="0" cy="4380924"/>
          </a:xfrm>
          <a:prstGeom prst="line">
            <a:avLst/>
          </a:prstGeom>
          <a:ln w="28575">
            <a:solidFill>
              <a:schemeClr val="bg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9E7453C2-C7E9-9AE6-68D2-62D1DAC2D3B0}"/>
              </a:ext>
            </a:extLst>
          </p:cNvPr>
          <p:cNvGrpSpPr/>
          <p:nvPr/>
        </p:nvGrpSpPr>
        <p:grpSpPr>
          <a:xfrm>
            <a:off x="6990190" y="959539"/>
            <a:ext cx="4804474" cy="1828050"/>
            <a:chOff x="6198334" y="1277790"/>
            <a:chExt cx="5723480" cy="1602213"/>
          </a:xfrm>
        </p:grpSpPr>
        <p:sp>
          <p:nvSpPr>
            <p:cNvPr id="25" name="Rectangle 24">
              <a:extLst>
                <a:ext uri="{FF2B5EF4-FFF2-40B4-BE49-F238E27FC236}">
                  <a16:creationId xmlns:a16="http://schemas.microsoft.com/office/drawing/2014/main" id="{4DDAFF9D-BC23-FF4E-B6AB-6E0AD5544F26}"/>
                </a:ext>
              </a:extLst>
            </p:cNvPr>
            <p:cNvSpPr/>
            <p:nvPr/>
          </p:nvSpPr>
          <p:spPr>
            <a:xfrm>
              <a:off x="6204589" y="1277790"/>
              <a:ext cx="5717225" cy="160221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rgbClr val="000000"/>
                  </a:solidFill>
                  <a:latin typeface="Montserrat SemiBold" panose="00000700000000000000" pitchFamily="2" charset="0"/>
                  <a:ea typeface="Roboto Condensed Light" panose="02000000000000000000" pitchFamily="2" charset="0"/>
                </a:rPr>
                <a:t>Who:</a:t>
              </a:r>
            </a:p>
          </p:txBody>
        </p:sp>
        <p:sp>
          <p:nvSpPr>
            <p:cNvPr id="26" name="Rectangle 25">
              <a:extLst>
                <a:ext uri="{FF2B5EF4-FFF2-40B4-BE49-F238E27FC236}">
                  <a16:creationId xmlns:a16="http://schemas.microsoft.com/office/drawing/2014/main" id="{748FCB60-0B87-463D-4B50-A6C8E1422F75}"/>
                </a:ext>
              </a:extLst>
            </p:cNvPr>
            <p:cNvSpPr/>
            <p:nvPr/>
          </p:nvSpPr>
          <p:spPr>
            <a:xfrm>
              <a:off x="6198334" y="1277790"/>
              <a:ext cx="68578" cy="1602213"/>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27" name="TextBox 26">
              <a:extLst>
                <a:ext uri="{FF2B5EF4-FFF2-40B4-BE49-F238E27FC236}">
                  <a16:creationId xmlns:a16="http://schemas.microsoft.com/office/drawing/2014/main" id="{D75931BD-5C20-3641-951B-9B5241C14CFA}"/>
                </a:ext>
              </a:extLst>
            </p:cNvPr>
            <p:cNvSpPr txBox="1"/>
            <p:nvPr/>
          </p:nvSpPr>
          <p:spPr>
            <a:xfrm>
              <a:off x="6346072" y="1567073"/>
              <a:ext cx="5496583" cy="1246495"/>
            </a:xfrm>
            <a:prstGeom prst="rect">
              <a:avLst/>
            </a:prstGeom>
            <a:noFill/>
          </p:spPr>
          <p:txBody>
            <a:bodyPr wrap="square">
              <a:spAutoFit/>
            </a:bodyPr>
            <a:lstStyle/>
            <a:p>
              <a:pPr defTabSz="554382"/>
              <a:r>
                <a:rPr lang="en-US" sz="1400" b="1" dirty="0">
                  <a:solidFill>
                    <a:srgbClr val="000000"/>
                  </a:solidFill>
                  <a:latin typeface="Roboto Condensed Light"/>
                </a:rPr>
                <a:t>Organization Participants:</a:t>
              </a:r>
            </a:p>
            <a:p>
              <a:pPr defTabSz="554382">
                <a:spcAft>
                  <a:spcPts val="600"/>
                </a:spcAft>
              </a:pPr>
              <a:r>
                <a:rPr lang="en-US" sz="1400" dirty="0">
                  <a:solidFill>
                    <a:srgbClr val="000000"/>
                  </a:solidFill>
                  <a:latin typeface="Roboto Condensed Light"/>
                </a:rPr>
                <a:t>Alumni of target schools, other interested employees, and TA specialists who can advise students on preparing job applications.</a:t>
              </a:r>
              <a:endParaRPr lang="en-CA" sz="1400" b="1" dirty="0">
                <a:solidFill>
                  <a:srgbClr val="000000"/>
                </a:solidFill>
                <a:latin typeface="Roboto Condensed Light"/>
              </a:endParaRPr>
            </a:p>
            <a:p>
              <a:pPr defTabSz="554382"/>
              <a:r>
                <a:rPr lang="en-US" sz="1400" b="1" dirty="0">
                  <a:solidFill>
                    <a:srgbClr val="000000"/>
                  </a:solidFill>
                  <a:latin typeface="Roboto Condensed Light"/>
                </a:rPr>
                <a:t>Target Graduates: </a:t>
              </a:r>
            </a:p>
            <a:p>
              <a:pPr defTabSz="554382">
                <a:spcAft>
                  <a:spcPts val="600"/>
                </a:spcAft>
              </a:pPr>
              <a:r>
                <a:rPr lang="en-US" sz="1400" dirty="0">
                  <a:solidFill>
                    <a:srgbClr val="000000"/>
                  </a:solidFill>
                  <a:latin typeface="Roboto Condensed Light"/>
                </a:rPr>
                <a:t>Students in target programs or clubs.</a:t>
              </a:r>
              <a:endParaRPr lang="en-CA" sz="1400" dirty="0">
                <a:solidFill>
                  <a:schemeClr val="tx1"/>
                </a:solidFill>
              </a:endParaRPr>
            </a:p>
          </p:txBody>
        </p:sp>
      </p:grpSp>
      <p:grpSp>
        <p:nvGrpSpPr>
          <p:cNvPr id="28" name="Group 27">
            <a:extLst>
              <a:ext uri="{FF2B5EF4-FFF2-40B4-BE49-F238E27FC236}">
                <a16:creationId xmlns:a16="http://schemas.microsoft.com/office/drawing/2014/main" id="{38162000-45DF-A272-2F45-36937CCC07C0}"/>
              </a:ext>
            </a:extLst>
          </p:cNvPr>
          <p:cNvGrpSpPr/>
          <p:nvPr/>
        </p:nvGrpSpPr>
        <p:grpSpPr>
          <a:xfrm>
            <a:off x="6990190" y="3081648"/>
            <a:ext cx="4806913" cy="872422"/>
            <a:chOff x="6209040" y="3565869"/>
            <a:chExt cx="5726385" cy="872422"/>
          </a:xfrm>
        </p:grpSpPr>
        <p:sp>
          <p:nvSpPr>
            <p:cNvPr id="29" name="Rectangle 28">
              <a:extLst>
                <a:ext uri="{FF2B5EF4-FFF2-40B4-BE49-F238E27FC236}">
                  <a16:creationId xmlns:a16="http://schemas.microsoft.com/office/drawing/2014/main" id="{8E9F9F09-3515-8E47-AB48-A8F0D71A1805}"/>
                </a:ext>
              </a:extLst>
            </p:cNvPr>
            <p:cNvSpPr/>
            <p:nvPr/>
          </p:nvSpPr>
          <p:spPr>
            <a:xfrm>
              <a:off x="6218201" y="3565869"/>
              <a:ext cx="5717224" cy="87242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rgbClr val="000000"/>
                  </a:solidFill>
                  <a:latin typeface="Montserrat SemiBold" panose="00000700000000000000" pitchFamily="2" charset="0"/>
                  <a:ea typeface="Roboto Condensed Light" panose="02000000000000000000" pitchFamily="2" charset="0"/>
                </a:rPr>
                <a:t>Cost of methods:</a:t>
              </a:r>
            </a:p>
            <a:p>
              <a:pPr marL="108000"/>
              <a:endParaRPr lang="en-US" sz="1600" dirty="0">
                <a:latin typeface="Arial" panose="020B0604020202020204" pitchFamily="34" charset="0"/>
              </a:endParaRPr>
            </a:p>
          </p:txBody>
        </p:sp>
        <p:sp>
          <p:nvSpPr>
            <p:cNvPr id="30" name="Rectangle 29">
              <a:extLst>
                <a:ext uri="{FF2B5EF4-FFF2-40B4-BE49-F238E27FC236}">
                  <a16:creationId xmlns:a16="http://schemas.microsoft.com/office/drawing/2014/main" id="{66432057-11B8-0A2E-1C1E-8DA9A4A3779C}"/>
                </a:ext>
              </a:extLst>
            </p:cNvPr>
            <p:cNvSpPr/>
            <p:nvPr/>
          </p:nvSpPr>
          <p:spPr>
            <a:xfrm>
              <a:off x="6209040" y="3565869"/>
              <a:ext cx="68578" cy="8724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31" name="TextBox 30">
              <a:extLst>
                <a:ext uri="{FF2B5EF4-FFF2-40B4-BE49-F238E27FC236}">
                  <a16:creationId xmlns:a16="http://schemas.microsoft.com/office/drawing/2014/main" id="{F4F93D63-3C70-9435-983C-6AD84A87FC19}"/>
                </a:ext>
              </a:extLst>
            </p:cNvPr>
            <p:cNvSpPr txBox="1"/>
            <p:nvPr/>
          </p:nvSpPr>
          <p:spPr>
            <a:xfrm>
              <a:off x="6356779" y="3843582"/>
              <a:ext cx="5496583" cy="523220"/>
            </a:xfrm>
            <a:prstGeom prst="rect">
              <a:avLst/>
            </a:prstGeom>
            <a:noFill/>
          </p:spPr>
          <p:txBody>
            <a:bodyPr wrap="square">
              <a:spAutoFit/>
            </a:bodyPr>
            <a:lstStyle/>
            <a:p>
              <a:pPr defTabSz="554327"/>
              <a:r>
                <a:rPr lang="en-US" sz="1400" dirty="0">
                  <a:solidFill>
                    <a:srgbClr val="000000"/>
                  </a:solidFill>
                  <a:latin typeface="Roboto Condensed Light"/>
                </a:rPr>
                <a:t>Virtually no cost. Participating employees can meet students outside of office hours or take time away from work.</a:t>
              </a:r>
            </a:p>
          </p:txBody>
        </p:sp>
      </p:grpSp>
      <p:grpSp>
        <p:nvGrpSpPr>
          <p:cNvPr id="32" name="Group 31">
            <a:extLst>
              <a:ext uri="{FF2B5EF4-FFF2-40B4-BE49-F238E27FC236}">
                <a16:creationId xmlns:a16="http://schemas.microsoft.com/office/drawing/2014/main" id="{6E0DFC75-E110-6AE3-4567-54DE28C2A1A9}"/>
              </a:ext>
            </a:extLst>
          </p:cNvPr>
          <p:cNvGrpSpPr/>
          <p:nvPr/>
        </p:nvGrpSpPr>
        <p:grpSpPr>
          <a:xfrm>
            <a:off x="6990190" y="4248130"/>
            <a:ext cx="4804475" cy="1135212"/>
            <a:chOff x="6232623" y="4874825"/>
            <a:chExt cx="5723480" cy="1135212"/>
          </a:xfrm>
        </p:grpSpPr>
        <p:sp>
          <p:nvSpPr>
            <p:cNvPr id="33" name="Rectangle 32">
              <a:extLst>
                <a:ext uri="{FF2B5EF4-FFF2-40B4-BE49-F238E27FC236}">
                  <a16:creationId xmlns:a16="http://schemas.microsoft.com/office/drawing/2014/main" id="{AF8BB0F0-F444-4A43-E973-EE0552E29C3F}"/>
                </a:ext>
              </a:extLst>
            </p:cNvPr>
            <p:cNvSpPr/>
            <p:nvPr/>
          </p:nvSpPr>
          <p:spPr>
            <a:xfrm>
              <a:off x="6265763" y="4874825"/>
              <a:ext cx="5690340" cy="113521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rgbClr val="000000"/>
                  </a:solidFill>
                  <a:latin typeface="Montserrat SemiBold" panose="00000700000000000000" pitchFamily="2" charset="0"/>
                  <a:ea typeface="Roboto Condensed Light" panose="02000000000000000000" pitchFamily="2" charset="0"/>
                </a:rPr>
                <a:t>Resources:</a:t>
              </a:r>
            </a:p>
          </p:txBody>
        </p:sp>
        <p:sp>
          <p:nvSpPr>
            <p:cNvPr id="34" name="Rectangle 33">
              <a:extLst>
                <a:ext uri="{FF2B5EF4-FFF2-40B4-BE49-F238E27FC236}">
                  <a16:creationId xmlns:a16="http://schemas.microsoft.com/office/drawing/2014/main" id="{5E50C05A-DEEA-6DDF-5743-2022E2FCD21A}"/>
                </a:ext>
              </a:extLst>
            </p:cNvPr>
            <p:cNvSpPr/>
            <p:nvPr/>
          </p:nvSpPr>
          <p:spPr>
            <a:xfrm>
              <a:off x="6232623" y="4874827"/>
              <a:ext cx="69965" cy="113519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35" name="TextBox 34">
              <a:extLst>
                <a:ext uri="{FF2B5EF4-FFF2-40B4-BE49-F238E27FC236}">
                  <a16:creationId xmlns:a16="http://schemas.microsoft.com/office/drawing/2014/main" id="{B198DAE1-B01E-A78B-B61D-2FFB6B502513}"/>
                </a:ext>
              </a:extLst>
            </p:cNvPr>
            <p:cNvSpPr txBox="1"/>
            <p:nvPr/>
          </p:nvSpPr>
          <p:spPr>
            <a:xfrm>
              <a:off x="6342900" y="5148563"/>
              <a:ext cx="5484215" cy="789960"/>
            </a:xfrm>
            <a:prstGeom prst="rect">
              <a:avLst/>
            </a:prstGeom>
            <a:noFill/>
          </p:spPr>
          <p:txBody>
            <a:bodyPr wrap="square">
              <a:spAutoFit/>
            </a:bodyPr>
            <a:lstStyle/>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Business cards</a:t>
              </a:r>
            </a:p>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Career resources offered by your organization that may be helpful to students</a:t>
              </a:r>
            </a:p>
          </p:txBody>
        </p:sp>
      </p:grpSp>
      <p:sp>
        <p:nvSpPr>
          <p:cNvPr id="36" name="TextBox 35">
            <a:extLst>
              <a:ext uri="{FF2B5EF4-FFF2-40B4-BE49-F238E27FC236}">
                <a16:creationId xmlns:a16="http://schemas.microsoft.com/office/drawing/2014/main" id="{BEAB808D-8847-84BC-D3EA-2A5DA9570F57}"/>
              </a:ext>
            </a:extLst>
          </p:cNvPr>
          <p:cNvSpPr txBox="1"/>
          <p:nvPr/>
        </p:nvSpPr>
        <p:spPr>
          <a:xfrm>
            <a:off x="9569217" y="6310644"/>
            <a:ext cx="2302080" cy="307777"/>
          </a:xfrm>
          <a:prstGeom prst="rect">
            <a:avLst/>
          </a:prstGeom>
        </p:spPr>
        <p:txBody>
          <a:bodyPr wrap="square" rtlCol="0">
            <a:spAutoFit/>
          </a:bodyPr>
          <a:lstStyle/>
          <a:p>
            <a:pPr algn="l"/>
            <a:r>
              <a:rPr lang="en-US" sz="1400" dirty="0">
                <a:solidFill>
                  <a:schemeClr val="bg1"/>
                </a:solidFill>
              </a:rPr>
              <a:t>TNI Consulting Services  |  </a:t>
            </a:r>
            <a:fld id="{A9431E36-6410-44CF-A27B-9E92FB66C6D4}" type="slidenum">
              <a:rPr lang="en-US" sz="1400" b="0" smtClean="0">
                <a:solidFill>
                  <a:schemeClr val="bg1"/>
                </a:solidFill>
              </a:rPr>
              <a:t>18</a:t>
            </a:fld>
            <a:endParaRPr lang="en-US" sz="1400" b="0"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21536" y="-223304"/>
            <a:ext cx="3304291" cy="3304291"/>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00000"/>
            </a:solidFill>
          </p:spPr>
          <p:txBody>
            <a:bodyPr/>
            <a:lstStyle/>
            <a:p>
              <a:endParaRPr lang="en-US"/>
            </a:p>
          </p:txBody>
        </p:sp>
      </p:grpSp>
      <p:sp>
        <p:nvSpPr>
          <p:cNvPr id="4" name="AutoShape 4"/>
          <p:cNvSpPr/>
          <p:nvPr/>
        </p:nvSpPr>
        <p:spPr>
          <a:xfrm rot="-5400000">
            <a:off x="1962515" y="-1326363"/>
            <a:ext cx="240480" cy="5675327"/>
          </a:xfrm>
          <a:prstGeom prst="rect">
            <a:avLst/>
          </a:prstGeom>
          <a:solidFill>
            <a:srgbClr val="000000"/>
          </a:solidFill>
        </p:spPr>
        <p:txBody>
          <a:bodyPr/>
          <a:lstStyle/>
          <a:p>
            <a:endParaRPr lang="en-US"/>
          </a:p>
        </p:txBody>
      </p:sp>
      <p:sp>
        <p:nvSpPr>
          <p:cNvPr id="5" name="TextBox 5"/>
          <p:cNvSpPr txBox="1"/>
          <p:nvPr/>
        </p:nvSpPr>
        <p:spPr>
          <a:xfrm>
            <a:off x="5936878" y="1035050"/>
            <a:ext cx="5570116" cy="842538"/>
          </a:xfrm>
          <a:prstGeom prst="rect">
            <a:avLst/>
          </a:prstGeom>
        </p:spPr>
        <p:txBody>
          <a:bodyPr lIns="0" tIns="0" rIns="0" bIns="0" rtlCol="0" anchor="t">
            <a:spAutoFit/>
          </a:bodyPr>
          <a:lstStyle/>
          <a:p>
            <a:pPr algn="r">
              <a:lnSpc>
                <a:spcPts val="7000"/>
              </a:lnSpc>
            </a:pPr>
            <a:r>
              <a:rPr lang="en-US" sz="5000" spc="550" dirty="0">
                <a:solidFill>
                  <a:schemeClr val="tx2"/>
                </a:solidFill>
                <a:latin typeface="Glacial Indifference" panose="020B0604020202020204" charset="0"/>
                <a:cs typeface="Glacial Indifference" panose="020B0604020202020204" charset="0"/>
              </a:rPr>
              <a:t>Let’s Talk!</a:t>
            </a:r>
          </a:p>
        </p:txBody>
      </p:sp>
      <p:grpSp>
        <p:nvGrpSpPr>
          <p:cNvPr id="6" name="Group 6"/>
          <p:cNvGrpSpPr/>
          <p:nvPr/>
        </p:nvGrpSpPr>
        <p:grpSpPr>
          <a:xfrm>
            <a:off x="6171075" y="4364107"/>
            <a:ext cx="5335919" cy="1802622"/>
            <a:chOff x="0" y="2100220"/>
            <a:chExt cx="10671839" cy="3605244"/>
          </a:xfrm>
        </p:grpSpPr>
        <p:sp>
          <p:nvSpPr>
            <p:cNvPr id="7" name="TextBox 7"/>
            <p:cNvSpPr txBox="1"/>
            <p:nvPr/>
          </p:nvSpPr>
          <p:spPr>
            <a:xfrm>
              <a:off x="0" y="4257590"/>
              <a:ext cx="10671839" cy="701604"/>
            </a:xfrm>
            <a:prstGeom prst="rect">
              <a:avLst/>
            </a:prstGeom>
          </p:spPr>
          <p:txBody>
            <a:bodyPr lIns="0" tIns="0" rIns="0" bIns="0" rtlCol="0" anchor="t">
              <a:spAutoFit/>
            </a:bodyPr>
            <a:lstStyle/>
            <a:p>
              <a:pPr algn="r">
                <a:lnSpc>
                  <a:spcPts val="2987"/>
                </a:lnSpc>
              </a:pPr>
              <a:r>
                <a:rPr lang="en-US" sz="2133" spc="320" dirty="0">
                  <a:solidFill>
                    <a:schemeClr val="tx2"/>
                  </a:solidFill>
                  <a:latin typeface="Glacial Indifference"/>
                </a:rPr>
                <a:t>EMAIL ADDRESS</a:t>
              </a:r>
            </a:p>
          </p:txBody>
        </p:sp>
        <p:sp>
          <p:nvSpPr>
            <p:cNvPr id="8" name="TextBox 8"/>
            <p:cNvSpPr txBox="1"/>
            <p:nvPr/>
          </p:nvSpPr>
          <p:spPr>
            <a:xfrm>
              <a:off x="0" y="5011556"/>
              <a:ext cx="10671839" cy="693908"/>
            </a:xfrm>
            <a:prstGeom prst="rect">
              <a:avLst/>
            </a:prstGeom>
          </p:spPr>
          <p:txBody>
            <a:bodyPr lIns="0" tIns="0" rIns="0" bIns="0" rtlCol="0" anchor="t">
              <a:spAutoFit/>
            </a:bodyPr>
            <a:lstStyle/>
            <a:p>
              <a:pPr algn="r">
                <a:lnSpc>
                  <a:spcPts val="3000"/>
                </a:lnSpc>
              </a:pPr>
              <a:r>
                <a:rPr lang="en-US" sz="2000" spc="20" dirty="0">
                  <a:solidFill>
                    <a:schemeClr val="tx2"/>
                  </a:solidFill>
                  <a:latin typeface="Glacial Indifference"/>
                </a:rPr>
                <a:t>tnavy@toninavy.com</a:t>
              </a:r>
            </a:p>
          </p:txBody>
        </p:sp>
        <p:sp>
          <p:nvSpPr>
            <p:cNvPr id="9" name="TextBox 9"/>
            <p:cNvSpPr txBox="1"/>
            <p:nvPr/>
          </p:nvSpPr>
          <p:spPr>
            <a:xfrm>
              <a:off x="0" y="2100220"/>
              <a:ext cx="10671839" cy="701604"/>
            </a:xfrm>
            <a:prstGeom prst="rect">
              <a:avLst/>
            </a:prstGeom>
          </p:spPr>
          <p:txBody>
            <a:bodyPr lIns="0" tIns="0" rIns="0" bIns="0" rtlCol="0" anchor="t">
              <a:spAutoFit/>
            </a:bodyPr>
            <a:lstStyle/>
            <a:p>
              <a:pPr algn="r">
                <a:lnSpc>
                  <a:spcPts val="2987"/>
                </a:lnSpc>
              </a:pPr>
              <a:r>
                <a:rPr lang="en-US" sz="2133" spc="320" dirty="0">
                  <a:solidFill>
                    <a:schemeClr val="tx2"/>
                  </a:solidFill>
                  <a:latin typeface="Glacial Indifference"/>
                </a:rPr>
                <a:t>PHONE NUMBER</a:t>
              </a:r>
            </a:p>
          </p:txBody>
        </p:sp>
        <p:sp>
          <p:nvSpPr>
            <p:cNvPr id="10" name="TextBox 10"/>
            <p:cNvSpPr txBox="1"/>
            <p:nvPr/>
          </p:nvSpPr>
          <p:spPr>
            <a:xfrm>
              <a:off x="0" y="2854188"/>
              <a:ext cx="10671839" cy="693908"/>
            </a:xfrm>
            <a:prstGeom prst="rect">
              <a:avLst/>
            </a:prstGeom>
          </p:spPr>
          <p:txBody>
            <a:bodyPr lIns="0" tIns="0" rIns="0" bIns="0" rtlCol="0" anchor="t">
              <a:spAutoFit/>
            </a:bodyPr>
            <a:lstStyle/>
            <a:p>
              <a:pPr algn="r">
                <a:lnSpc>
                  <a:spcPts val="3000"/>
                </a:lnSpc>
              </a:pPr>
              <a:r>
                <a:rPr lang="en-US" sz="2000" spc="20" dirty="0">
                  <a:solidFill>
                    <a:schemeClr val="tx2"/>
                  </a:solidFill>
                  <a:latin typeface="Glacial Indifference"/>
                </a:rPr>
                <a:t>707-858-0455</a:t>
              </a:r>
            </a:p>
          </p:txBody>
        </p:sp>
      </p:grpSp>
      <p:grpSp>
        <p:nvGrpSpPr>
          <p:cNvPr id="13" name="Group 13"/>
          <p:cNvGrpSpPr/>
          <p:nvPr/>
        </p:nvGrpSpPr>
        <p:grpSpPr>
          <a:xfrm>
            <a:off x="1929175" y="4424925"/>
            <a:ext cx="2678680" cy="2433075"/>
            <a:chOff x="0" y="0"/>
            <a:chExt cx="2107087" cy="1913890"/>
          </a:xfrm>
        </p:grpSpPr>
        <p:sp>
          <p:nvSpPr>
            <p:cNvPr id="14" name="Freeform 14"/>
            <p:cNvSpPr/>
            <p:nvPr/>
          </p:nvSpPr>
          <p:spPr>
            <a:xfrm>
              <a:off x="0" y="0"/>
              <a:ext cx="2107087" cy="1913890"/>
            </a:xfrm>
            <a:custGeom>
              <a:avLst/>
              <a:gdLst/>
              <a:ahLst/>
              <a:cxnLst/>
              <a:rect l="l" t="t" r="r" b="b"/>
              <a:pathLst>
                <a:path w="2107087" h="1913890">
                  <a:moveTo>
                    <a:pt x="0" y="0"/>
                  </a:moveTo>
                  <a:lnTo>
                    <a:pt x="2107087" y="0"/>
                  </a:lnTo>
                  <a:lnTo>
                    <a:pt x="2107087" y="1913890"/>
                  </a:lnTo>
                  <a:lnTo>
                    <a:pt x="0" y="1913890"/>
                  </a:lnTo>
                  <a:close/>
                </a:path>
              </a:pathLst>
            </a:custGeom>
            <a:solidFill>
              <a:srgbClr val="C00000"/>
            </a:solidFill>
          </p:spPr>
          <p:txBody>
            <a:bodyPr/>
            <a:lstStyle/>
            <a:p>
              <a:endParaRPr lang="en-US"/>
            </a:p>
          </p:txBody>
        </p:sp>
      </p:grpSp>
      <p:grpSp>
        <p:nvGrpSpPr>
          <p:cNvPr id="15" name="Group 15"/>
          <p:cNvGrpSpPr/>
          <p:nvPr/>
        </p:nvGrpSpPr>
        <p:grpSpPr>
          <a:xfrm>
            <a:off x="648103" y="2529867"/>
            <a:ext cx="2562145" cy="2558045"/>
            <a:chOff x="0" y="0"/>
            <a:chExt cx="6350000" cy="6339840"/>
          </a:xfrm>
          <a:solidFill>
            <a:srgbClr val="000000"/>
          </a:solidFill>
        </p:grpSpPr>
        <p:sp>
          <p:nvSpPr>
            <p:cNvPr id="16" name="Freeform 16"/>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grpFill/>
          </p:spPr>
          <p:txBody>
            <a:bodyPr/>
            <a:lstStyle/>
            <a:p>
              <a:endParaRPr lang="en-US"/>
            </a:p>
          </p:txBody>
        </p:sp>
      </p:grpSp>
      <p:pic>
        <p:nvPicPr>
          <p:cNvPr id="18" name="Picture 17">
            <a:extLst>
              <a:ext uri="{FF2B5EF4-FFF2-40B4-BE49-F238E27FC236}">
                <a16:creationId xmlns:a16="http://schemas.microsoft.com/office/drawing/2014/main" id="{A22C56ED-7485-2961-8FF7-64AC2FDCC1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48691" y="3240529"/>
            <a:ext cx="6096794" cy="99164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9D88550D-FAA8-C6C6-CB35-73020F8998A9}"/>
              </a:ext>
            </a:extLst>
          </p:cNvPr>
          <p:cNvCxnSpPr>
            <a:cxnSpLocks/>
            <a:stCxn id="20" idx="1"/>
            <a:endCxn id="21" idx="0"/>
          </p:cNvCxnSpPr>
          <p:nvPr/>
        </p:nvCxnSpPr>
        <p:spPr>
          <a:xfrm>
            <a:off x="8993797" y="2478795"/>
            <a:ext cx="0" cy="150568"/>
          </a:xfrm>
          <a:prstGeom prst="line">
            <a:avLst/>
          </a:prstGeom>
          <a:ln w="762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5" name="Group 5"/>
          <p:cNvGrpSpPr/>
          <p:nvPr/>
        </p:nvGrpSpPr>
        <p:grpSpPr>
          <a:xfrm>
            <a:off x="9404812" y="5628678"/>
            <a:ext cx="3304291" cy="3304291"/>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00000"/>
            </a:solidFill>
          </p:spPr>
          <p:txBody>
            <a:bodyPr/>
            <a:lstStyle/>
            <a:p>
              <a:endParaRPr lang="en-US"/>
            </a:p>
          </p:txBody>
        </p:sp>
      </p:grpSp>
      <p:grpSp>
        <p:nvGrpSpPr>
          <p:cNvPr id="7" name="Group 7"/>
          <p:cNvGrpSpPr/>
          <p:nvPr/>
        </p:nvGrpSpPr>
        <p:grpSpPr>
          <a:xfrm>
            <a:off x="9555767" y="5668851"/>
            <a:ext cx="1108524" cy="993718"/>
            <a:chOff x="0" y="0"/>
            <a:chExt cx="1913890" cy="1913890"/>
          </a:xfrm>
        </p:grpSpPr>
        <p:sp>
          <p:nvSpPr>
            <p:cNvPr id="8" name="Freeform 8"/>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11B1E"/>
            </a:solidFill>
          </p:spPr>
          <p:txBody>
            <a:bodyPr/>
            <a:lstStyle/>
            <a:p>
              <a:endParaRPr lang="en-US"/>
            </a:p>
          </p:txBody>
        </p:sp>
      </p:grpSp>
      <p:grpSp>
        <p:nvGrpSpPr>
          <p:cNvPr id="9" name="Group 9"/>
          <p:cNvGrpSpPr/>
          <p:nvPr/>
        </p:nvGrpSpPr>
        <p:grpSpPr>
          <a:xfrm>
            <a:off x="10340917" y="-1826306"/>
            <a:ext cx="2997131" cy="2992335"/>
            <a:chOff x="0" y="0"/>
            <a:chExt cx="6350000" cy="6339840"/>
          </a:xfrm>
        </p:grpSpPr>
        <p:sp>
          <p:nvSpPr>
            <p:cNvPr id="10" name="Freeform 10"/>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111B1E"/>
            </a:solidFill>
          </p:spPr>
          <p:txBody>
            <a:bodyPr/>
            <a:lstStyle/>
            <a:p>
              <a:endParaRPr lang="en-US"/>
            </a:p>
          </p:txBody>
        </p:sp>
      </p:grpSp>
      <p:sp>
        <p:nvSpPr>
          <p:cNvPr id="11" name="AutoShape 11"/>
          <p:cNvSpPr/>
          <p:nvPr/>
        </p:nvSpPr>
        <p:spPr>
          <a:xfrm rot="-5400000">
            <a:off x="11232568" y="-2601916"/>
            <a:ext cx="240480" cy="5675327"/>
          </a:xfrm>
          <a:prstGeom prst="rect">
            <a:avLst/>
          </a:prstGeom>
          <a:solidFill>
            <a:srgbClr val="C00000"/>
          </a:solidFill>
        </p:spPr>
        <p:txBody>
          <a:bodyPr/>
          <a:lstStyle/>
          <a:p>
            <a:endParaRPr lang="en-US" sz="728" dirty="0"/>
          </a:p>
        </p:txBody>
      </p:sp>
      <p:sp>
        <p:nvSpPr>
          <p:cNvPr id="12" name="AutoShape 12"/>
          <p:cNvSpPr/>
          <p:nvPr/>
        </p:nvSpPr>
        <p:spPr>
          <a:xfrm>
            <a:off x="686594" y="6172201"/>
            <a:ext cx="240480" cy="5675327"/>
          </a:xfrm>
          <a:prstGeom prst="rect">
            <a:avLst/>
          </a:prstGeom>
          <a:solidFill>
            <a:srgbClr val="C00000"/>
          </a:solidFill>
        </p:spPr>
        <p:txBody>
          <a:bodyPr/>
          <a:lstStyle/>
          <a:p>
            <a:endParaRPr lang="en-US" sz="728" dirty="0"/>
          </a:p>
        </p:txBody>
      </p:sp>
      <p:grpSp>
        <p:nvGrpSpPr>
          <p:cNvPr id="13" name="Group 13"/>
          <p:cNvGrpSpPr/>
          <p:nvPr/>
        </p:nvGrpSpPr>
        <p:grpSpPr>
          <a:xfrm>
            <a:off x="-204995" y="-210003"/>
            <a:ext cx="742177" cy="742177"/>
            <a:chOff x="0" y="0"/>
            <a:chExt cx="1913890" cy="1913890"/>
          </a:xfrm>
        </p:grpSpPr>
        <p:sp>
          <p:nvSpPr>
            <p:cNvPr id="14" name="Freeform 1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11B1E"/>
            </a:solidFill>
          </p:spPr>
          <p:txBody>
            <a:bodyPr/>
            <a:lstStyle/>
            <a:p>
              <a:endParaRPr lang="en-US"/>
            </a:p>
          </p:txBody>
        </p:sp>
      </p:grpSp>
      <p:cxnSp>
        <p:nvCxnSpPr>
          <p:cNvPr id="15" name="Straight Connector 14">
            <a:extLst>
              <a:ext uri="{FF2B5EF4-FFF2-40B4-BE49-F238E27FC236}">
                <a16:creationId xmlns:a16="http://schemas.microsoft.com/office/drawing/2014/main" id="{EBA6BBC8-5A80-64D7-8ED4-5C7D4B5214F2}"/>
              </a:ext>
            </a:extLst>
          </p:cNvPr>
          <p:cNvCxnSpPr>
            <a:cxnSpLocks/>
            <a:stCxn id="19" idx="1"/>
            <a:endCxn id="18" idx="0"/>
          </p:cNvCxnSpPr>
          <p:nvPr/>
        </p:nvCxnSpPr>
        <p:spPr>
          <a:xfrm>
            <a:off x="3237182" y="2478796"/>
            <a:ext cx="0" cy="129168"/>
          </a:xfrm>
          <a:prstGeom prst="line">
            <a:avLst/>
          </a:prstGeom>
          <a:ln w="762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81847784-024A-130E-6CC0-847A0348E4C4}"/>
              </a:ext>
            </a:extLst>
          </p:cNvPr>
          <p:cNvSpPr txBox="1">
            <a:spLocks/>
          </p:cNvSpPr>
          <p:nvPr/>
        </p:nvSpPr>
        <p:spPr>
          <a:xfrm>
            <a:off x="354105" y="530021"/>
            <a:ext cx="11119027" cy="1130188"/>
          </a:xfrm>
          <a:prstGeom prst="rect">
            <a:avLst/>
          </a:prstGeom>
        </p:spPr>
        <p:txBody>
          <a:bodyPr/>
          <a:lstStyle>
            <a:lvl1pPr algn="l" defTabSz="914400" rtl="0" eaLnBrk="1" latinLnBrk="0" hangingPunct="1">
              <a:lnSpc>
                <a:spcPts val="4000"/>
              </a:lnSpc>
              <a:spcBef>
                <a:spcPct val="0"/>
              </a:spcBef>
              <a:buNone/>
              <a:defRPr sz="3200" b="0" i="0" kern="1200">
                <a:solidFill>
                  <a:srgbClr val="717171"/>
                </a:solidFill>
                <a:latin typeface="Montserrat SemiBold" pitchFamily="2" charset="77"/>
                <a:ea typeface="+mj-ea"/>
                <a:cs typeface="Arial" panose="020B0604020202020204" pitchFamily="34" charset="0"/>
              </a:defRPr>
            </a:lvl1pPr>
          </a:lstStyle>
          <a:p>
            <a:r>
              <a:rPr lang="en-US"/>
              <a:t>Catalog Instructions</a:t>
            </a:r>
            <a:endParaRPr lang="en-US" dirty="0"/>
          </a:p>
        </p:txBody>
      </p:sp>
      <p:sp>
        <p:nvSpPr>
          <p:cNvPr id="17" name="TextBox 16">
            <a:extLst>
              <a:ext uri="{FF2B5EF4-FFF2-40B4-BE49-F238E27FC236}">
                <a16:creationId xmlns:a16="http://schemas.microsoft.com/office/drawing/2014/main" id="{18C303F9-9D6E-1BBF-3E49-B3BCFA1DE666}"/>
              </a:ext>
            </a:extLst>
          </p:cNvPr>
          <p:cNvSpPr txBox="1"/>
          <p:nvPr/>
        </p:nvSpPr>
        <p:spPr>
          <a:xfrm>
            <a:off x="354104" y="1229322"/>
            <a:ext cx="11119027" cy="584775"/>
          </a:xfrm>
          <a:prstGeom prst="rect">
            <a:avLst/>
          </a:prstGeom>
          <a:noFill/>
        </p:spPr>
        <p:txBody>
          <a:bodyPr wrap="square">
            <a:spAutoFit/>
          </a:bodyPr>
          <a:lstStyle/>
          <a:p>
            <a:r>
              <a:rPr lang="en-US" sz="1600" dirty="0">
                <a:solidFill>
                  <a:schemeClr val="tx2">
                    <a:lumMod val="75000"/>
                  </a:schemeClr>
                </a:solidFill>
                <a:latin typeface="+mj-lt"/>
              </a:rPr>
              <a:t>This catalog provides a collection of ideas for sourcing target graduates in your campus recruitment program. Sourcing methods are ways to find new graduates.</a:t>
            </a:r>
            <a:endParaRPr lang="en-CA" sz="1600" dirty="0">
              <a:solidFill>
                <a:schemeClr val="tx2">
                  <a:lumMod val="75000"/>
                </a:schemeClr>
              </a:solidFill>
              <a:latin typeface="+mj-lt"/>
            </a:endParaRPr>
          </a:p>
        </p:txBody>
      </p:sp>
      <p:sp>
        <p:nvSpPr>
          <p:cNvPr id="18" name="Rectangle 17">
            <a:extLst>
              <a:ext uri="{FF2B5EF4-FFF2-40B4-BE49-F238E27FC236}">
                <a16:creationId xmlns:a16="http://schemas.microsoft.com/office/drawing/2014/main" id="{58D2ACF9-567E-F50C-70C7-1E2FA0014142}"/>
              </a:ext>
            </a:extLst>
          </p:cNvPr>
          <p:cNvSpPr/>
          <p:nvPr/>
        </p:nvSpPr>
        <p:spPr>
          <a:xfrm>
            <a:off x="537182" y="2607964"/>
            <a:ext cx="5400000" cy="2934091"/>
          </a:xfrm>
          <a:prstGeom prst="rect">
            <a:avLst/>
          </a:prstGeom>
          <a:solidFill>
            <a:schemeClr val="bg1">
              <a:alpha val="50000"/>
            </a:schemeClr>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000"/>
              </a:spcAft>
            </a:pPr>
            <a:r>
              <a:rPr lang="en-US" sz="1600" b="1" dirty="0">
                <a:solidFill>
                  <a:schemeClr val="tx1">
                    <a:lumMod val="85000"/>
                    <a:lumOff val="15000"/>
                  </a:schemeClr>
                </a:solidFill>
              </a:rPr>
              <a:t>Use this key information about target graduates to know how to engage with them. </a:t>
            </a:r>
          </a:p>
          <a:p>
            <a:pPr marL="171450" indent="-171450">
              <a:spcAft>
                <a:spcPts val="400"/>
              </a:spcAft>
              <a:buFont typeface="Arial" panose="020B0604020202020204" pitchFamily="34" charset="0"/>
              <a:buChar char="•"/>
            </a:pPr>
            <a:r>
              <a:rPr lang="en-US" sz="1400" dirty="0">
                <a:solidFill>
                  <a:schemeClr val="tx1">
                    <a:lumMod val="85000"/>
                    <a:lumOff val="15000"/>
                  </a:schemeClr>
                </a:solidFill>
              </a:rPr>
              <a:t>Where they spend their spare time.</a:t>
            </a:r>
          </a:p>
          <a:p>
            <a:pPr marL="171450" indent="-171450">
              <a:spcAft>
                <a:spcPts val="400"/>
              </a:spcAft>
              <a:buFont typeface="Arial" panose="020B0604020202020204" pitchFamily="34" charset="0"/>
              <a:buChar char="•"/>
            </a:pPr>
            <a:r>
              <a:rPr lang="en-US" sz="1400" dirty="0">
                <a:solidFill>
                  <a:schemeClr val="tx1">
                    <a:lumMod val="85000"/>
                    <a:lumOff val="15000"/>
                  </a:schemeClr>
                </a:solidFill>
              </a:rPr>
              <a:t>What social networks and platforms they use.</a:t>
            </a:r>
          </a:p>
          <a:p>
            <a:pPr marL="171450" indent="-171450">
              <a:spcAft>
                <a:spcPts val="400"/>
              </a:spcAft>
              <a:buFont typeface="Arial" panose="020B0604020202020204" pitchFamily="34" charset="0"/>
              <a:buChar char="•"/>
            </a:pPr>
            <a:r>
              <a:rPr lang="en-US" sz="1400" dirty="0">
                <a:solidFill>
                  <a:schemeClr val="tx1">
                    <a:lumMod val="85000"/>
                    <a:lumOff val="15000"/>
                  </a:schemeClr>
                </a:solidFill>
              </a:rPr>
              <a:t>What they find helpful in their job search.</a:t>
            </a:r>
          </a:p>
          <a:p>
            <a:pPr marL="171450" indent="-171450">
              <a:spcAft>
                <a:spcPts val="400"/>
              </a:spcAft>
              <a:buFont typeface="Arial" panose="020B0604020202020204" pitchFamily="34" charset="0"/>
              <a:buChar char="•"/>
            </a:pPr>
            <a:r>
              <a:rPr lang="en-US" sz="1400" dirty="0">
                <a:solidFill>
                  <a:schemeClr val="tx1">
                    <a:lumMod val="85000"/>
                    <a:lumOff val="15000"/>
                  </a:schemeClr>
                </a:solidFill>
              </a:rPr>
              <a:t>What career events they do and don’t like.</a:t>
            </a:r>
          </a:p>
          <a:p>
            <a:pPr marL="171450" indent="-171450">
              <a:spcAft>
                <a:spcPts val="400"/>
              </a:spcAft>
              <a:buFont typeface="Arial" panose="020B0604020202020204" pitchFamily="34" charset="0"/>
              <a:buChar char="•"/>
            </a:pPr>
            <a:r>
              <a:rPr lang="en-US" sz="1400" dirty="0">
                <a:solidFill>
                  <a:schemeClr val="tx1">
                    <a:lumMod val="85000"/>
                    <a:lumOff val="15000"/>
                  </a:schemeClr>
                </a:solidFill>
              </a:rPr>
              <a:t>What student clubs or organizations they’re a part of – these students often already have a clear interest in your industry.</a:t>
            </a:r>
          </a:p>
          <a:p>
            <a:pPr marL="171450" indent="-171450">
              <a:spcAft>
                <a:spcPts val="400"/>
              </a:spcAft>
              <a:buFont typeface="Arial" panose="020B0604020202020204" pitchFamily="34" charset="0"/>
              <a:buChar char="•"/>
            </a:pPr>
            <a:r>
              <a:rPr lang="en-US" sz="1400" dirty="0">
                <a:solidFill>
                  <a:schemeClr val="tx1">
                    <a:lumMod val="85000"/>
                    <a:lumOff val="15000"/>
                  </a:schemeClr>
                </a:solidFill>
              </a:rPr>
              <a:t>What they would enjoy the most about the target role.</a:t>
            </a:r>
            <a:endParaRPr lang="en-CA" sz="1400" dirty="0">
              <a:solidFill>
                <a:schemeClr val="tx1">
                  <a:lumMod val="85000"/>
                  <a:lumOff val="15000"/>
                </a:schemeClr>
              </a:solidFill>
            </a:endParaRPr>
          </a:p>
        </p:txBody>
      </p:sp>
      <p:sp>
        <p:nvSpPr>
          <p:cNvPr id="19" name="Rectangle: Top Corners Rounded 18">
            <a:extLst>
              <a:ext uri="{FF2B5EF4-FFF2-40B4-BE49-F238E27FC236}">
                <a16:creationId xmlns:a16="http://schemas.microsoft.com/office/drawing/2014/main" id="{EAC9F5AB-2C45-31A5-6D71-C12D0DDE846C}"/>
              </a:ext>
            </a:extLst>
          </p:cNvPr>
          <p:cNvSpPr/>
          <p:nvPr/>
        </p:nvSpPr>
        <p:spPr>
          <a:xfrm>
            <a:off x="537182" y="2118621"/>
            <a:ext cx="5400000" cy="360175"/>
          </a:xfrm>
          <a:prstGeom prst="round2SameRect">
            <a:avLst/>
          </a:prstGeom>
          <a:solidFill>
            <a:srgbClr val="C00000"/>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mj-lt"/>
              </a:rPr>
              <a:t>Audience Profile:</a:t>
            </a:r>
            <a:endParaRPr lang="en-CA" sz="1600" dirty="0">
              <a:solidFill>
                <a:schemeClr val="bg1"/>
              </a:solidFill>
              <a:latin typeface="+mj-lt"/>
            </a:endParaRPr>
          </a:p>
        </p:txBody>
      </p:sp>
      <p:sp>
        <p:nvSpPr>
          <p:cNvPr id="20" name="Rectangle: Top Corners Rounded 19">
            <a:extLst>
              <a:ext uri="{FF2B5EF4-FFF2-40B4-BE49-F238E27FC236}">
                <a16:creationId xmlns:a16="http://schemas.microsoft.com/office/drawing/2014/main" id="{D33AA7AA-5A47-1EAD-CF8B-12C7BB00549E}"/>
              </a:ext>
            </a:extLst>
          </p:cNvPr>
          <p:cNvSpPr/>
          <p:nvPr/>
        </p:nvSpPr>
        <p:spPr>
          <a:xfrm>
            <a:off x="6293797" y="2118621"/>
            <a:ext cx="5400000" cy="360174"/>
          </a:xfrm>
          <a:prstGeom prst="round2SameRect">
            <a:avLst/>
          </a:prstGeom>
          <a:solidFill>
            <a:srgbClr val="C00000"/>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mj-lt"/>
              </a:rPr>
              <a:t>Sourcing Method Selection:</a:t>
            </a:r>
            <a:endParaRPr lang="en-CA" sz="1600" dirty="0">
              <a:solidFill>
                <a:schemeClr val="bg1"/>
              </a:solidFill>
              <a:latin typeface="+mj-lt"/>
            </a:endParaRPr>
          </a:p>
        </p:txBody>
      </p:sp>
      <p:sp>
        <p:nvSpPr>
          <p:cNvPr id="21" name="Rectangle 20">
            <a:extLst>
              <a:ext uri="{FF2B5EF4-FFF2-40B4-BE49-F238E27FC236}">
                <a16:creationId xmlns:a16="http://schemas.microsoft.com/office/drawing/2014/main" id="{18506664-E93E-B7B5-F914-23C8F2C8C070}"/>
              </a:ext>
            </a:extLst>
          </p:cNvPr>
          <p:cNvSpPr/>
          <p:nvPr/>
        </p:nvSpPr>
        <p:spPr>
          <a:xfrm>
            <a:off x="6293797" y="2629363"/>
            <a:ext cx="5400000" cy="2934091"/>
          </a:xfrm>
          <a:prstGeom prst="rect">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000"/>
              </a:spcAft>
            </a:pPr>
            <a:r>
              <a:rPr lang="en-US" sz="1600" b="1" dirty="0">
                <a:solidFill>
                  <a:schemeClr val="tx1">
                    <a:lumMod val="85000"/>
                    <a:lumOff val="15000"/>
                  </a:schemeClr>
                </a:solidFill>
              </a:rPr>
              <a:t>Select sourcing methods based on the audience profile, as well as methods that:</a:t>
            </a:r>
          </a:p>
          <a:p>
            <a:pPr marL="171450" indent="-171450">
              <a:spcAft>
                <a:spcPts val="400"/>
              </a:spcAft>
              <a:buFont typeface="Arial" panose="020B0604020202020204" pitchFamily="34" charset="0"/>
              <a:buChar char="•"/>
            </a:pPr>
            <a:r>
              <a:rPr lang="en-US" sz="1400" dirty="0">
                <a:solidFill>
                  <a:schemeClr val="tx1">
                    <a:lumMod val="85000"/>
                    <a:lumOff val="15000"/>
                  </a:schemeClr>
                </a:solidFill>
              </a:rPr>
              <a:t>The audience would find valuable.</a:t>
            </a:r>
          </a:p>
          <a:p>
            <a:pPr marL="628650" lvl="1" indent="-171450">
              <a:spcAft>
                <a:spcPts val="400"/>
              </a:spcAft>
              <a:buFont typeface="Courier New" panose="02070309020205020404" pitchFamily="49" charset="0"/>
              <a:buChar char="o"/>
            </a:pPr>
            <a:r>
              <a:rPr lang="en-US" sz="1400" dirty="0">
                <a:solidFill>
                  <a:schemeClr val="tx1">
                    <a:lumMod val="85000"/>
                    <a:lumOff val="15000"/>
                  </a:schemeClr>
                </a:solidFill>
              </a:rPr>
              <a:t>E.g. Hackathons provide practical experience; computer science students find them more valuable for their time. </a:t>
            </a:r>
          </a:p>
          <a:p>
            <a:pPr marL="171450" indent="-171450">
              <a:spcAft>
                <a:spcPts val="400"/>
              </a:spcAft>
              <a:buFont typeface="Arial" panose="020B0604020202020204" pitchFamily="34" charset="0"/>
              <a:buChar char="•"/>
            </a:pPr>
            <a:r>
              <a:rPr lang="en-US" sz="1400" dirty="0">
                <a:solidFill>
                  <a:schemeClr val="tx1">
                    <a:lumMod val="85000"/>
                    <a:lumOff val="15000"/>
                  </a:schemeClr>
                </a:solidFill>
              </a:rPr>
              <a:t>Showcase your organization’s employer brand, culture, and the target role as well as the team/department new graduates would be a part of. Involve current employees.</a:t>
            </a:r>
          </a:p>
          <a:p>
            <a:pPr marL="171450" indent="-171450">
              <a:spcAft>
                <a:spcPts val="400"/>
              </a:spcAft>
              <a:buFont typeface="Arial" panose="020B0604020202020204" pitchFamily="34" charset="0"/>
              <a:buChar char="•"/>
            </a:pPr>
            <a:r>
              <a:rPr lang="en-US" sz="1400" dirty="0">
                <a:solidFill>
                  <a:schemeClr val="tx1">
                    <a:lumMod val="85000"/>
                    <a:lumOff val="15000"/>
                  </a:schemeClr>
                </a:solidFill>
              </a:rPr>
              <a:t>Are bite-sized. Instead of one long event, consider planning a “career week” with a variety of short events that target different audiences.</a:t>
            </a:r>
          </a:p>
        </p:txBody>
      </p:sp>
      <p:grpSp>
        <p:nvGrpSpPr>
          <p:cNvPr id="23" name="Group 22">
            <a:extLst>
              <a:ext uri="{FF2B5EF4-FFF2-40B4-BE49-F238E27FC236}">
                <a16:creationId xmlns:a16="http://schemas.microsoft.com/office/drawing/2014/main" id="{4D6474F5-81DC-14C4-B9A8-41836C91C750}"/>
              </a:ext>
            </a:extLst>
          </p:cNvPr>
          <p:cNvGrpSpPr/>
          <p:nvPr/>
        </p:nvGrpSpPr>
        <p:grpSpPr>
          <a:xfrm>
            <a:off x="2825620" y="5700467"/>
            <a:ext cx="6559282" cy="468000"/>
            <a:chOff x="537182" y="5737590"/>
            <a:chExt cx="6559282" cy="468000"/>
          </a:xfrm>
        </p:grpSpPr>
        <p:sp>
          <p:nvSpPr>
            <p:cNvPr id="24" name="Rectangle 23">
              <a:extLst>
                <a:ext uri="{FF2B5EF4-FFF2-40B4-BE49-F238E27FC236}">
                  <a16:creationId xmlns:a16="http://schemas.microsoft.com/office/drawing/2014/main" id="{5D242238-E09E-4EB3-983A-1393CA17CF65}"/>
                </a:ext>
              </a:extLst>
            </p:cNvPr>
            <p:cNvSpPr/>
            <p:nvPr/>
          </p:nvSpPr>
          <p:spPr>
            <a:xfrm>
              <a:off x="1023316" y="5737590"/>
              <a:ext cx="6073148" cy="46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cs typeface="Arial" panose="020B0604020202020204" pitchFamily="34" charset="0"/>
                </a:rPr>
                <a:t>Select and customize sourcing methods for each audience related to each target role. Use TNI Consulting’s </a:t>
              </a:r>
              <a:r>
                <a:rPr lang="en-US" sz="1400" i="1" dirty="0">
                  <a:solidFill>
                    <a:schemeClr val="bg1"/>
                  </a:solidFill>
                  <a:cs typeface="Arial" panose="020B0604020202020204" pitchFamily="34" charset="0"/>
                </a:rPr>
                <a:t>New Graduate Audience Profile Template</a:t>
              </a:r>
              <a:r>
                <a:rPr lang="en-US" sz="1400" dirty="0">
                  <a:solidFill>
                    <a:schemeClr val="bg1"/>
                  </a:solidFill>
                  <a:cs typeface="Arial" panose="020B0604020202020204" pitchFamily="34" charset="0"/>
                </a:rPr>
                <a:t>.</a:t>
              </a:r>
              <a:endParaRPr lang="en-CA" sz="1400" b="1" dirty="0">
                <a:solidFill>
                  <a:schemeClr val="bg1"/>
                </a:solidFill>
                <a:cs typeface="Arial" panose="020B0604020202020204" pitchFamily="34" charset="0"/>
              </a:endParaRPr>
            </a:p>
          </p:txBody>
        </p:sp>
        <p:sp>
          <p:nvSpPr>
            <p:cNvPr id="25" name="Rectangle 24">
              <a:extLst>
                <a:ext uri="{FF2B5EF4-FFF2-40B4-BE49-F238E27FC236}">
                  <a16:creationId xmlns:a16="http://schemas.microsoft.com/office/drawing/2014/main" id="{1ECD7E9F-7CCC-01AD-67D5-C5838ECC2907}"/>
                </a:ext>
              </a:extLst>
            </p:cNvPr>
            <p:cNvSpPr>
              <a:spLocks noChangeAspect="1"/>
            </p:cNvSpPr>
            <p:nvPr/>
          </p:nvSpPr>
          <p:spPr>
            <a:xfrm>
              <a:off x="537182" y="5737590"/>
              <a:ext cx="466224" cy="46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Exo" panose="02000503000000000000" pitchFamily="2" charset="77"/>
              </a:endParaRPr>
            </a:p>
          </p:txBody>
        </p:sp>
        <p:grpSp>
          <p:nvGrpSpPr>
            <p:cNvPr id="26" name="Group 25">
              <a:extLst>
                <a:ext uri="{FF2B5EF4-FFF2-40B4-BE49-F238E27FC236}">
                  <a16:creationId xmlns:a16="http://schemas.microsoft.com/office/drawing/2014/main" id="{E637674A-9D71-3040-FB95-A4F95473B69B}"/>
                </a:ext>
              </a:extLst>
            </p:cNvPr>
            <p:cNvGrpSpPr/>
            <p:nvPr/>
          </p:nvGrpSpPr>
          <p:grpSpPr>
            <a:xfrm>
              <a:off x="561812" y="5771008"/>
              <a:ext cx="410316" cy="401164"/>
              <a:chOff x="6508087" y="-673724"/>
              <a:chExt cx="411885" cy="401164"/>
            </a:xfrm>
          </p:grpSpPr>
          <p:pic>
            <p:nvPicPr>
              <p:cNvPr id="27" name="Picture 26">
                <a:extLst>
                  <a:ext uri="{FF2B5EF4-FFF2-40B4-BE49-F238E27FC236}">
                    <a16:creationId xmlns:a16="http://schemas.microsoft.com/office/drawing/2014/main" id="{13B5DF10-242F-9847-BD27-675B89CB7697}"/>
                  </a:ext>
                </a:extLst>
              </p:cNvPr>
              <p:cNvPicPr>
                <a:picLocks noChangeAspect="1"/>
              </p:cNvPicPr>
              <p:nvPr/>
            </p:nvPicPr>
            <p:blipFill>
              <a:blip r:embed="rId2" cstate="screen">
                <a:biLevel thresh="25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16200000">
                <a:off x="6517598" y="-626757"/>
                <a:ext cx="344686" cy="363707"/>
              </a:xfrm>
              <a:prstGeom prst="rect">
                <a:avLst/>
              </a:prstGeom>
            </p:spPr>
          </p:pic>
          <p:pic>
            <p:nvPicPr>
              <p:cNvPr id="28" name="Picture 27">
                <a:extLst>
                  <a:ext uri="{FF2B5EF4-FFF2-40B4-BE49-F238E27FC236}">
                    <a16:creationId xmlns:a16="http://schemas.microsoft.com/office/drawing/2014/main" id="{04C3A222-D3C8-6E48-812A-E582E0AABE5C}"/>
                  </a:ext>
                </a:extLst>
              </p:cNvPr>
              <p:cNvPicPr>
                <a:picLocks noChangeAspect="1"/>
              </p:cNvPicPr>
              <p:nvPr/>
            </p:nvPicPr>
            <p:blipFill>
              <a:blip r:embed="rId4" cstate="screen">
                <a:biLevel thresh="25000"/>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508093" y="-673724"/>
                <a:ext cx="411879" cy="390338"/>
              </a:xfrm>
              <a:prstGeom prst="rect">
                <a:avLst/>
              </a:prstGeom>
            </p:spPr>
          </p:pic>
        </p:grpSp>
      </p:grpSp>
      <p:sp>
        <p:nvSpPr>
          <p:cNvPr id="29" name="TextBox 28">
            <a:extLst>
              <a:ext uri="{FF2B5EF4-FFF2-40B4-BE49-F238E27FC236}">
                <a16:creationId xmlns:a16="http://schemas.microsoft.com/office/drawing/2014/main" id="{94361EC8-3136-3F2B-EC8B-154E533112D3}"/>
              </a:ext>
            </a:extLst>
          </p:cNvPr>
          <p:cNvSpPr txBox="1"/>
          <p:nvPr/>
        </p:nvSpPr>
        <p:spPr>
          <a:xfrm>
            <a:off x="9680483" y="6382409"/>
            <a:ext cx="2158999" cy="307777"/>
          </a:xfrm>
          <a:prstGeom prst="rect">
            <a:avLst/>
          </a:prstGeom>
        </p:spPr>
        <p:txBody>
          <a:bodyPr wrap="square" rtlCol="0">
            <a:spAutoFit/>
          </a:bodyPr>
          <a:lstStyle/>
          <a:p>
            <a:pPr algn="l"/>
            <a:r>
              <a:rPr lang="en-US" sz="1400" dirty="0">
                <a:solidFill>
                  <a:schemeClr val="bg1"/>
                </a:solidFill>
              </a:rPr>
              <a:t>TNI Consulting Services  |  </a:t>
            </a:r>
            <a:fld id="{A9431E36-6410-44CF-A27B-9E92FB66C6D4}" type="slidenum">
              <a:rPr lang="en-US" sz="1400" b="0" smtClean="0">
                <a:solidFill>
                  <a:schemeClr val="bg1"/>
                </a:solidFill>
              </a:rPr>
              <a:t>2</a:t>
            </a:fld>
            <a:endParaRPr lang="en-US" sz="1400" b="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8"/>
          <p:cNvSpPr/>
          <p:nvPr/>
        </p:nvSpPr>
        <p:spPr>
          <a:xfrm rot="-5400000">
            <a:off x="12073348" y="-2791464"/>
            <a:ext cx="240480" cy="6128752"/>
          </a:xfrm>
          <a:prstGeom prst="rect">
            <a:avLst/>
          </a:prstGeom>
          <a:solidFill>
            <a:srgbClr val="C00000"/>
          </a:solidFill>
        </p:spPr>
        <p:txBody>
          <a:bodyPr/>
          <a:lstStyle/>
          <a:p>
            <a:endParaRPr lang="en-US"/>
          </a:p>
        </p:txBody>
      </p:sp>
      <p:grpSp>
        <p:nvGrpSpPr>
          <p:cNvPr id="9" name="Group 9"/>
          <p:cNvGrpSpPr/>
          <p:nvPr/>
        </p:nvGrpSpPr>
        <p:grpSpPr>
          <a:xfrm>
            <a:off x="-586560" y="5912724"/>
            <a:ext cx="2718617" cy="271861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00000"/>
            </a:solidFill>
          </p:spPr>
          <p:txBody>
            <a:bodyPr/>
            <a:lstStyle/>
            <a:p>
              <a:endParaRPr lang="en-US" sz="728" dirty="0"/>
            </a:p>
          </p:txBody>
        </p:sp>
      </p:grpSp>
      <p:grpSp>
        <p:nvGrpSpPr>
          <p:cNvPr id="11" name="Group 11"/>
          <p:cNvGrpSpPr/>
          <p:nvPr/>
        </p:nvGrpSpPr>
        <p:grpSpPr>
          <a:xfrm rot="-5400000">
            <a:off x="642508" y="5960433"/>
            <a:ext cx="1484671" cy="1482295"/>
            <a:chOff x="0" y="0"/>
            <a:chExt cx="6350000" cy="6339840"/>
          </a:xfrm>
        </p:grpSpPr>
        <p:sp>
          <p:nvSpPr>
            <p:cNvPr id="12" name="Freeform 12"/>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111B1E"/>
            </a:solidFill>
          </p:spPr>
          <p:txBody>
            <a:bodyPr/>
            <a:lstStyle/>
            <a:p>
              <a:endParaRPr lang="en-US"/>
            </a:p>
          </p:txBody>
        </p:sp>
      </p:grpSp>
      <p:grpSp>
        <p:nvGrpSpPr>
          <p:cNvPr id="13" name="Group 13"/>
          <p:cNvGrpSpPr/>
          <p:nvPr/>
        </p:nvGrpSpPr>
        <p:grpSpPr>
          <a:xfrm>
            <a:off x="-1559020" y="-1558514"/>
            <a:ext cx="2102452" cy="2102452"/>
            <a:chOff x="0" y="0"/>
            <a:chExt cx="1913890" cy="1913890"/>
          </a:xfrm>
        </p:grpSpPr>
        <p:sp>
          <p:nvSpPr>
            <p:cNvPr id="14" name="Freeform 1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11B1E"/>
            </a:solidFill>
          </p:spPr>
          <p:txBody>
            <a:bodyPr/>
            <a:lstStyle/>
            <a:p>
              <a:endParaRPr lang="en-US"/>
            </a:p>
          </p:txBody>
        </p:sp>
      </p:grpSp>
      <p:sp>
        <p:nvSpPr>
          <p:cNvPr id="15" name="Title 3">
            <a:extLst>
              <a:ext uri="{FF2B5EF4-FFF2-40B4-BE49-F238E27FC236}">
                <a16:creationId xmlns:a16="http://schemas.microsoft.com/office/drawing/2014/main" id="{F7245E9F-F504-6642-899F-D6657F369301}"/>
              </a:ext>
            </a:extLst>
          </p:cNvPr>
          <p:cNvSpPr txBox="1">
            <a:spLocks/>
          </p:cNvSpPr>
          <p:nvPr/>
        </p:nvSpPr>
        <p:spPr>
          <a:xfrm>
            <a:off x="354105" y="530021"/>
            <a:ext cx="11119027" cy="1130188"/>
          </a:xfrm>
          <a:prstGeom prst="rect">
            <a:avLst/>
          </a:prstGeom>
        </p:spPr>
        <p:txBody>
          <a:bodyPr/>
          <a:lstStyle>
            <a:lvl1pPr algn="l" defTabSz="914400" rtl="0" eaLnBrk="1" latinLnBrk="0" hangingPunct="1">
              <a:lnSpc>
                <a:spcPts val="4000"/>
              </a:lnSpc>
              <a:spcBef>
                <a:spcPct val="0"/>
              </a:spcBef>
              <a:buNone/>
              <a:defRPr sz="3200" b="0" i="0" kern="1200">
                <a:solidFill>
                  <a:srgbClr val="717171"/>
                </a:solidFill>
                <a:latin typeface="Montserrat SemiBold" pitchFamily="2" charset="77"/>
                <a:ea typeface="+mj-ea"/>
                <a:cs typeface="Arial" panose="020B0604020202020204" pitchFamily="34" charset="0"/>
              </a:defRPr>
            </a:lvl1pPr>
          </a:lstStyle>
          <a:p>
            <a:r>
              <a:rPr lang="en-US"/>
              <a:t>Portfolio/Showcase Night</a:t>
            </a:r>
            <a:endParaRPr lang="en-CA" dirty="0"/>
          </a:p>
        </p:txBody>
      </p:sp>
      <p:grpSp>
        <p:nvGrpSpPr>
          <p:cNvPr id="16" name="Group 15">
            <a:extLst>
              <a:ext uri="{FF2B5EF4-FFF2-40B4-BE49-F238E27FC236}">
                <a16:creationId xmlns:a16="http://schemas.microsoft.com/office/drawing/2014/main" id="{5CB74FFB-5DF0-A56A-B062-D12555951D46}"/>
              </a:ext>
            </a:extLst>
          </p:cNvPr>
          <p:cNvGrpSpPr/>
          <p:nvPr/>
        </p:nvGrpSpPr>
        <p:grpSpPr>
          <a:xfrm>
            <a:off x="6990190" y="1194000"/>
            <a:ext cx="4804474" cy="1983053"/>
            <a:chOff x="6198334" y="1277789"/>
            <a:chExt cx="5723480" cy="1983053"/>
          </a:xfrm>
        </p:grpSpPr>
        <p:sp>
          <p:nvSpPr>
            <p:cNvPr id="17" name="Rectangle 16">
              <a:extLst>
                <a:ext uri="{FF2B5EF4-FFF2-40B4-BE49-F238E27FC236}">
                  <a16:creationId xmlns:a16="http://schemas.microsoft.com/office/drawing/2014/main" id="{46A1FFAC-F49D-9251-552A-A85AA532A6F7}"/>
                </a:ext>
              </a:extLst>
            </p:cNvPr>
            <p:cNvSpPr/>
            <p:nvPr/>
          </p:nvSpPr>
          <p:spPr>
            <a:xfrm>
              <a:off x="6204589" y="1277789"/>
              <a:ext cx="5717225" cy="198305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rgbClr val="C00000"/>
                  </a:solidFill>
                  <a:latin typeface="Montserrat SemiBold" panose="00000700000000000000" pitchFamily="2" charset="0"/>
                  <a:ea typeface="Roboto Condensed Light" panose="02000000000000000000" pitchFamily="2" charset="0"/>
                </a:rPr>
                <a:t>Who:</a:t>
              </a:r>
            </a:p>
          </p:txBody>
        </p:sp>
        <p:sp>
          <p:nvSpPr>
            <p:cNvPr id="18" name="Rectangle 17">
              <a:extLst>
                <a:ext uri="{FF2B5EF4-FFF2-40B4-BE49-F238E27FC236}">
                  <a16:creationId xmlns:a16="http://schemas.microsoft.com/office/drawing/2014/main" id="{D1882109-0649-D977-8125-7ED1ABEA8561}"/>
                </a:ext>
              </a:extLst>
            </p:cNvPr>
            <p:cNvSpPr/>
            <p:nvPr/>
          </p:nvSpPr>
          <p:spPr>
            <a:xfrm>
              <a:off x="6198334" y="1277789"/>
              <a:ext cx="68578" cy="19830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19" name="TextBox 18">
              <a:extLst>
                <a:ext uri="{FF2B5EF4-FFF2-40B4-BE49-F238E27FC236}">
                  <a16:creationId xmlns:a16="http://schemas.microsoft.com/office/drawing/2014/main" id="{11C56E83-58F3-F7B0-DE1B-E537248A6CA1}"/>
                </a:ext>
              </a:extLst>
            </p:cNvPr>
            <p:cNvSpPr txBox="1"/>
            <p:nvPr/>
          </p:nvSpPr>
          <p:spPr>
            <a:xfrm>
              <a:off x="6346072" y="1567072"/>
              <a:ext cx="5496583" cy="1677382"/>
            </a:xfrm>
            <a:prstGeom prst="rect">
              <a:avLst/>
            </a:prstGeom>
            <a:noFill/>
          </p:spPr>
          <p:txBody>
            <a:bodyPr wrap="square">
              <a:spAutoFit/>
            </a:bodyPr>
            <a:lstStyle/>
            <a:p>
              <a:r>
                <a:rPr lang="en-US" sz="1400" b="1" dirty="0">
                  <a:solidFill>
                    <a:schemeClr val="tx1"/>
                  </a:solidFill>
                </a:rPr>
                <a:t>Organization Participants: </a:t>
              </a:r>
              <a:endParaRPr lang="en-CA" sz="1400" b="1" dirty="0">
                <a:solidFill>
                  <a:schemeClr val="tx1"/>
                </a:solidFill>
              </a:endParaRPr>
            </a:p>
            <a:p>
              <a:pPr>
                <a:spcAft>
                  <a:spcPts val="600"/>
                </a:spcAft>
              </a:pPr>
              <a:r>
                <a:rPr lang="en-US" sz="1400" dirty="0">
                  <a:solidFill>
                    <a:schemeClr val="tx1"/>
                  </a:solidFill>
                </a:rPr>
                <a:t>As SMEs, hiring managers and senior leaders are well equipped to identify well-produced work</a:t>
              </a:r>
              <a:r>
                <a:rPr lang="en-US" sz="1400" dirty="0"/>
                <a:t> </a:t>
              </a:r>
              <a:r>
                <a:rPr lang="en-US" sz="1400" dirty="0">
                  <a:solidFill>
                    <a:schemeClr val="tx1"/>
                  </a:solidFill>
                </a:rPr>
                <a:t>and can engage with graduates by also providing advice.</a:t>
              </a:r>
              <a:endParaRPr lang="en-CA" sz="1400" dirty="0">
                <a:solidFill>
                  <a:schemeClr val="tx1"/>
                </a:solidFill>
              </a:endParaRPr>
            </a:p>
            <a:p>
              <a:r>
                <a:rPr lang="en-US" sz="1400" b="1" dirty="0">
                  <a:solidFill>
                    <a:schemeClr val="tx1"/>
                  </a:solidFill>
                </a:rPr>
                <a:t>Target Graduates: </a:t>
              </a:r>
              <a:endParaRPr lang="en-US" sz="1400" dirty="0">
                <a:solidFill>
                  <a:schemeClr val="tx1"/>
                </a:solidFill>
              </a:endParaRPr>
            </a:p>
            <a:p>
              <a:r>
                <a:rPr lang="en-US" sz="1400" dirty="0">
                  <a:solidFill>
                    <a:schemeClr val="tx1"/>
                  </a:solidFill>
                </a:rPr>
                <a:t>Students who have produced work that can be displayed or presented. </a:t>
              </a:r>
              <a:endParaRPr lang="en-CA" sz="1400" dirty="0">
                <a:solidFill>
                  <a:schemeClr val="tx1"/>
                </a:solidFill>
              </a:endParaRPr>
            </a:p>
          </p:txBody>
        </p:sp>
      </p:grpSp>
      <p:grpSp>
        <p:nvGrpSpPr>
          <p:cNvPr id="20" name="Group 19">
            <a:extLst>
              <a:ext uri="{FF2B5EF4-FFF2-40B4-BE49-F238E27FC236}">
                <a16:creationId xmlns:a16="http://schemas.microsoft.com/office/drawing/2014/main" id="{EB29446A-07A7-FE74-DDEB-BB5B1766EF99}"/>
              </a:ext>
            </a:extLst>
          </p:cNvPr>
          <p:cNvGrpSpPr/>
          <p:nvPr/>
        </p:nvGrpSpPr>
        <p:grpSpPr>
          <a:xfrm>
            <a:off x="6990190" y="3346093"/>
            <a:ext cx="4806913" cy="824936"/>
            <a:chOff x="6209040" y="3565869"/>
            <a:chExt cx="5726385" cy="824936"/>
          </a:xfrm>
        </p:grpSpPr>
        <p:sp>
          <p:nvSpPr>
            <p:cNvPr id="21" name="Rectangle 20">
              <a:extLst>
                <a:ext uri="{FF2B5EF4-FFF2-40B4-BE49-F238E27FC236}">
                  <a16:creationId xmlns:a16="http://schemas.microsoft.com/office/drawing/2014/main" id="{AEB11F34-FD21-0C0C-76D5-E9C6DB53FDC4}"/>
                </a:ext>
              </a:extLst>
            </p:cNvPr>
            <p:cNvSpPr/>
            <p:nvPr/>
          </p:nvSpPr>
          <p:spPr>
            <a:xfrm>
              <a:off x="6218201" y="3565869"/>
              <a:ext cx="5717224" cy="824936"/>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rgbClr val="C00000"/>
                  </a:solidFill>
                  <a:latin typeface="Montserrat SemiBold" panose="00000700000000000000" pitchFamily="2" charset="0"/>
                  <a:ea typeface="Roboto Condensed Light" panose="02000000000000000000" pitchFamily="2" charset="0"/>
                </a:rPr>
                <a:t>Cost of methods:</a:t>
              </a:r>
            </a:p>
            <a:p>
              <a:pPr marL="108000"/>
              <a:endParaRPr lang="en-US" sz="1600" dirty="0">
                <a:latin typeface="Arial" panose="020B0604020202020204" pitchFamily="34" charset="0"/>
              </a:endParaRPr>
            </a:p>
          </p:txBody>
        </p:sp>
        <p:sp>
          <p:nvSpPr>
            <p:cNvPr id="22" name="Rectangle 21">
              <a:extLst>
                <a:ext uri="{FF2B5EF4-FFF2-40B4-BE49-F238E27FC236}">
                  <a16:creationId xmlns:a16="http://schemas.microsoft.com/office/drawing/2014/main" id="{2C6C8657-73C1-A974-D118-01B33D029A28}"/>
                </a:ext>
              </a:extLst>
            </p:cNvPr>
            <p:cNvSpPr/>
            <p:nvPr/>
          </p:nvSpPr>
          <p:spPr>
            <a:xfrm>
              <a:off x="6209040" y="3565869"/>
              <a:ext cx="68578" cy="824936"/>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23" name="TextBox 22">
              <a:extLst>
                <a:ext uri="{FF2B5EF4-FFF2-40B4-BE49-F238E27FC236}">
                  <a16:creationId xmlns:a16="http://schemas.microsoft.com/office/drawing/2014/main" id="{39CEEBB4-AEA3-37AB-A2CA-7CD1778A8E6A}"/>
                </a:ext>
              </a:extLst>
            </p:cNvPr>
            <p:cNvSpPr txBox="1"/>
            <p:nvPr/>
          </p:nvSpPr>
          <p:spPr>
            <a:xfrm>
              <a:off x="6356779" y="3849225"/>
              <a:ext cx="5496583" cy="523220"/>
            </a:xfrm>
            <a:prstGeom prst="rect">
              <a:avLst/>
            </a:prstGeom>
            <a:noFill/>
          </p:spPr>
          <p:txBody>
            <a:bodyPr wrap="square">
              <a:spAutoFit/>
            </a:bodyPr>
            <a:lstStyle/>
            <a:p>
              <a:pPr marL="1350" lvl="1">
                <a:spcBef>
                  <a:spcPts val="600"/>
                </a:spcBef>
              </a:pPr>
              <a:r>
                <a:rPr lang="en-US" sz="1400" dirty="0">
                  <a:solidFill>
                    <a:schemeClr val="tx1"/>
                  </a:solidFill>
                </a:rPr>
                <a:t>This event has a variable budget that depends on whether you are hosting the event or simply attending it. </a:t>
              </a:r>
              <a:endParaRPr lang="en-US" sz="1400" dirty="0">
                <a:solidFill>
                  <a:sysClr val="windowText" lastClr="000000"/>
                </a:solidFill>
                <a:latin typeface="Roboto Condensed Light" panose="02000000000000000000" pitchFamily="2" charset="0"/>
                <a:ea typeface="Roboto Condensed Light" panose="02000000000000000000" pitchFamily="2" charset="0"/>
              </a:endParaRPr>
            </a:p>
          </p:txBody>
        </p:sp>
      </p:grpSp>
      <p:grpSp>
        <p:nvGrpSpPr>
          <p:cNvPr id="24" name="Group 23">
            <a:extLst>
              <a:ext uri="{FF2B5EF4-FFF2-40B4-BE49-F238E27FC236}">
                <a16:creationId xmlns:a16="http://schemas.microsoft.com/office/drawing/2014/main" id="{D913A348-9E1B-A019-CD5A-4DC825BAC072}"/>
              </a:ext>
            </a:extLst>
          </p:cNvPr>
          <p:cNvGrpSpPr/>
          <p:nvPr/>
        </p:nvGrpSpPr>
        <p:grpSpPr>
          <a:xfrm>
            <a:off x="354104" y="1185374"/>
            <a:ext cx="6223665" cy="1795179"/>
            <a:chOff x="354104" y="1185375"/>
            <a:chExt cx="6223665" cy="1795179"/>
          </a:xfrm>
        </p:grpSpPr>
        <p:sp>
          <p:nvSpPr>
            <p:cNvPr id="25" name="Rectangle 24">
              <a:extLst>
                <a:ext uri="{FF2B5EF4-FFF2-40B4-BE49-F238E27FC236}">
                  <a16:creationId xmlns:a16="http://schemas.microsoft.com/office/drawing/2014/main" id="{FEB05B7F-0264-20EF-3E98-A5F7620605EC}"/>
                </a:ext>
              </a:extLst>
            </p:cNvPr>
            <p:cNvSpPr/>
            <p:nvPr/>
          </p:nvSpPr>
          <p:spPr>
            <a:xfrm>
              <a:off x="354104" y="1360880"/>
              <a:ext cx="6223665" cy="1619674"/>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1450" indent="-171450">
                <a:spcBef>
                  <a:spcPts val="200"/>
                </a:spcBef>
                <a:spcAft>
                  <a:spcPts val="200"/>
                </a:spcAft>
                <a:buFont typeface="Arial" panose="020B0604020202020204" pitchFamily="34" charset="0"/>
                <a:buChar char="•"/>
              </a:pPr>
              <a:r>
                <a:rPr lang="en-US" sz="1400" dirty="0">
                  <a:solidFill>
                    <a:schemeClr val="tx2">
                      <a:lumMod val="75000"/>
                    </a:schemeClr>
                  </a:solidFill>
                </a:rPr>
                <a:t>Portfolio/showcase nights invite new or future graduates to bring examples of their work for employers to see. </a:t>
              </a:r>
            </a:p>
            <a:p>
              <a:pPr marL="171450" indent="-171450">
                <a:spcBef>
                  <a:spcPts val="200"/>
                </a:spcBef>
                <a:spcAft>
                  <a:spcPts val="200"/>
                </a:spcAft>
                <a:buFont typeface="Arial" panose="020B0604020202020204" pitchFamily="34" charset="0"/>
                <a:buChar char="•"/>
              </a:pPr>
              <a:r>
                <a:rPr lang="en-US" sz="1400" dirty="0">
                  <a:solidFill>
                    <a:schemeClr val="tx2">
                      <a:lumMod val="75000"/>
                    </a:schemeClr>
                  </a:solidFill>
                </a:rPr>
                <a:t>These sessions are hosted by either the learning institution or employer.</a:t>
              </a:r>
            </a:p>
            <a:p>
              <a:pPr marL="171450" indent="-171450">
                <a:spcBef>
                  <a:spcPts val="200"/>
                </a:spcBef>
                <a:spcAft>
                  <a:spcPts val="200"/>
                </a:spcAft>
                <a:buFont typeface="Arial" panose="020B0604020202020204" pitchFamily="34" charset="0"/>
                <a:buChar char="•"/>
              </a:pPr>
              <a:r>
                <a:rPr lang="en-US" sz="1400" dirty="0">
                  <a:solidFill>
                    <a:schemeClr val="tx2">
                      <a:lumMod val="75000"/>
                    </a:schemeClr>
                  </a:solidFill>
                </a:rPr>
                <a:t>Most often used in industries such as advertising, media, and technology. Any industry where graduates are likely to have produced work that can be displayed or assessed visually will benefit from this method.</a:t>
              </a:r>
            </a:p>
          </p:txBody>
        </p:sp>
        <p:sp>
          <p:nvSpPr>
            <p:cNvPr id="26" name="Rectangle: Rounded Corners 25">
              <a:extLst>
                <a:ext uri="{FF2B5EF4-FFF2-40B4-BE49-F238E27FC236}">
                  <a16:creationId xmlns:a16="http://schemas.microsoft.com/office/drawing/2014/main" id="{FFAE588A-70FB-3F66-3DD8-CC37BB35CFDC}"/>
                </a:ext>
              </a:extLst>
            </p:cNvPr>
            <p:cNvSpPr/>
            <p:nvPr/>
          </p:nvSpPr>
          <p:spPr>
            <a:xfrm>
              <a:off x="543432" y="1185375"/>
              <a:ext cx="1588625" cy="289283"/>
            </a:xfrm>
            <a:prstGeom prst="roundRect">
              <a:avLst/>
            </a:prstGeom>
            <a:solidFill>
              <a:schemeClr val="tx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mj-lt"/>
                </a:rPr>
                <a:t>Overview</a:t>
              </a:r>
              <a:endParaRPr lang="en-CA" sz="1400" dirty="0">
                <a:solidFill>
                  <a:schemeClr val="bg1"/>
                </a:solidFill>
                <a:latin typeface="+mj-lt"/>
              </a:endParaRPr>
            </a:p>
          </p:txBody>
        </p:sp>
      </p:grpSp>
      <p:grpSp>
        <p:nvGrpSpPr>
          <p:cNvPr id="27" name="Group 26">
            <a:extLst>
              <a:ext uri="{FF2B5EF4-FFF2-40B4-BE49-F238E27FC236}">
                <a16:creationId xmlns:a16="http://schemas.microsoft.com/office/drawing/2014/main" id="{A0BD9DBF-5BF5-708B-4029-E76C90B1476B}"/>
              </a:ext>
            </a:extLst>
          </p:cNvPr>
          <p:cNvGrpSpPr/>
          <p:nvPr/>
        </p:nvGrpSpPr>
        <p:grpSpPr>
          <a:xfrm>
            <a:off x="6990190" y="4348694"/>
            <a:ext cx="4804475" cy="1381734"/>
            <a:chOff x="6232623" y="4874825"/>
            <a:chExt cx="5723480" cy="1381734"/>
          </a:xfrm>
        </p:grpSpPr>
        <p:sp>
          <p:nvSpPr>
            <p:cNvPr id="28" name="Rectangle 27">
              <a:extLst>
                <a:ext uri="{FF2B5EF4-FFF2-40B4-BE49-F238E27FC236}">
                  <a16:creationId xmlns:a16="http://schemas.microsoft.com/office/drawing/2014/main" id="{B3199FFE-283D-6CD6-FDE4-E418DD16F71E}"/>
                </a:ext>
              </a:extLst>
            </p:cNvPr>
            <p:cNvSpPr/>
            <p:nvPr/>
          </p:nvSpPr>
          <p:spPr>
            <a:xfrm>
              <a:off x="6265763" y="4874825"/>
              <a:ext cx="5690340" cy="138173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rgbClr val="C00000"/>
                  </a:solidFill>
                  <a:latin typeface="Montserrat SemiBold" panose="00000700000000000000" pitchFamily="2" charset="0"/>
                  <a:ea typeface="Roboto Condensed Light" panose="02000000000000000000" pitchFamily="2" charset="0"/>
                </a:rPr>
                <a:t>Resources:</a:t>
              </a:r>
            </a:p>
          </p:txBody>
        </p:sp>
        <p:sp>
          <p:nvSpPr>
            <p:cNvPr id="29" name="Rectangle 28">
              <a:extLst>
                <a:ext uri="{FF2B5EF4-FFF2-40B4-BE49-F238E27FC236}">
                  <a16:creationId xmlns:a16="http://schemas.microsoft.com/office/drawing/2014/main" id="{0EFE9F73-D148-DEC6-34C0-D743E7588F57}"/>
                </a:ext>
              </a:extLst>
            </p:cNvPr>
            <p:cNvSpPr/>
            <p:nvPr/>
          </p:nvSpPr>
          <p:spPr>
            <a:xfrm>
              <a:off x="6232623" y="4874826"/>
              <a:ext cx="69965" cy="138170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30" name="TextBox 29">
              <a:extLst>
                <a:ext uri="{FF2B5EF4-FFF2-40B4-BE49-F238E27FC236}">
                  <a16:creationId xmlns:a16="http://schemas.microsoft.com/office/drawing/2014/main" id="{5FD260DB-DA08-2963-0DAA-C4CB7146985F}"/>
                </a:ext>
              </a:extLst>
            </p:cNvPr>
            <p:cNvSpPr txBox="1"/>
            <p:nvPr/>
          </p:nvSpPr>
          <p:spPr>
            <a:xfrm>
              <a:off x="6342900" y="5148563"/>
              <a:ext cx="5484215" cy="1107996"/>
            </a:xfrm>
            <a:prstGeom prst="rect">
              <a:avLst/>
            </a:prstGeom>
            <a:noFill/>
          </p:spPr>
          <p:txBody>
            <a:bodyPr wrap="square">
              <a:spAutoFit/>
            </a:bodyPr>
            <a:lstStyle/>
            <a:p>
              <a:pPr marL="171450" indent="-171450">
                <a:spcBef>
                  <a:spcPts val="200"/>
                </a:spcBef>
                <a:spcAft>
                  <a:spcPts val="200"/>
                </a:spcAft>
                <a:buFont typeface="Arial" panose="020B0604020202020204" pitchFamily="34" charset="0"/>
                <a:buChar char="•"/>
              </a:pPr>
              <a:r>
                <a:rPr lang="en-US" sz="1400" dirty="0">
                  <a:solidFill>
                    <a:schemeClr val="tx1"/>
                  </a:solidFill>
                </a:rPr>
                <a:t>Venue</a:t>
              </a:r>
            </a:p>
            <a:p>
              <a:pPr marL="171450" indent="-171450">
                <a:spcBef>
                  <a:spcPts val="200"/>
                </a:spcBef>
                <a:spcAft>
                  <a:spcPts val="200"/>
                </a:spcAft>
                <a:buFont typeface="Arial" panose="020B0604020202020204" pitchFamily="34" charset="0"/>
                <a:buChar char="•"/>
              </a:pPr>
              <a:r>
                <a:rPr lang="en-US" sz="1400" dirty="0">
                  <a:solidFill>
                    <a:schemeClr val="tx1"/>
                  </a:solidFill>
                </a:rPr>
                <a:t>Marketing material</a:t>
              </a:r>
            </a:p>
            <a:p>
              <a:pPr marL="171450" indent="-171450">
                <a:spcBef>
                  <a:spcPts val="200"/>
                </a:spcBef>
                <a:spcAft>
                  <a:spcPts val="200"/>
                </a:spcAft>
                <a:buFont typeface="Arial" panose="020B0604020202020204" pitchFamily="34" charset="0"/>
                <a:buChar char="•"/>
              </a:pPr>
              <a:r>
                <a:rPr lang="en-US" sz="1400" dirty="0">
                  <a:solidFill>
                    <a:schemeClr val="tx1"/>
                  </a:solidFill>
                </a:rPr>
                <a:t>Food and drinks</a:t>
              </a:r>
            </a:p>
            <a:p>
              <a:pPr marL="171450" indent="-171450">
                <a:spcBef>
                  <a:spcPts val="200"/>
                </a:spcBef>
                <a:spcAft>
                  <a:spcPts val="200"/>
                </a:spcAft>
                <a:buFont typeface="Arial" panose="020B0604020202020204" pitchFamily="34" charset="0"/>
                <a:buChar char="•"/>
              </a:pPr>
              <a:r>
                <a:rPr lang="en-US" sz="1400" dirty="0">
                  <a:solidFill>
                    <a:schemeClr val="tx1"/>
                  </a:solidFill>
                </a:rPr>
                <a:t>Transportation </a:t>
              </a:r>
            </a:p>
          </p:txBody>
        </p:sp>
      </p:grpSp>
      <p:cxnSp>
        <p:nvCxnSpPr>
          <p:cNvPr id="37" name="Straight Connector 36">
            <a:extLst>
              <a:ext uri="{FF2B5EF4-FFF2-40B4-BE49-F238E27FC236}">
                <a16:creationId xmlns:a16="http://schemas.microsoft.com/office/drawing/2014/main" id="{A4496D0E-2B45-F424-8CEE-5E8D0A1DD19E}"/>
              </a:ext>
            </a:extLst>
          </p:cNvPr>
          <p:cNvCxnSpPr>
            <a:cxnSpLocks/>
          </p:cNvCxnSpPr>
          <p:nvPr/>
        </p:nvCxnSpPr>
        <p:spPr>
          <a:xfrm>
            <a:off x="6797888" y="1185374"/>
            <a:ext cx="0" cy="4753787"/>
          </a:xfrm>
          <a:prstGeom prst="line">
            <a:avLst/>
          </a:prstGeom>
          <a:ln w="28575">
            <a:solidFill>
              <a:schemeClr val="bg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D62A146F-472A-D511-69C3-AF392A5B2B3D}"/>
              </a:ext>
            </a:extLst>
          </p:cNvPr>
          <p:cNvSpPr/>
          <p:nvPr/>
        </p:nvSpPr>
        <p:spPr>
          <a:xfrm>
            <a:off x="354104" y="3333355"/>
            <a:ext cx="6223664" cy="1762428"/>
          </a:xfrm>
          <a:prstGeom prst="rect">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2800" indent="-172800">
              <a:spcBef>
                <a:spcPts val="200"/>
              </a:spcBef>
              <a:spcAft>
                <a:spcPts val="200"/>
              </a:spcAft>
              <a:buFont typeface="Arial" panose="020B0604020202020204" pitchFamily="34" charset="0"/>
              <a:buChar char="•"/>
            </a:pPr>
            <a:r>
              <a:rPr lang="en-US" sz="1400" dirty="0">
                <a:solidFill>
                  <a:schemeClr val="tx2">
                    <a:lumMod val="75000"/>
                  </a:schemeClr>
                </a:solidFill>
              </a:rPr>
              <a:t>Identify one output or project that represents a skill you are looking for in graduates. </a:t>
            </a:r>
          </a:p>
          <a:p>
            <a:pPr marL="562996" lvl="2" indent="-285750">
              <a:spcBef>
                <a:spcPts val="200"/>
              </a:spcBef>
              <a:spcAft>
                <a:spcPts val="200"/>
              </a:spcAft>
              <a:buFont typeface="Courier New" panose="02070309020205020404" pitchFamily="49" charset="0"/>
              <a:buChar char="o"/>
            </a:pPr>
            <a:r>
              <a:rPr lang="en-US" sz="1400" dirty="0">
                <a:solidFill>
                  <a:schemeClr val="tx2">
                    <a:lumMod val="75000"/>
                  </a:schemeClr>
                </a:solidFill>
              </a:rPr>
              <a:t>E.g. artwork, coding project, research project. </a:t>
            </a:r>
          </a:p>
          <a:p>
            <a:pPr marL="172800" indent="-172800">
              <a:spcBef>
                <a:spcPts val="200"/>
              </a:spcBef>
              <a:spcAft>
                <a:spcPts val="200"/>
              </a:spcAft>
              <a:buFont typeface="Arial" panose="020B0604020202020204" pitchFamily="34" charset="0"/>
              <a:buChar char="•"/>
            </a:pPr>
            <a:r>
              <a:rPr lang="en-US" sz="1400" dirty="0">
                <a:solidFill>
                  <a:schemeClr val="tx2">
                    <a:lumMod val="75000"/>
                  </a:schemeClr>
                </a:solidFill>
              </a:rPr>
              <a:t>Partner with learning institutions to identify a good date for the event. </a:t>
            </a:r>
          </a:p>
          <a:p>
            <a:pPr marL="562996" lvl="2" indent="-285750">
              <a:spcBef>
                <a:spcPts val="200"/>
              </a:spcBef>
              <a:spcAft>
                <a:spcPts val="200"/>
              </a:spcAft>
              <a:buFont typeface="Courier New" panose="02070309020205020404" pitchFamily="49" charset="0"/>
              <a:buChar char="o"/>
            </a:pPr>
            <a:r>
              <a:rPr lang="en-US" sz="1400" dirty="0">
                <a:solidFill>
                  <a:schemeClr val="tx2">
                    <a:lumMod val="75000"/>
                  </a:schemeClr>
                </a:solidFill>
              </a:rPr>
              <a:t>Alternatively, find out if they are hosting their own events that you can attend.</a:t>
            </a:r>
          </a:p>
          <a:p>
            <a:pPr marL="172800" indent="-172800">
              <a:spcBef>
                <a:spcPts val="200"/>
              </a:spcBef>
              <a:spcAft>
                <a:spcPts val="200"/>
              </a:spcAft>
              <a:buFont typeface="Arial" panose="020B0604020202020204" pitchFamily="34" charset="0"/>
              <a:buChar char="•"/>
            </a:pPr>
            <a:r>
              <a:rPr lang="en-US" sz="1400" dirty="0">
                <a:solidFill>
                  <a:schemeClr val="tx2">
                    <a:lumMod val="75000"/>
                  </a:schemeClr>
                </a:solidFill>
              </a:rPr>
              <a:t>Identify and confirm subject matter experts (SMEs) for the event</a:t>
            </a:r>
          </a:p>
          <a:p>
            <a:pPr marL="172800" indent="-172800">
              <a:spcBef>
                <a:spcPts val="200"/>
              </a:spcBef>
              <a:spcAft>
                <a:spcPts val="200"/>
              </a:spcAft>
              <a:buFont typeface="Arial" panose="020B0604020202020204" pitchFamily="34" charset="0"/>
              <a:buChar char="•"/>
            </a:pPr>
            <a:r>
              <a:rPr lang="en-US" sz="1400" dirty="0">
                <a:solidFill>
                  <a:schemeClr val="tx2">
                    <a:lumMod val="75000"/>
                  </a:schemeClr>
                </a:solidFill>
              </a:rPr>
              <a:t>Determine resources required based on whether you are hosting the event or not.</a:t>
            </a:r>
          </a:p>
        </p:txBody>
      </p:sp>
      <p:sp>
        <p:nvSpPr>
          <p:cNvPr id="39" name="Rectangle: Rounded Corners 38">
            <a:extLst>
              <a:ext uri="{FF2B5EF4-FFF2-40B4-BE49-F238E27FC236}">
                <a16:creationId xmlns:a16="http://schemas.microsoft.com/office/drawing/2014/main" id="{8FE943E9-8D73-7D99-54CA-DEB4C28B93FC}"/>
              </a:ext>
            </a:extLst>
          </p:cNvPr>
          <p:cNvSpPr/>
          <p:nvPr/>
        </p:nvSpPr>
        <p:spPr>
          <a:xfrm>
            <a:off x="543432" y="3168428"/>
            <a:ext cx="1588625" cy="289283"/>
          </a:xfrm>
          <a:prstGeom prst="roundRect">
            <a:avLst/>
          </a:prstGeom>
          <a:solidFill>
            <a:srgbClr val="C00000"/>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mj-lt"/>
              </a:rPr>
              <a:t>Execution</a:t>
            </a:r>
            <a:endParaRPr lang="en-CA" sz="1400" dirty="0">
              <a:solidFill>
                <a:schemeClr val="bg1"/>
              </a:solidFill>
              <a:latin typeface="+mj-lt"/>
            </a:endParaRPr>
          </a:p>
        </p:txBody>
      </p:sp>
      <p:sp>
        <p:nvSpPr>
          <p:cNvPr id="40" name="TextBox 39">
            <a:extLst>
              <a:ext uri="{FF2B5EF4-FFF2-40B4-BE49-F238E27FC236}">
                <a16:creationId xmlns:a16="http://schemas.microsoft.com/office/drawing/2014/main" id="{E476365F-DB5C-319A-A6FB-CBE03C5C1909}"/>
              </a:ext>
            </a:extLst>
          </p:cNvPr>
          <p:cNvSpPr txBox="1"/>
          <p:nvPr/>
        </p:nvSpPr>
        <p:spPr>
          <a:xfrm>
            <a:off x="9680483" y="6382409"/>
            <a:ext cx="2158999" cy="307777"/>
          </a:xfrm>
          <a:prstGeom prst="rect">
            <a:avLst/>
          </a:prstGeom>
        </p:spPr>
        <p:txBody>
          <a:bodyPr wrap="square" rtlCol="0">
            <a:spAutoFit/>
          </a:bodyPr>
          <a:lstStyle/>
          <a:p>
            <a:pPr algn="l"/>
            <a:r>
              <a:rPr lang="en-US" sz="1400" dirty="0"/>
              <a:t>TNI Consulting Services  |  </a:t>
            </a:r>
            <a:fld id="{A9431E36-6410-44CF-A27B-9E92FB66C6D4}" type="slidenum">
              <a:rPr lang="en-US" sz="1400" b="0" smtClean="0"/>
              <a:t>3</a:t>
            </a:fld>
            <a:endParaRPr lang="en-US" sz="1400" b="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AutoShape 3"/>
          <p:cNvSpPr/>
          <p:nvPr/>
        </p:nvSpPr>
        <p:spPr>
          <a:xfrm rot="-5400000">
            <a:off x="1000341" y="-2417487"/>
            <a:ext cx="240480" cy="5675327"/>
          </a:xfrm>
          <a:prstGeom prst="rect">
            <a:avLst/>
          </a:prstGeom>
          <a:solidFill>
            <a:schemeClr val="tx1"/>
          </a:solidFill>
        </p:spPr>
        <p:txBody>
          <a:bodyPr/>
          <a:lstStyle/>
          <a:p>
            <a:endParaRPr lang="en-US" sz="728" dirty="0"/>
          </a:p>
        </p:txBody>
      </p:sp>
      <p:grpSp>
        <p:nvGrpSpPr>
          <p:cNvPr id="24" name="Group 24"/>
          <p:cNvGrpSpPr/>
          <p:nvPr/>
        </p:nvGrpSpPr>
        <p:grpSpPr>
          <a:xfrm>
            <a:off x="9912504" y="5729603"/>
            <a:ext cx="2433075" cy="2433075"/>
            <a:chOff x="0" y="0"/>
            <a:chExt cx="1913890" cy="1913890"/>
          </a:xfrm>
        </p:grpSpPr>
        <p:sp>
          <p:nvSpPr>
            <p:cNvPr id="25" name="Freeform 2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chemeClr val="tx1"/>
            </a:solidFill>
          </p:spPr>
          <p:txBody>
            <a:bodyPr/>
            <a:lstStyle/>
            <a:p>
              <a:endParaRPr lang="en-US" sz="728" dirty="0"/>
            </a:p>
          </p:txBody>
        </p:sp>
      </p:grpSp>
      <p:grpSp>
        <p:nvGrpSpPr>
          <p:cNvPr id="26" name="Group 26"/>
          <p:cNvGrpSpPr/>
          <p:nvPr/>
        </p:nvGrpSpPr>
        <p:grpSpPr>
          <a:xfrm rot="-5400000">
            <a:off x="9855574" y="5352535"/>
            <a:ext cx="1389135" cy="1386912"/>
            <a:chOff x="0" y="0"/>
            <a:chExt cx="6350000" cy="6339840"/>
          </a:xfrm>
        </p:grpSpPr>
        <p:sp>
          <p:nvSpPr>
            <p:cNvPr id="27" name="Freeform 27"/>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chemeClr val="bg1"/>
            </a:solidFill>
          </p:spPr>
          <p:txBody>
            <a:bodyPr/>
            <a:lstStyle/>
            <a:p>
              <a:endParaRPr lang="en-US"/>
            </a:p>
          </p:txBody>
        </p:sp>
      </p:grpSp>
      <p:sp>
        <p:nvSpPr>
          <p:cNvPr id="28" name="Title 3">
            <a:extLst>
              <a:ext uri="{FF2B5EF4-FFF2-40B4-BE49-F238E27FC236}">
                <a16:creationId xmlns:a16="http://schemas.microsoft.com/office/drawing/2014/main" id="{56F7AB4A-01F3-19B4-276F-3EE40F8675B8}"/>
              </a:ext>
            </a:extLst>
          </p:cNvPr>
          <p:cNvSpPr txBox="1">
            <a:spLocks/>
          </p:cNvSpPr>
          <p:nvPr/>
        </p:nvSpPr>
        <p:spPr>
          <a:xfrm>
            <a:off x="354105" y="530021"/>
            <a:ext cx="11119027" cy="1130188"/>
          </a:xfrm>
          <a:prstGeom prst="rect">
            <a:avLst/>
          </a:prstGeom>
        </p:spPr>
        <p:txBody>
          <a:bodyPr/>
          <a:lstStyle>
            <a:lvl1pPr algn="l" defTabSz="914400" rtl="0" eaLnBrk="1" latinLnBrk="0" hangingPunct="1">
              <a:lnSpc>
                <a:spcPts val="4000"/>
              </a:lnSpc>
              <a:spcBef>
                <a:spcPct val="0"/>
              </a:spcBef>
              <a:buNone/>
              <a:defRPr sz="3200" b="0" i="0" kern="1200">
                <a:solidFill>
                  <a:srgbClr val="717171"/>
                </a:solidFill>
                <a:latin typeface="Montserrat SemiBold" pitchFamily="2" charset="77"/>
                <a:ea typeface="+mj-ea"/>
                <a:cs typeface="Arial" panose="020B0604020202020204" pitchFamily="34" charset="0"/>
              </a:defRPr>
            </a:lvl1pPr>
          </a:lstStyle>
          <a:p>
            <a:r>
              <a:rPr lang="en-US" dirty="0">
                <a:solidFill>
                  <a:schemeClr val="bg1"/>
                </a:solidFill>
              </a:rPr>
              <a:t>Student Ambassador Program/Intern Referrals </a:t>
            </a:r>
            <a:endParaRPr lang="en-CA" dirty="0">
              <a:solidFill>
                <a:schemeClr val="bg1"/>
              </a:solidFill>
            </a:endParaRPr>
          </a:p>
        </p:txBody>
      </p:sp>
      <p:grpSp>
        <p:nvGrpSpPr>
          <p:cNvPr id="29" name="Group 28">
            <a:extLst>
              <a:ext uri="{FF2B5EF4-FFF2-40B4-BE49-F238E27FC236}">
                <a16:creationId xmlns:a16="http://schemas.microsoft.com/office/drawing/2014/main" id="{73DBBB74-5FE0-ED7B-8220-65886B05CE23}"/>
              </a:ext>
            </a:extLst>
          </p:cNvPr>
          <p:cNvGrpSpPr/>
          <p:nvPr/>
        </p:nvGrpSpPr>
        <p:grpSpPr>
          <a:xfrm>
            <a:off x="354104" y="1185375"/>
            <a:ext cx="6223664" cy="2803505"/>
            <a:chOff x="354104" y="1185375"/>
            <a:chExt cx="6223664" cy="2803505"/>
          </a:xfrm>
        </p:grpSpPr>
        <p:sp>
          <p:nvSpPr>
            <p:cNvPr id="30" name="Rectangle 29">
              <a:extLst>
                <a:ext uri="{FF2B5EF4-FFF2-40B4-BE49-F238E27FC236}">
                  <a16:creationId xmlns:a16="http://schemas.microsoft.com/office/drawing/2014/main" id="{598B3712-7984-248A-D3FD-29F38ABCDAB7}"/>
                </a:ext>
              </a:extLst>
            </p:cNvPr>
            <p:cNvSpPr/>
            <p:nvPr/>
          </p:nvSpPr>
          <p:spPr>
            <a:xfrm>
              <a:off x="354104" y="1360880"/>
              <a:ext cx="6223664" cy="26280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defTabSz="554327">
                <a:spcBef>
                  <a:spcPts val="200"/>
                </a:spcBef>
                <a:spcAft>
                  <a:spcPts val="200"/>
                </a:spcAft>
              </a:pPr>
              <a:r>
                <a:rPr lang="en-US" sz="1400" b="1" dirty="0">
                  <a:solidFill>
                    <a:schemeClr val="bg1"/>
                  </a:solidFill>
                  <a:latin typeface="Roboto Condensed Light"/>
                </a:rPr>
                <a:t>Organizations identify student employees to represent them on campus.</a:t>
              </a:r>
              <a:r>
                <a:rPr lang="en-US" sz="1400" dirty="0">
                  <a:solidFill>
                    <a:schemeClr val="bg1"/>
                  </a:solidFill>
                  <a:latin typeface="Roboto Condensed Light"/>
                </a:rPr>
                <a:t> This type of program works best if your organization employs interns or co-op students. Programs vary and include student ambassadors...</a:t>
              </a:r>
            </a:p>
            <a:p>
              <a:pPr marL="171399" indent="-171399" defTabSz="554327">
                <a:spcBef>
                  <a:spcPts val="200"/>
                </a:spcBef>
                <a:spcAft>
                  <a:spcPts val="200"/>
                </a:spcAft>
                <a:buFont typeface="Arial" panose="020B0604020202020204" pitchFamily="34" charset="0"/>
                <a:buChar char="•"/>
              </a:pPr>
              <a:r>
                <a:rPr lang="en-US" sz="1400" dirty="0">
                  <a:solidFill>
                    <a:schemeClr val="bg1"/>
                  </a:solidFill>
                  <a:latin typeface="Roboto Condensed Light"/>
                </a:rPr>
                <a:t>Sharing their testimonials on a specific platform (e.g. LinkedIn, Instagram, organization career site).</a:t>
              </a:r>
            </a:p>
            <a:p>
              <a:pPr marL="171399" indent="-171399" defTabSz="554327">
                <a:spcBef>
                  <a:spcPts val="200"/>
                </a:spcBef>
                <a:spcAft>
                  <a:spcPts val="200"/>
                </a:spcAft>
                <a:buFont typeface="Arial" panose="020B0604020202020204" pitchFamily="34" charset="0"/>
                <a:buChar char="•"/>
              </a:pPr>
              <a:r>
                <a:rPr lang="en-US" sz="1400" dirty="0">
                  <a:solidFill>
                    <a:schemeClr val="bg1"/>
                  </a:solidFill>
                  <a:latin typeface="Roboto Condensed Light"/>
                </a:rPr>
                <a:t>Hosting presentations for potential candidates.</a:t>
              </a:r>
            </a:p>
            <a:p>
              <a:pPr marL="171399" indent="-171399" defTabSz="554327">
                <a:spcBef>
                  <a:spcPts val="200"/>
                </a:spcBef>
                <a:spcAft>
                  <a:spcPts val="200"/>
                </a:spcAft>
                <a:buFont typeface="Arial" panose="020B0604020202020204" pitchFamily="34" charset="0"/>
                <a:buChar char="•"/>
              </a:pPr>
              <a:r>
                <a:rPr lang="en-US" sz="1400" dirty="0">
                  <a:solidFill>
                    <a:schemeClr val="bg1"/>
                  </a:solidFill>
                  <a:latin typeface="Roboto Condensed Light"/>
                </a:rPr>
                <a:t>Connecting organizations to student clubs.</a:t>
              </a:r>
            </a:p>
            <a:p>
              <a:pPr marL="171399" indent="-171399" defTabSz="554327">
                <a:spcBef>
                  <a:spcPts val="200"/>
                </a:spcBef>
                <a:spcAft>
                  <a:spcPts val="200"/>
                </a:spcAft>
                <a:buFont typeface="Arial" panose="020B0604020202020204" pitchFamily="34" charset="0"/>
                <a:buChar char="•"/>
              </a:pPr>
              <a:r>
                <a:rPr lang="en-US" sz="1400" dirty="0">
                  <a:solidFill>
                    <a:schemeClr val="bg1"/>
                  </a:solidFill>
                  <a:latin typeface="Roboto Condensed Light"/>
                </a:rPr>
                <a:t>Participating in career fairs on your behalf.</a:t>
              </a:r>
            </a:p>
            <a:p>
              <a:pPr marL="171399" indent="-171399" defTabSz="554327">
                <a:spcBef>
                  <a:spcPts val="200"/>
                </a:spcBef>
                <a:spcAft>
                  <a:spcPts val="200"/>
                </a:spcAft>
                <a:buFont typeface="Arial" panose="020B0604020202020204" pitchFamily="34" charset="0"/>
                <a:buChar char="•"/>
              </a:pPr>
              <a:r>
                <a:rPr lang="en-US" sz="1400" dirty="0">
                  <a:solidFill>
                    <a:schemeClr val="bg1"/>
                  </a:solidFill>
                  <a:latin typeface="Roboto Condensed Light"/>
                </a:rPr>
                <a:t>Taking potential candidates out for coffee.</a:t>
              </a:r>
            </a:p>
            <a:p>
              <a:pPr marL="171399" indent="-171399" defTabSz="554327">
                <a:spcBef>
                  <a:spcPts val="200"/>
                </a:spcBef>
                <a:spcAft>
                  <a:spcPts val="200"/>
                </a:spcAft>
                <a:buFont typeface="Arial" panose="020B0604020202020204" pitchFamily="34" charset="0"/>
                <a:buChar char="•"/>
              </a:pPr>
              <a:r>
                <a:rPr lang="en-US" sz="1400" dirty="0">
                  <a:solidFill>
                    <a:schemeClr val="bg1"/>
                  </a:solidFill>
                  <a:latin typeface="Roboto Condensed Light"/>
                </a:rPr>
                <a:t>Referring candidates.</a:t>
              </a:r>
            </a:p>
          </p:txBody>
        </p:sp>
        <p:sp>
          <p:nvSpPr>
            <p:cNvPr id="31" name="Rectangle: Rounded Corners 30">
              <a:extLst>
                <a:ext uri="{FF2B5EF4-FFF2-40B4-BE49-F238E27FC236}">
                  <a16:creationId xmlns:a16="http://schemas.microsoft.com/office/drawing/2014/main" id="{5232CBD6-8199-9FBF-DD2F-33880FD2DFE0}"/>
                </a:ext>
              </a:extLst>
            </p:cNvPr>
            <p:cNvSpPr/>
            <p:nvPr/>
          </p:nvSpPr>
          <p:spPr>
            <a:xfrm>
              <a:off x="543432" y="1185375"/>
              <a:ext cx="1588625" cy="28928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mj-lt"/>
                </a:rPr>
                <a:t>Overview</a:t>
              </a:r>
              <a:endParaRPr lang="en-CA" sz="1400" dirty="0">
                <a:solidFill>
                  <a:schemeClr val="bg1"/>
                </a:solidFill>
                <a:latin typeface="+mj-lt"/>
              </a:endParaRPr>
            </a:p>
          </p:txBody>
        </p:sp>
      </p:grpSp>
      <p:sp>
        <p:nvSpPr>
          <p:cNvPr id="32" name="Rectangle 31">
            <a:extLst>
              <a:ext uri="{FF2B5EF4-FFF2-40B4-BE49-F238E27FC236}">
                <a16:creationId xmlns:a16="http://schemas.microsoft.com/office/drawing/2014/main" id="{58DECD78-30FB-8126-D4DB-8757F53403A0}"/>
              </a:ext>
            </a:extLst>
          </p:cNvPr>
          <p:cNvSpPr/>
          <p:nvPr/>
        </p:nvSpPr>
        <p:spPr>
          <a:xfrm>
            <a:off x="374234" y="4164386"/>
            <a:ext cx="6223663" cy="2437748"/>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2800" indent="-172800" defTabSz="554327">
              <a:spcBef>
                <a:spcPts val="200"/>
              </a:spcBef>
              <a:spcAft>
                <a:spcPts val="200"/>
              </a:spcAft>
              <a:buFont typeface="Arial" panose="020B0604020202020204" pitchFamily="34" charset="0"/>
              <a:buChar char="•"/>
            </a:pPr>
            <a:r>
              <a:rPr lang="en-US" sz="1400" dirty="0">
                <a:solidFill>
                  <a:schemeClr val="bg1"/>
                </a:solidFill>
                <a:latin typeface="Roboto Condensed Light"/>
              </a:rPr>
              <a:t>Clearly define the roles and activities of student ambassadors.</a:t>
            </a:r>
          </a:p>
          <a:p>
            <a:pPr marL="172800" indent="-172800" defTabSz="554327">
              <a:spcBef>
                <a:spcPts val="200"/>
              </a:spcBef>
              <a:spcAft>
                <a:spcPts val="200"/>
              </a:spcAft>
              <a:buFont typeface="Arial" panose="020B0604020202020204" pitchFamily="34" charset="0"/>
              <a:buChar char="•"/>
            </a:pPr>
            <a:r>
              <a:rPr lang="en-US" sz="1400" dirty="0">
                <a:solidFill>
                  <a:schemeClr val="bg1"/>
                </a:solidFill>
                <a:latin typeface="Roboto Condensed Light"/>
              </a:rPr>
              <a:t>Work with managers of interns or co-ops to select student employees to represent the organization. </a:t>
            </a:r>
          </a:p>
          <a:p>
            <a:pPr marL="562996" lvl="2" indent="-285750" defTabSz="554327">
              <a:spcBef>
                <a:spcPts val="200"/>
              </a:spcBef>
              <a:spcAft>
                <a:spcPts val="200"/>
              </a:spcAft>
              <a:buFont typeface="Courier New" panose="02070309020205020404" pitchFamily="49" charset="0"/>
              <a:buChar char="o"/>
            </a:pPr>
            <a:r>
              <a:rPr lang="en-US" sz="1400" dirty="0">
                <a:solidFill>
                  <a:schemeClr val="bg1"/>
                </a:solidFill>
                <a:latin typeface="Roboto Condensed Light"/>
              </a:rPr>
              <a:t>Alternatively, send a volunteer request directly to your interns or co-ops. </a:t>
            </a:r>
          </a:p>
          <a:p>
            <a:pPr marL="172800" indent="-172800" defTabSz="554327">
              <a:spcBef>
                <a:spcPts val="200"/>
              </a:spcBef>
              <a:spcAft>
                <a:spcPts val="200"/>
              </a:spcAft>
              <a:buFont typeface="Arial" panose="020B0604020202020204" pitchFamily="34" charset="0"/>
              <a:buChar char="•"/>
            </a:pPr>
            <a:r>
              <a:rPr lang="en-US" sz="1400" dirty="0">
                <a:solidFill>
                  <a:schemeClr val="bg1"/>
                </a:solidFill>
                <a:latin typeface="Roboto Condensed Light"/>
              </a:rPr>
              <a:t>Work with your student ambassadors to ensure they are well supported at their campus. </a:t>
            </a:r>
          </a:p>
          <a:p>
            <a:pPr marL="562996" lvl="2" indent="-285750" defTabSz="554327">
              <a:spcBef>
                <a:spcPts val="200"/>
              </a:spcBef>
              <a:spcAft>
                <a:spcPts val="200"/>
              </a:spcAft>
              <a:buFont typeface="Courier New" panose="02070309020205020404" pitchFamily="49" charset="0"/>
              <a:buChar char="o"/>
            </a:pPr>
            <a:r>
              <a:rPr lang="en-US" sz="1400" dirty="0">
                <a:solidFill>
                  <a:schemeClr val="bg1"/>
                </a:solidFill>
                <a:latin typeface="Roboto Condensed Light"/>
              </a:rPr>
              <a:t>Identify any campus-specific guidelines they may have to adhere to. </a:t>
            </a:r>
          </a:p>
          <a:p>
            <a:pPr marL="562996" lvl="2" indent="-285750" defTabSz="554327">
              <a:spcBef>
                <a:spcPts val="200"/>
              </a:spcBef>
              <a:spcAft>
                <a:spcPts val="200"/>
              </a:spcAft>
              <a:buFont typeface="Courier New" panose="02070309020205020404" pitchFamily="49" charset="0"/>
              <a:buChar char="o"/>
            </a:pPr>
            <a:r>
              <a:rPr lang="en-US" sz="1400" dirty="0">
                <a:solidFill>
                  <a:schemeClr val="bg1"/>
                </a:solidFill>
                <a:latin typeface="Roboto Condensed Light"/>
              </a:rPr>
              <a:t>Communicate important events you’d like them to be a part of. </a:t>
            </a:r>
          </a:p>
          <a:p>
            <a:pPr marL="562996" lvl="2" indent="-285750" defTabSz="554327">
              <a:spcBef>
                <a:spcPts val="200"/>
              </a:spcBef>
              <a:spcAft>
                <a:spcPts val="200"/>
              </a:spcAft>
              <a:buFont typeface="Courier New" panose="02070309020205020404" pitchFamily="49" charset="0"/>
              <a:buChar char="o"/>
            </a:pPr>
            <a:r>
              <a:rPr lang="en-US" sz="1400" dirty="0">
                <a:solidFill>
                  <a:schemeClr val="bg1"/>
                </a:solidFill>
                <a:latin typeface="Roboto Condensed Light"/>
              </a:rPr>
              <a:t>Provide a platform/contact to support communication.</a:t>
            </a:r>
          </a:p>
        </p:txBody>
      </p:sp>
      <p:sp>
        <p:nvSpPr>
          <p:cNvPr id="33" name="Rectangle: Rounded Corners 32">
            <a:extLst>
              <a:ext uri="{FF2B5EF4-FFF2-40B4-BE49-F238E27FC236}">
                <a16:creationId xmlns:a16="http://schemas.microsoft.com/office/drawing/2014/main" id="{D154B34B-1D33-29EB-5A53-88A547DC9DF1}"/>
              </a:ext>
            </a:extLst>
          </p:cNvPr>
          <p:cNvSpPr/>
          <p:nvPr/>
        </p:nvSpPr>
        <p:spPr>
          <a:xfrm>
            <a:off x="543432" y="4027489"/>
            <a:ext cx="1588625" cy="28928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mj-lt"/>
              </a:rPr>
              <a:t>Execution</a:t>
            </a:r>
            <a:endParaRPr lang="en-CA" sz="1400" dirty="0">
              <a:solidFill>
                <a:schemeClr val="bg1"/>
              </a:solidFill>
              <a:latin typeface="+mj-lt"/>
            </a:endParaRPr>
          </a:p>
        </p:txBody>
      </p:sp>
      <p:grpSp>
        <p:nvGrpSpPr>
          <p:cNvPr id="34" name="Group 33">
            <a:extLst>
              <a:ext uri="{FF2B5EF4-FFF2-40B4-BE49-F238E27FC236}">
                <a16:creationId xmlns:a16="http://schemas.microsoft.com/office/drawing/2014/main" id="{F71F7C3B-52FE-06BD-39A4-4DFC62038D3A}"/>
              </a:ext>
            </a:extLst>
          </p:cNvPr>
          <p:cNvGrpSpPr/>
          <p:nvPr/>
        </p:nvGrpSpPr>
        <p:grpSpPr>
          <a:xfrm>
            <a:off x="6990190" y="1185375"/>
            <a:ext cx="4804474" cy="1611091"/>
            <a:chOff x="6198334" y="1277790"/>
            <a:chExt cx="5723480" cy="1611091"/>
          </a:xfrm>
        </p:grpSpPr>
        <p:sp>
          <p:nvSpPr>
            <p:cNvPr id="35" name="Rectangle 34">
              <a:extLst>
                <a:ext uri="{FF2B5EF4-FFF2-40B4-BE49-F238E27FC236}">
                  <a16:creationId xmlns:a16="http://schemas.microsoft.com/office/drawing/2014/main" id="{86837C1A-6830-E9B1-5562-F5BEC2BC34AF}"/>
                </a:ext>
              </a:extLst>
            </p:cNvPr>
            <p:cNvSpPr/>
            <p:nvPr/>
          </p:nvSpPr>
          <p:spPr>
            <a:xfrm>
              <a:off x="6204589" y="1277790"/>
              <a:ext cx="5717225" cy="161109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rgbClr val="C00000"/>
                  </a:solidFill>
                  <a:latin typeface="Montserrat SemiBold" panose="00000700000000000000" pitchFamily="2" charset="0"/>
                  <a:ea typeface="Roboto Condensed Light" panose="02000000000000000000" pitchFamily="2" charset="0"/>
                </a:rPr>
                <a:t>Who:</a:t>
              </a:r>
            </a:p>
          </p:txBody>
        </p:sp>
        <p:sp>
          <p:nvSpPr>
            <p:cNvPr id="36" name="Rectangle 35">
              <a:extLst>
                <a:ext uri="{FF2B5EF4-FFF2-40B4-BE49-F238E27FC236}">
                  <a16:creationId xmlns:a16="http://schemas.microsoft.com/office/drawing/2014/main" id="{DD72D199-2455-8677-65DC-E8E5E0AEDD38}"/>
                </a:ext>
              </a:extLst>
            </p:cNvPr>
            <p:cNvSpPr/>
            <p:nvPr/>
          </p:nvSpPr>
          <p:spPr>
            <a:xfrm>
              <a:off x="6198334" y="1277790"/>
              <a:ext cx="68578" cy="1611091"/>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37" name="TextBox 36">
              <a:extLst>
                <a:ext uri="{FF2B5EF4-FFF2-40B4-BE49-F238E27FC236}">
                  <a16:creationId xmlns:a16="http://schemas.microsoft.com/office/drawing/2014/main" id="{61243362-F590-3C46-D5B1-3B7EF2A5DC35}"/>
                </a:ext>
              </a:extLst>
            </p:cNvPr>
            <p:cNvSpPr txBox="1"/>
            <p:nvPr/>
          </p:nvSpPr>
          <p:spPr>
            <a:xfrm>
              <a:off x="6346072" y="1567073"/>
              <a:ext cx="5496583" cy="1246495"/>
            </a:xfrm>
            <a:prstGeom prst="rect">
              <a:avLst/>
            </a:prstGeom>
            <a:noFill/>
          </p:spPr>
          <p:txBody>
            <a:bodyPr wrap="square">
              <a:spAutoFit/>
            </a:bodyPr>
            <a:lstStyle/>
            <a:p>
              <a:pPr defTabSz="554327"/>
              <a:r>
                <a:rPr lang="en-US" sz="1400" b="1" dirty="0">
                  <a:solidFill>
                    <a:srgbClr val="000000"/>
                  </a:solidFill>
                  <a:latin typeface="Roboto Condensed Light"/>
                </a:rPr>
                <a:t>Organization Participants: </a:t>
              </a:r>
            </a:p>
            <a:p>
              <a:pPr defTabSz="554327">
                <a:spcAft>
                  <a:spcPts val="600"/>
                </a:spcAft>
              </a:pPr>
              <a:r>
                <a:rPr lang="en-US" sz="1400" dirty="0">
                  <a:solidFill>
                    <a:srgbClr val="000000"/>
                  </a:solidFill>
                  <a:latin typeface="Roboto Condensed Light"/>
                </a:rPr>
                <a:t>Interns or co-op students provide an opportunity for future graduates to hear from their peers when they return to campus. </a:t>
              </a:r>
              <a:endParaRPr lang="en-US" sz="1400" b="1" dirty="0">
                <a:solidFill>
                  <a:srgbClr val="000000"/>
                </a:solidFill>
                <a:latin typeface="Roboto Condensed Light"/>
              </a:endParaRPr>
            </a:p>
            <a:p>
              <a:pPr defTabSz="554327"/>
              <a:r>
                <a:rPr lang="en-US" sz="1400" b="1" dirty="0">
                  <a:solidFill>
                    <a:srgbClr val="000000"/>
                  </a:solidFill>
                  <a:latin typeface="Roboto Condensed Light"/>
                </a:rPr>
                <a:t>Target Graduates: </a:t>
              </a:r>
              <a:endParaRPr lang="en-US" sz="1400" dirty="0">
                <a:solidFill>
                  <a:srgbClr val="000000"/>
                </a:solidFill>
                <a:latin typeface="Roboto Condensed Light"/>
              </a:endParaRPr>
            </a:p>
            <a:p>
              <a:pPr defTabSz="554327"/>
              <a:r>
                <a:rPr lang="en-US" sz="1400" dirty="0">
                  <a:solidFill>
                    <a:srgbClr val="000000"/>
                  </a:solidFill>
                  <a:latin typeface="Roboto Condensed Light"/>
                </a:rPr>
                <a:t>Does not target a specific group of students.</a:t>
              </a:r>
              <a:endParaRPr lang="en-CA" sz="1400" dirty="0">
                <a:solidFill>
                  <a:schemeClr val="tx1"/>
                </a:solidFill>
              </a:endParaRPr>
            </a:p>
          </p:txBody>
        </p:sp>
      </p:grpSp>
      <p:grpSp>
        <p:nvGrpSpPr>
          <p:cNvPr id="38" name="Group 37">
            <a:extLst>
              <a:ext uri="{FF2B5EF4-FFF2-40B4-BE49-F238E27FC236}">
                <a16:creationId xmlns:a16="http://schemas.microsoft.com/office/drawing/2014/main" id="{F94B708B-EA1F-1526-CCE9-C0D9D8ED6476}"/>
              </a:ext>
            </a:extLst>
          </p:cNvPr>
          <p:cNvGrpSpPr/>
          <p:nvPr/>
        </p:nvGrpSpPr>
        <p:grpSpPr>
          <a:xfrm>
            <a:off x="6990190" y="3016533"/>
            <a:ext cx="4806913" cy="790889"/>
            <a:chOff x="6209040" y="3565868"/>
            <a:chExt cx="5726385" cy="790889"/>
          </a:xfrm>
        </p:grpSpPr>
        <p:sp>
          <p:nvSpPr>
            <p:cNvPr id="39" name="Rectangle 38">
              <a:extLst>
                <a:ext uri="{FF2B5EF4-FFF2-40B4-BE49-F238E27FC236}">
                  <a16:creationId xmlns:a16="http://schemas.microsoft.com/office/drawing/2014/main" id="{39AF0A81-D163-C26D-F6C5-41FBFB1331B5}"/>
                </a:ext>
              </a:extLst>
            </p:cNvPr>
            <p:cNvSpPr/>
            <p:nvPr/>
          </p:nvSpPr>
          <p:spPr>
            <a:xfrm>
              <a:off x="6218201" y="3565868"/>
              <a:ext cx="5717224" cy="79088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rgbClr val="C00000"/>
                  </a:solidFill>
                  <a:latin typeface="Montserrat SemiBold" panose="00000700000000000000" pitchFamily="2" charset="0"/>
                  <a:ea typeface="Roboto Condensed Light" panose="02000000000000000000" pitchFamily="2" charset="0"/>
                </a:rPr>
                <a:t>Cost of methods:</a:t>
              </a:r>
            </a:p>
            <a:p>
              <a:pPr marL="108000"/>
              <a:endParaRPr lang="en-US" sz="1600" dirty="0">
                <a:latin typeface="Arial" panose="020B0604020202020204" pitchFamily="34" charset="0"/>
              </a:endParaRPr>
            </a:p>
          </p:txBody>
        </p:sp>
        <p:sp>
          <p:nvSpPr>
            <p:cNvPr id="40" name="Rectangle 39">
              <a:extLst>
                <a:ext uri="{FF2B5EF4-FFF2-40B4-BE49-F238E27FC236}">
                  <a16:creationId xmlns:a16="http://schemas.microsoft.com/office/drawing/2014/main" id="{326E0E26-F8D3-A511-7AA0-51593333A359}"/>
                </a:ext>
              </a:extLst>
            </p:cNvPr>
            <p:cNvSpPr/>
            <p:nvPr/>
          </p:nvSpPr>
          <p:spPr>
            <a:xfrm>
              <a:off x="6209040" y="3565868"/>
              <a:ext cx="68578" cy="79088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41" name="TextBox 40">
              <a:extLst>
                <a:ext uri="{FF2B5EF4-FFF2-40B4-BE49-F238E27FC236}">
                  <a16:creationId xmlns:a16="http://schemas.microsoft.com/office/drawing/2014/main" id="{747B8A07-7B05-D03D-9C65-5610876677A2}"/>
                </a:ext>
              </a:extLst>
            </p:cNvPr>
            <p:cNvSpPr txBox="1"/>
            <p:nvPr/>
          </p:nvSpPr>
          <p:spPr>
            <a:xfrm>
              <a:off x="6339059" y="3833537"/>
              <a:ext cx="5496583" cy="523220"/>
            </a:xfrm>
            <a:prstGeom prst="rect">
              <a:avLst/>
            </a:prstGeom>
            <a:noFill/>
          </p:spPr>
          <p:txBody>
            <a:bodyPr wrap="square">
              <a:spAutoFit/>
            </a:bodyPr>
            <a:lstStyle/>
            <a:p>
              <a:pPr defTabSz="554327"/>
              <a:r>
                <a:rPr lang="en-US" sz="1400" dirty="0">
                  <a:solidFill>
                    <a:srgbClr val="000000"/>
                  </a:solidFill>
                  <a:latin typeface="Roboto Condensed Light"/>
                </a:rPr>
                <a:t>It is generally a low-cost program. Costs include items such as coffee cards and marketing material.</a:t>
              </a:r>
            </a:p>
          </p:txBody>
        </p:sp>
      </p:grpSp>
      <p:grpSp>
        <p:nvGrpSpPr>
          <p:cNvPr id="42" name="Group 41">
            <a:extLst>
              <a:ext uri="{FF2B5EF4-FFF2-40B4-BE49-F238E27FC236}">
                <a16:creationId xmlns:a16="http://schemas.microsoft.com/office/drawing/2014/main" id="{6889350F-1086-F6A0-4394-8973B3BAE1AD}"/>
              </a:ext>
            </a:extLst>
          </p:cNvPr>
          <p:cNvGrpSpPr/>
          <p:nvPr/>
        </p:nvGrpSpPr>
        <p:grpSpPr>
          <a:xfrm>
            <a:off x="6990190" y="4027489"/>
            <a:ext cx="4804475" cy="1199640"/>
            <a:chOff x="6232623" y="4874825"/>
            <a:chExt cx="5723480" cy="1199640"/>
          </a:xfrm>
        </p:grpSpPr>
        <p:sp>
          <p:nvSpPr>
            <p:cNvPr id="43" name="Rectangle 42">
              <a:extLst>
                <a:ext uri="{FF2B5EF4-FFF2-40B4-BE49-F238E27FC236}">
                  <a16:creationId xmlns:a16="http://schemas.microsoft.com/office/drawing/2014/main" id="{D9BAACC9-670C-C080-78D6-C36C89C44B23}"/>
                </a:ext>
              </a:extLst>
            </p:cNvPr>
            <p:cNvSpPr/>
            <p:nvPr/>
          </p:nvSpPr>
          <p:spPr>
            <a:xfrm>
              <a:off x="6265763" y="4874825"/>
              <a:ext cx="5690340" cy="119964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rgbClr val="C00000"/>
                  </a:solidFill>
                  <a:latin typeface="Montserrat SemiBold" panose="00000700000000000000" pitchFamily="2" charset="0"/>
                  <a:ea typeface="Roboto Condensed Light" panose="02000000000000000000" pitchFamily="2" charset="0"/>
                </a:rPr>
                <a:t>Resources:</a:t>
              </a:r>
            </a:p>
          </p:txBody>
        </p:sp>
        <p:sp>
          <p:nvSpPr>
            <p:cNvPr id="44" name="Rectangle 43">
              <a:extLst>
                <a:ext uri="{FF2B5EF4-FFF2-40B4-BE49-F238E27FC236}">
                  <a16:creationId xmlns:a16="http://schemas.microsoft.com/office/drawing/2014/main" id="{A0E21741-EBCD-288D-7974-E6F202D5373A}"/>
                </a:ext>
              </a:extLst>
            </p:cNvPr>
            <p:cNvSpPr/>
            <p:nvPr/>
          </p:nvSpPr>
          <p:spPr>
            <a:xfrm>
              <a:off x="6232623" y="4874827"/>
              <a:ext cx="69965" cy="119961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45" name="TextBox 44">
              <a:extLst>
                <a:ext uri="{FF2B5EF4-FFF2-40B4-BE49-F238E27FC236}">
                  <a16:creationId xmlns:a16="http://schemas.microsoft.com/office/drawing/2014/main" id="{73339C98-2A3C-6461-1849-2546D1C23C2D}"/>
                </a:ext>
              </a:extLst>
            </p:cNvPr>
            <p:cNvSpPr txBox="1"/>
            <p:nvPr/>
          </p:nvSpPr>
          <p:spPr>
            <a:xfrm>
              <a:off x="6342900" y="5148563"/>
              <a:ext cx="5484215" cy="841256"/>
            </a:xfrm>
            <a:prstGeom prst="rect">
              <a:avLst/>
            </a:prstGeom>
            <a:noFill/>
          </p:spPr>
          <p:txBody>
            <a:bodyPr wrap="square">
              <a:spAutoFit/>
            </a:bodyPr>
            <a:lstStyle/>
            <a:p>
              <a:pPr marL="171399" indent="-171399" defTabSz="554327">
                <a:spcBef>
                  <a:spcPts val="200"/>
                </a:spcBef>
                <a:spcAft>
                  <a:spcPts val="200"/>
                </a:spcAft>
                <a:buFont typeface="Arial" panose="020B0604020202020204" pitchFamily="34" charset="0"/>
                <a:buChar char="•"/>
              </a:pPr>
              <a:r>
                <a:rPr lang="en-US" sz="1400" dirty="0">
                  <a:solidFill>
                    <a:srgbClr val="000000"/>
                  </a:solidFill>
                  <a:latin typeface="Roboto Condensed Light"/>
                </a:rPr>
                <a:t>Marketing material </a:t>
              </a:r>
            </a:p>
            <a:p>
              <a:pPr marL="171399" indent="-171399" defTabSz="554327">
                <a:spcBef>
                  <a:spcPts val="200"/>
                </a:spcBef>
                <a:spcAft>
                  <a:spcPts val="200"/>
                </a:spcAft>
                <a:buFont typeface="Arial" panose="020B0604020202020204" pitchFamily="34" charset="0"/>
                <a:buChar char="•"/>
              </a:pPr>
              <a:r>
                <a:rPr lang="en-US" sz="1400" dirty="0">
                  <a:solidFill>
                    <a:srgbClr val="000000"/>
                  </a:solidFill>
                  <a:latin typeface="Roboto Condensed Light"/>
                </a:rPr>
                <a:t>Coffee cards </a:t>
              </a:r>
            </a:p>
            <a:p>
              <a:pPr marL="171399" indent="-171399" defTabSz="554327">
                <a:spcBef>
                  <a:spcPts val="200"/>
                </a:spcBef>
                <a:spcAft>
                  <a:spcPts val="200"/>
                </a:spcAft>
                <a:buFont typeface="Arial" panose="020B0604020202020204" pitchFamily="34" charset="0"/>
                <a:buChar char="•"/>
              </a:pPr>
              <a:r>
                <a:rPr lang="en-US" sz="1400" dirty="0">
                  <a:solidFill>
                    <a:srgbClr val="000000"/>
                  </a:solidFill>
                  <a:latin typeface="Roboto Condensed Light"/>
                </a:rPr>
                <a:t>Campus tabling fees </a:t>
              </a:r>
            </a:p>
          </p:txBody>
        </p:sp>
      </p:grpSp>
      <p:cxnSp>
        <p:nvCxnSpPr>
          <p:cNvPr id="46" name="Straight Connector 45">
            <a:extLst>
              <a:ext uri="{FF2B5EF4-FFF2-40B4-BE49-F238E27FC236}">
                <a16:creationId xmlns:a16="http://schemas.microsoft.com/office/drawing/2014/main" id="{87511F9F-4D63-C40E-D2E0-4BA579068DCE}"/>
              </a:ext>
            </a:extLst>
          </p:cNvPr>
          <p:cNvCxnSpPr>
            <a:cxnSpLocks/>
          </p:cNvCxnSpPr>
          <p:nvPr/>
        </p:nvCxnSpPr>
        <p:spPr>
          <a:xfrm>
            <a:off x="6797888" y="1185375"/>
            <a:ext cx="0" cy="5243705"/>
          </a:xfrm>
          <a:prstGeom prst="line">
            <a:avLst/>
          </a:prstGeom>
          <a:ln w="28575">
            <a:solidFill>
              <a:schemeClr val="bg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05B9815F-9BE8-9DC6-5F03-80FDB802AA1E}"/>
              </a:ext>
            </a:extLst>
          </p:cNvPr>
          <p:cNvSpPr txBox="1"/>
          <p:nvPr/>
        </p:nvSpPr>
        <p:spPr>
          <a:xfrm>
            <a:off x="7753505" y="6448245"/>
            <a:ext cx="2158999" cy="307777"/>
          </a:xfrm>
          <a:prstGeom prst="rect">
            <a:avLst/>
          </a:prstGeom>
        </p:spPr>
        <p:txBody>
          <a:bodyPr wrap="square" rtlCol="0">
            <a:spAutoFit/>
          </a:bodyPr>
          <a:lstStyle/>
          <a:p>
            <a:pPr algn="l"/>
            <a:r>
              <a:rPr lang="en-US" sz="1400" dirty="0">
                <a:solidFill>
                  <a:schemeClr val="bg1"/>
                </a:solidFill>
              </a:rPr>
              <a:t>TNI Consulting Services  |  </a:t>
            </a:r>
            <a:fld id="{A9431E36-6410-44CF-A27B-9E92FB66C6D4}" type="slidenum">
              <a:rPr lang="en-US" sz="1400" b="0" smtClean="0">
                <a:solidFill>
                  <a:schemeClr val="bg1"/>
                </a:solidFill>
              </a:rPr>
              <a:t>4</a:t>
            </a:fld>
            <a:endParaRPr lang="en-US" sz="1400" b="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 name="Group 3"/>
          <p:cNvGrpSpPr/>
          <p:nvPr/>
        </p:nvGrpSpPr>
        <p:grpSpPr>
          <a:xfrm>
            <a:off x="10191927" y="-2908207"/>
            <a:ext cx="4003322" cy="4003322"/>
            <a:chOff x="0" y="0"/>
            <a:chExt cx="6350000" cy="6350000"/>
          </a:xfrm>
        </p:grpSpPr>
        <p:sp>
          <p:nvSpPr>
            <p:cNvPr id="4" name="Freeform 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00000"/>
            </a:solidFill>
          </p:spPr>
          <p:txBody>
            <a:bodyPr/>
            <a:lstStyle/>
            <a:p>
              <a:endParaRPr lang="en-US"/>
            </a:p>
          </p:txBody>
        </p:sp>
      </p:grpSp>
      <p:sp>
        <p:nvSpPr>
          <p:cNvPr id="13" name="AutoShape 13"/>
          <p:cNvSpPr/>
          <p:nvPr/>
        </p:nvSpPr>
        <p:spPr>
          <a:xfrm rot="-5400000">
            <a:off x="11996599" y="3688804"/>
            <a:ext cx="393978" cy="5722529"/>
          </a:xfrm>
          <a:prstGeom prst="rect">
            <a:avLst/>
          </a:prstGeom>
          <a:solidFill>
            <a:srgbClr val="C00000"/>
          </a:solidFill>
        </p:spPr>
        <p:txBody>
          <a:bodyPr/>
          <a:lstStyle/>
          <a:p>
            <a:endParaRPr lang="en-US" sz="728" dirty="0"/>
          </a:p>
        </p:txBody>
      </p:sp>
      <p:grpSp>
        <p:nvGrpSpPr>
          <p:cNvPr id="14" name="Group 14"/>
          <p:cNvGrpSpPr/>
          <p:nvPr/>
        </p:nvGrpSpPr>
        <p:grpSpPr>
          <a:xfrm rot="-5400000">
            <a:off x="10245803" y="-449032"/>
            <a:ext cx="1464978" cy="1462634"/>
            <a:chOff x="0" y="0"/>
            <a:chExt cx="6350000" cy="6339840"/>
          </a:xfrm>
        </p:grpSpPr>
        <p:sp>
          <p:nvSpPr>
            <p:cNvPr id="15" name="Freeform 15"/>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chemeClr val="bg1"/>
            </a:solidFill>
          </p:spPr>
          <p:txBody>
            <a:bodyPr/>
            <a:lstStyle/>
            <a:p>
              <a:endParaRPr lang="en-US"/>
            </a:p>
          </p:txBody>
        </p:sp>
      </p:grpSp>
      <p:grpSp>
        <p:nvGrpSpPr>
          <p:cNvPr id="16" name="Group 16"/>
          <p:cNvGrpSpPr/>
          <p:nvPr/>
        </p:nvGrpSpPr>
        <p:grpSpPr>
          <a:xfrm>
            <a:off x="-398634" y="-399428"/>
            <a:ext cx="798855" cy="798855"/>
            <a:chOff x="0" y="0"/>
            <a:chExt cx="1913890" cy="1913890"/>
          </a:xfrm>
        </p:grpSpPr>
        <p:sp>
          <p:nvSpPr>
            <p:cNvPr id="17" name="Freeform 1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C00000"/>
            </a:solidFill>
          </p:spPr>
          <p:txBody>
            <a:bodyPr/>
            <a:lstStyle/>
            <a:p>
              <a:endParaRPr lang="en-US" sz="728" dirty="0"/>
            </a:p>
          </p:txBody>
        </p:sp>
      </p:grpSp>
      <p:sp>
        <p:nvSpPr>
          <p:cNvPr id="18" name="Title 3">
            <a:extLst>
              <a:ext uri="{FF2B5EF4-FFF2-40B4-BE49-F238E27FC236}">
                <a16:creationId xmlns:a16="http://schemas.microsoft.com/office/drawing/2014/main" id="{2E4B96AA-D732-DEAD-97F3-5A444744095C}"/>
              </a:ext>
            </a:extLst>
          </p:cNvPr>
          <p:cNvSpPr txBox="1">
            <a:spLocks/>
          </p:cNvSpPr>
          <p:nvPr/>
        </p:nvSpPr>
        <p:spPr>
          <a:xfrm>
            <a:off x="354105" y="530021"/>
            <a:ext cx="11119027" cy="1130188"/>
          </a:xfrm>
          <a:prstGeom prst="rect">
            <a:avLst/>
          </a:prstGeom>
        </p:spPr>
        <p:txBody>
          <a:bodyPr/>
          <a:lstStyle>
            <a:lvl1pPr algn="l" defTabSz="914400" rtl="0" eaLnBrk="1" latinLnBrk="0" hangingPunct="1">
              <a:lnSpc>
                <a:spcPts val="4000"/>
              </a:lnSpc>
              <a:spcBef>
                <a:spcPct val="0"/>
              </a:spcBef>
              <a:buNone/>
              <a:defRPr sz="3200" b="0" i="0" kern="1200">
                <a:solidFill>
                  <a:srgbClr val="717171"/>
                </a:solidFill>
                <a:latin typeface="Montserrat SemiBold" pitchFamily="2" charset="77"/>
                <a:ea typeface="+mj-ea"/>
                <a:cs typeface="Arial" panose="020B0604020202020204" pitchFamily="34" charset="0"/>
              </a:defRPr>
            </a:lvl1pPr>
          </a:lstStyle>
          <a:p>
            <a:r>
              <a:rPr lang="en-US" dirty="0">
                <a:solidFill>
                  <a:schemeClr val="bg1"/>
                </a:solidFill>
              </a:rPr>
              <a:t>Case Competition/Hackathon</a:t>
            </a:r>
            <a:endParaRPr lang="en-CA" dirty="0">
              <a:solidFill>
                <a:schemeClr val="bg1"/>
              </a:solidFill>
            </a:endParaRPr>
          </a:p>
        </p:txBody>
      </p:sp>
      <p:grpSp>
        <p:nvGrpSpPr>
          <p:cNvPr id="19" name="Group 18">
            <a:extLst>
              <a:ext uri="{FF2B5EF4-FFF2-40B4-BE49-F238E27FC236}">
                <a16:creationId xmlns:a16="http://schemas.microsoft.com/office/drawing/2014/main" id="{4AAF6961-102C-52AF-6790-7A1FBB5B0114}"/>
              </a:ext>
            </a:extLst>
          </p:cNvPr>
          <p:cNvGrpSpPr/>
          <p:nvPr/>
        </p:nvGrpSpPr>
        <p:grpSpPr>
          <a:xfrm>
            <a:off x="354104" y="1185375"/>
            <a:ext cx="6223664" cy="2179262"/>
            <a:chOff x="354104" y="1185375"/>
            <a:chExt cx="6223664" cy="2179262"/>
          </a:xfrm>
        </p:grpSpPr>
        <p:sp>
          <p:nvSpPr>
            <p:cNvPr id="20" name="Rectangle 19">
              <a:extLst>
                <a:ext uri="{FF2B5EF4-FFF2-40B4-BE49-F238E27FC236}">
                  <a16:creationId xmlns:a16="http://schemas.microsoft.com/office/drawing/2014/main" id="{2A0C21BB-94DB-53C8-8C60-4240BDA6A736}"/>
                </a:ext>
              </a:extLst>
            </p:cNvPr>
            <p:cNvSpPr/>
            <p:nvPr/>
          </p:nvSpPr>
          <p:spPr>
            <a:xfrm>
              <a:off x="354104" y="1360880"/>
              <a:ext cx="6223664" cy="2003757"/>
            </a:xfrm>
            <a:prstGeom prst="rect">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1399" indent="-171399" defTabSz="554327">
                <a:spcBef>
                  <a:spcPts val="200"/>
                </a:spcBef>
                <a:spcAft>
                  <a:spcPts val="200"/>
                </a:spcAft>
                <a:buFont typeface="Arial" panose="020B0604020202020204" pitchFamily="34" charset="0"/>
                <a:buChar char="•"/>
              </a:pPr>
              <a:r>
                <a:rPr lang="en-US" sz="1400" dirty="0">
                  <a:solidFill>
                    <a:schemeClr val="bg1"/>
                  </a:solidFill>
                  <a:latin typeface="Roboto Condensed Light"/>
                </a:rPr>
                <a:t>Typically day-long events where participants compete to develop practical solutions to real-life challenges. These events usually have a common theme or problem that the participants seek to resolve.</a:t>
              </a:r>
            </a:p>
            <a:p>
              <a:pPr marL="171399" indent="-171399" defTabSz="554327">
                <a:spcBef>
                  <a:spcPts val="200"/>
                </a:spcBef>
                <a:spcAft>
                  <a:spcPts val="200"/>
                </a:spcAft>
                <a:buFont typeface="Arial" panose="020B0604020202020204" pitchFamily="34" charset="0"/>
                <a:buChar char="•"/>
              </a:pPr>
              <a:r>
                <a:rPr lang="en-US" sz="1400" dirty="0">
                  <a:solidFill>
                    <a:schemeClr val="bg1"/>
                  </a:solidFill>
                  <a:latin typeface="Roboto Condensed Light"/>
                </a:rPr>
                <a:t>Provides participants with a great opportunity to apply their knowledge and use their skills in a practical manner outside of the classroom. </a:t>
              </a:r>
            </a:p>
            <a:p>
              <a:pPr marL="171399" indent="-171399" defTabSz="554327">
                <a:spcBef>
                  <a:spcPts val="200"/>
                </a:spcBef>
                <a:spcAft>
                  <a:spcPts val="200"/>
                </a:spcAft>
                <a:buFont typeface="Arial" panose="020B0604020202020204" pitchFamily="34" charset="0"/>
                <a:buChar char="•"/>
              </a:pPr>
              <a:r>
                <a:rPr lang="en-US" sz="1400" dirty="0">
                  <a:solidFill>
                    <a:schemeClr val="bg1"/>
                  </a:solidFill>
                  <a:latin typeface="Roboto Condensed Light"/>
                </a:rPr>
                <a:t>Though case competitions have traditionally taken place in business programs and hackathons in the technology industry, more and more industries have adopted this approach.</a:t>
              </a:r>
            </a:p>
          </p:txBody>
        </p:sp>
        <p:sp>
          <p:nvSpPr>
            <p:cNvPr id="21" name="Rectangle: Rounded Corners 20">
              <a:extLst>
                <a:ext uri="{FF2B5EF4-FFF2-40B4-BE49-F238E27FC236}">
                  <a16:creationId xmlns:a16="http://schemas.microsoft.com/office/drawing/2014/main" id="{C4B4A274-82F7-E06B-BDC8-D06127C82D94}"/>
                </a:ext>
              </a:extLst>
            </p:cNvPr>
            <p:cNvSpPr/>
            <p:nvPr/>
          </p:nvSpPr>
          <p:spPr>
            <a:xfrm>
              <a:off x="543432" y="1185375"/>
              <a:ext cx="1588625" cy="28928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mj-lt"/>
                </a:rPr>
                <a:t>Overview</a:t>
              </a:r>
              <a:endParaRPr lang="en-CA" sz="1400" dirty="0">
                <a:solidFill>
                  <a:schemeClr val="bg1"/>
                </a:solidFill>
                <a:latin typeface="+mj-lt"/>
              </a:endParaRPr>
            </a:p>
          </p:txBody>
        </p:sp>
      </p:grpSp>
      <p:sp>
        <p:nvSpPr>
          <p:cNvPr id="22" name="Rectangle 21">
            <a:extLst>
              <a:ext uri="{FF2B5EF4-FFF2-40B4-BE49-F238E27FC236}">
                <a16:creationId xmlns:a16="http://schemas.microsoft.com/office/drawing/2014/main" id="{86B1968B-C42F-DBF3-A625-0A1678C05BFD}"/>
              </a:ext>
            </a:extLst>
          </p:cNvPr>
          <p:cNvSpPr/>
          <p:nvPr/>
        </p:nvSpPr>
        <p:spPr>
          <a:xfrm>
            <a:off x="354104" y="3658342"/>
            <a:ext cx="6223663" cy="2689189"/>
          </a:xfrm>
          <a:prstGeom prst="rect">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2800" indent="-172800" defTabSz="554327">
              <a:spcBef>
                <a:spcPts val="200"/>
              </a:spcBef>
              <a:spcAft>
                <a:spcPts val="200"/>
              </a:spcAft>
              <a:buFont typeface="Arial" panose="020B0604020202020204" pitchFamily="34" charset="0"/>
              <a:buChar char="•"/>
            </a:pPr>
            <a:r>
              <a:rPr lang="en-US" sz="1400" dirty="0">
                <a:solidFill>
                  <a:schemeClr val="bg1"/>
                </a:solidFill>
                <a:latin typeface="Roboto Condensed Light"/>
              </a:rPr>
              <a:t>Determine the organization or industry problem or theme you’d like to see participants develop solutions for.</a:t>
            </a:r>
          </a:p>
          <a:p>
            <a:pPr marL="172800" indent="-172800" defTabSz="554327">
              <a:spcBef>
                <a:spcPts val="200"/>
              </a:spcBef>
              <a:spcAft>
                <a:spcPts val="200"/>
              </a:spcAft>
              <a:buFont typeface="Arial" panose="020B0604020202020204" pitchFamily="34" charset="0"/>
              <a:buChar char="•"/>
            </a:pPr>
            <a:r>
              <a:rPr lang="en-US" sz="1400" dirty="0">
                <a:solidFill>
                  <a:schemeClr val="bg1"/>
                </a:solidFill>
                <a:latin typeface="Roboto Condensed Light"/>
              </a:rPr>
              <a:t>Decide on timing and venue for the competition.</a:t>
            </a:r>
          </a:p>
          <a:p>
            <a:pPr marL="172800" indent="-172800" defTabSz="554327">
              <a:spcBef>
                <a:spcPts val="200"/>
              </a:spcBef>
              <a:spcAft>
                <a:spcPts val="200"/>
              </a:spcAft>
              <a:buFont typeface="Arial" panose="020B0604020202020204" pitchFamily="34" charset="0"/>
              <a:buChar char="•"/>
            </a:pPr>
            <a:r>
              <a:rPr lang="en-US" sz="1400" dirty="0">
                <a:solidFill>
                  <a:schemeClr val="bg1"/>
                </a:solidFill>
                <a:latin typeface="Roboto Condensed Light"/>
              </a:rPr>
              <a:t>Determine how participants will register for the event.</a:t>
            </a:r>
          </a:p>
          <a:p>
            <a:pPr marL="172800" indent="-172800" defTabSz="554327">
              <a:spcBef>
                <a:spcPts val="200"/>
              </a:spcBef>
              <a:spcAft>
                <a:spcPts val="200"/>
              </a:spcAft>
              <a:buFont typeface="Arial" panose="020B0604020202020204" pitchFamily="34" charset="0"/>
              <a:buChar char="•"/>
            </a:pPr>
            <a:r>
              <a:rPr lang="en-US" sz="1400" dirty="0">
                <a:solidFill>
                  <a:schemeClr val="bg1"/>
                </a:solidFill>
                <a:latin typeface="Roboto Condensed Light"/>
              </a:rPr>
              <a:t>Identify schools and student groups that would have students who can compete.</a:t>
            </a:r>
          </a:p>
          <a:p>
            <a:pPr marL="172800" indent="-172800" defTabSz="554327">
              <a:spcBef>
                <a:spcPts val="200"/>
              </a:spcBef>
              <a:spcAft>
                <a:spcPts val="200"/>
              </a:spcAft>
              <a:buFont typeface="Arial" panose="020B0604020202020204" pitchFamily="34" charset="0"/>
              <a:buChar char="•"/>
            </a:pPr>
            <a:r>
              <a:rPr lang="en-US" sz="1400" dirty="0">
                <a:solidFill>
                  <a:schemeClr val="bg1"/>
                </a:solidFill>
                <a:latin typeface="Roboto Condensed Light"/>
              </a:rPr>
              <a:t>Develop marketing material and supplementary information that participants will need for the competition. </a:t>
            </a:r>
          </a:p>
          <a:p>
            <a:pPr marL="172800" indent="-172800" defTabSz="554327">
              <a:spcBef>
                <a:spcPts val="200"/>
              </a:spcBef>
              <a:spcAft>
                <a:spcPts val="200"/>
              </a:spcAft>
              <a:buFont typeface="Arial" panose="020B0604020202020204" pitchFamily="34" charset="0"/>
              <a:buChar char="•"/>
            </a:pPr>
            <a:r>
              <a:rPr lang="en-US" sz="1400" dirty="0">
                <a:solidFill>
                  <a:schemeClr val="bg1"/>
                </a:solidFill>
                <a:latin typeface="Roboto Condensed Light"/>
              </a:rPr>
              <a:t>Identify and confirm judges for the event. </a:t>
            </a:r>
          </a:p>
          <a:p>
            <a:pPr marL="172800" indent="-172800" defTabSz="554327">
              <a:spcBef>
                <a:spcPts val="200"/>
              </a:spcBef>
              <a:spcAft>
                <a:spcPts val="200"/>
              </a:spcAft>
              <a:buFont typeface="Arial" panose="020B0604020202020204" pitchFamily="34" charset="0"/>
              <a:buChar char="•"/>
            </a:pPr>
            <a:r>
              <a:rPr lang="en-US" sz="1400" dirty="0">
                <a:solidFill>
                  <a:schemeClr val="bg1"/>
                </a:solidFill>
                <a:latin typeface="Roboto Condensed Light"/>
              </a:rPr>
              <a:t>Determine judging criteria. </a:t>
            </a:r>
          </a:p>
          <a:p>
            <a:pPr marL="172800" indent="-172800" defTabSz="554327">
              <a:spcBef>
                <a:spcPts val="200"/>
              </a:spcBef>
              <a:spcAft>
                <a:spcPts val="200"/>
              </a:spcAft>
              <a:buFont typeface="Arial" panose="020B0604020202020204" pitchFamily="34" charset="0"/>
              <a:buChar char="•"/>
            </a:pPr>
            <a:r>
              <a:rPr lang="en-US" sz="1400" dirty="0">
                <a:solidFill>
                  <a:schemeClr val="bg1"/>
                </a:solidFill>
                <a:latin typeface="Roboto Condensed Light"/>
              </a:rPr>
              <a:t>Confirm event logistics and details for the day of the event. </a:t>
            </a:r>
          </a:p>
        </p:txBody>
      </p:sp>
      <p:sp>
        <p:nvSpPr>
          <p:cNvPr id="23" name="Rectangle: Rounded Corners 22">
            <a:extLst>
              <a:ext uri="{FF2B5EF4-FFF2-40B4-BE49-F238E27FC236}">
                <a16:creationId xmlns:a16="http://schemas.microsoft.com/office/drawing/2014/main" id="{6EB9AB63-CF31-A13C-8402-6730E7997E6B}"/>
              </a:ext>
            </a:extLst>
          </p:cNvPr>
          <p:cNvSpPr/>
          <p:nvPr/>
        </p:nvSpPr>
        <p:spPr>
          <a:xfrm>
            <a:off x="543433" y="3493416"/>
            <a:ext cx="1588625" cy="28928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mj-lt"/>
              </a:rPr>
              <a:t>Execution</a:t>
            </a:r>
            <a:endParaRPr lang="en-CA" sz="1400" dirty="0">
              <a:solidFill>
                <a:schemeClr val="bg1"/>
              </a:solidFill>
              <a:latin typeface="+mj-lt"/>
            </a:endParaRPr>
          </a:p>
        </p:txBody>
      </p:sp>
      <p:grpSp>
        <p:nvGrpSpPr>
          <p:cNvPr id="24" name="Group 23">
            <a:extLst>
              <a:ext uri="{FF2B5EF4-FFF2-40B4-BE49-F238E27FC236}">
                <a16:creationId xmlns:a16="http://schemas.microsoft.com/office/drawing/2014/main" id="{7CE6B5F4-140F-7CFF-3924-BDC8C2ED03CD}"/>
              </a:ext>
            </a:extLst>
          </p:cNvPr>
          <p:cNvGrpSpPr/>
          <p:nvPr/>
        </p:nvGrpSpPr>
        <p:grpSpPr>
          <a:xfrm>
            <a:off x="6971667" y="1185375"/>
            <a:ext cx="4973756" cy="2243625"/>
            <a:chOff x="6198334" y="1277790"/>
            <a:chExt cx="5689191" cy="2243625"/>
          </a:xfrm>
        </p:grpSpPr>
        <p:sp>
          <p:nvSpPr>
            <p:cNvPr id="25" name="Rectangle 24">
              <a:extLst>
                <a:ext uri="{FF2B5EF4-FFF2-40B4-BE49-F238E27FC236}">
                  <a16:creationId xmlns:a16="http://schemas.microsoft.com/office/drawing/2014/main" id="{DD35FA2D-49ED-4896-2EAD-F8F09234BFD3}"/>
                </a:ext>
              </a:extLst>
            </p:cNvPr>
            <p:cNvSpPr/>
            <p:nvPr/>
          </p:nvSpPr>
          <p:spPr>
            <a:xfrm>
              <a:off x="6204590" y="1277790"/>
              <a:ext cx="5624189" cy="224362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chemeClr val="tx1"/>
                  </a:solidFill>
                  <a:latin typeface="Montserrat SemiBold" panose="00000700000000000000" pitchFamily="2" charset="0"/>
                  <a:ea typeface="Roboto Condensed Light" panose="02000000000000000000" pitchFamily="2" charset="0"/>
                </a:rPr>
                <a:t>Who:</a:t>
              </a:r>
            </a:p>
          </p:txBody>
        </p:sp>
        <p:sp>
          <p:nvSpPr>
            <p:cNvPr id="26" name="Rectangle 25">
              <a:extLst>
                <a:ext uri="{FF2B5EF4-FFF2-40B4-BE49-F238E27FC236}">
                  <a16:creationId xmlns:a16="http://schemas.microsoft.com/office/drawing/2014/main" id="{7FE689E8-0628-4532-D744-DBEA732390E6}"/>
                </a:ext>
              </a:extLst>
            </p:cNvPr>
            <p:cNvSpPr/>
            <p:nvPr/>
          </p:nvSpPr>
          <p:spPr>
            <a:xfrm>
              <a:off x="6198334" y="1277790"/>
              <a:ext cx="68578" cy="224362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27" name="TextBox 26">
              <a:extLst>
                <a:ext uri="{FF2B5EF4-FFF2-40B4-BE49-F238E27FC236}">
                  <a16:creationId xmlns:a16="http://schemas.microsoft.com/office/drawing/2014/main" id="{A1DF6858-A68C-2ACE-2C7B-61C1CC10E6D3}"/>
                </a:ext>
              </a:extLst>
            </p:cNvPr>
            <p:cNvSpPr txBox="1"/>
            <p:nvPr/>
          </p:nvSpPr>
          <p:spPr>
            <a:xfrm>
              <a:off x="6308611" y="1476509"/>
              <a:ext cx="5578914" cy="1892826"/>
            </a:xfrm>
            <a:prstGeom prst="rect">
              <a:avLst/>
            </a:prstGeom>
            <a:noFill/>
          </p:spPr>
          <p:txBody>
            <a:bodyPr wrap="square">
              <a:spAutoFit/>
            </a:bodyPr>
            <a:lstStyle/>
            <a:p>
              <a:pPr defTabSz="554327"/>
              <a:r>
                <a:rPr lang="en-US" sz="1400" b="1" dirty="0">
                  <a:solidFill>
                    <a:srgbClr val="000000"/>
                  </a:solidFill>
                  <a:latin typeface="Roboto Condensed Light"/>
                </a:rPr>
                <a:t>Organization Participants:</a:t>
              </a:r>
            </a:p>
            <a:p>
              <a:pPr defTabSz="554327"/>
              <a:r>
                <a:rPr lang="en-US" sz="1400" dirty="0">
                  <a:solidFill>
                    <a:srgbClr val="000000"/>
                  </a:solidFill>
                  <a:latin typeface="Roboto Condensed Light"/>
                </a:rPr>
                <a:t>SMEs and senior leaders have the knowledge and expertise to judge and evaluate the participants throughout the day of the event. </a:t>
              </a:r>
            </a:p>
            <a:p>
              <a:pPr defTabSz="554327">
                <a:spcAft>
                  <a:spcPts val="600"/>
                </a:spcAft>
              </a:pPr>
              <a:r>
                <a:rPr lang="en-US" sz="1400" dirty="0">
                  <a:solidFill>
                    <a:srgbClr val="000000"/>
                  </a:solidFill>
                  <a:latin typeface="Roboto Condensed Light"/>
                </a:rPr>
                <a:t>Have additional employees on hand for the day of the event to assist with logistics. </a:t>
              </a:r>
              <a:endParaRPr lang="en-CA" sz="1400" b="1" dirty="0">
                <a:solidFill>
                  <a:srgbClr val="000000"/>
                </a:solidFill>
                <a:latin typeface="Roboto Condensed Light"/>
              </a:endParaRPr>
            </a:p>
            <a:p>
              <a:pPr defTabSz="554327"/>
              <a:r>
                <a:rPr lang="en-US" sz="1400" b="1" dirty="0">
                  <a:solidFill>
                    <a:srgbClr val="000000"/>
                  </a:solidFill>
                  <a:latin typeface="Roboto Condensed Light"/>
                </a:rPr>
                <a:t>Target Graduates: </a:t>
              </a:r>
            </a:p>
            <a:p>
              <a:pPr defTabSz="554327"/>
              <a:r>
                <a:rPr lang="en-US" sz="1400" dirty="0">
                  <a:solidFill>
                    <a:srgbClr val="000000"/>
                  </a:solidFill>
                  <a:latin typeface="Roboto Condensed Light"/>
                </a:rPr>
                <a:t>Case competitions are being adopted across industries and programs. </a:t>
              </a:r>
            </a:p>
            <a:p>
              <a:pPr defTabSz="554327"/>
              <a:r>
                <a:rPr lang="en-US" sz="1400" dirty="0">
                  <a:solidFill>
                    <a:srgbClr val="000000"/>
                  </a:solidFill>
                  <a:latin typeface="Roboto Condensed Light"/>
                </a:rPr>
                <a:t>Hackathons cater toward technology-focused roles.</a:t>
              </a:r>
              <a:endParaRPr lang="en-CA" sz="1400" b="1" dirty="0">
                <a:solidFill>
                  <a:srgbClr val="000000"/>
                </a:solidFill>
                <a:latin typeface="Roboto Condensed Light"/>
              </a:endParaRPr>
            </a:p>
          </p:txBody>
        </p:sp>
      </p:grpSp>
      <p:grpSp>
        <p:nvGrpSpPr>
          <p:cNvPr id="28" name="Group 27">
            <a:extLst>
              <a:ext uri="{FF2B5EF4-FFF2-40B4-BE49-F238E27FC236}">
                <a16:creationId xmlns:a16="http://schemas.microsoft.com/office/drawing/2014/main" id="{A74E729E-BC51-28A0-6F9C-B8A2479BC0F6}"/>
              </a:ext>
            </a:extLst>
          </p:cNvPr>
          <p:cNvGrpSpPr/>
          <p:nvPr/>
        </p:nvGrpSpPr>
        <p:grpSpPr>
          <a:xfrm>
            <a:off x="6971667" y="3565900"/>
            <a:ext cx="4916928" cy="636559"/>
            <a:chOff x="6209040" y="3565869"/>
            <a:chExt cx="5726385" cy="636559"/>
          </a:xfrm>
        </p:grpSpPr>
        <p:sp>
          <p:nvSpPr>
            <p:cNvPr id="29" name="Rectangle 28">
              <a:extLst>
                <a:ext uri="{FF2B5EF4-FFF2-40B4-BE49-F238E27FC236}">
                  <a16:creationId xmlns:a16="http://schemas.microsoft.com/office/drawing/2014/main" id="{E66273D8-E1CA-F931-91AF-99646C24C19E}"/>
                </a:ext>
              </a:extLst>
            </p:cNvPr>
            <p:cNvSpPr/>
            <p:nvPr/>
          </p:nvSpPr>
          <p:spPr>
            <a:xfrm>
              <a:off x="6218201" y="3565869"/>
              <a:ext cx="5717224" cy="636559"/>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chemeClr val="tx1"/>
                  </a:solidFill>
                  <a:latin typeface="Montserrat SemiBold" panose="00000700000000000000" pitchFamily="2" charset="0"/>
                  <a:ea typeface="Roboto Condensed Light" panose="02000000000000000000" pitchFamily="2" charset="0"/>
                </a:rPr>
                <a:t>Cost of methods:</a:t>
              </a:r>
            </a:p>
            <a:p>
              <a:pPr marL="108000"/>
              <a:endParaRPr lang="en-US" sz="1600" dirty="0">
                <a:latin typeface="Arial" panose="020B0604020202020204" pitchFamily="34" charset="0"/>
              </a:endParaRPr>
            </a:p>
          </p:txBody>
        </p:sp>
        <p:sp>
          <p:nvSpPr>
            <p:cNvPr id="30" name="Rectangle 29">
              <a:extLst>
                <a:ext uri="{FF2B5EF4-FFF2-40B4-BE49-F238E27FC236}">
                  <a16:creationId xmlns:a16="http://schemas.microsoft.com/office/drawing/2014/main" id="{5BDDAA83-722C-49FE-0BB5-BD2E3A9EB839}"/>
                </a:ext>
              </a:extLst>
            </p:cNvPr>
            <p:cNvSpPr/>
            <p:nvPr/>
          </p:nvSpPr>
          <p:spPr>
            <a:xfrm>
              <a:off x="6209040" y="3565869"/>
              <a:ext cx="68578" cy="63655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31" name="TextBox 30">
              <a:extLst>
                <a:ext uri="{FF2B5EF4-FFF2-40B4-BE49-F238E27FC236}">
                  <a16:creationId xmlns:a16="http://schemas.microsoft.com/office/drawing/2014/main" id="{062F69C9-2581-B903-536A-5FA085AC5483}"/>
                </a:ext>
              </a:extLst>
            </p:cNvPr>
            <p:cNvSpPr txBox="1"/>
            <p:nvPr/>
          </p:nvSpPr>
          <p:spPr>
            <a:xfrm>
              <a:off x="6342900" y="3842096"/>
              <a:ext cx="5496583" cy="307777"/>
            </a:xfrm>
            <a:prstGeom prst="rect">
              <a:avLst/>
            </a:prstGeom>
            <a:noFill/>
          </p:spPr>
          <p:txBody>
            <a:bodyPr wrap="square">
              <a:spAutoFit/>
            </a:bodyPr>
            <a:lstStyle/>
            <a:p>
              <a:pPr defTabSz="554437"/>
              <a:r>
                <a:rPr lang="en-US" sz="1400" dirty="0">
                  <a:solidFill>
                    <a:srgbClr val="000000"/>
                  </a:solidFill>
                  <a:latin typeface="Roboto Condensed Light"/>
                </a:rPr>
                <a:t>This is a high-cost event and requires many resources.  </a:t>
              </a:r>
            </a:p>
          </p:txBody>
        </p:sp>
      </p:grpSp>
      <p:grpSp>
        <p:nvGrpSpPr>
          <p:cNvPr id="32" name="Group 31">
            <a:extLst>
              <a:ext uri="{FF2B5EF4-FFF2-40B4-BE49-F238E27FC236}">
                <a16:creationId xmlns:a16="http://schemas.microsoft.com/office/drawing/2014/main" id="{89A3535E-B252-9F36-7F4B-32899DF0C007}"/>
              </a:ext>
            </a:extLst>
          </p:cNvPr>
          <p:cNvGrpSpPr/>
          <p:nvPr/>
        </p:nvGrpSpPr>
        <p:grpSpPr>
          <a:xfrm>
            <a:off x="6971667" y="4339358"/>
            <a:ext cx="4916930" cy="1863917"/>
            <a:chOff x="6232623" y="4874825"/>
            <a:chExt cx="5624190" cy="1863917"/>
          </a:xfrm>
        </p:grpSpPr>
        <p:sp>
          <p:nvSpPr>
            <p:cNvPr id="33" name="Rectangle 32">
              <a:extLst>
                <a:ext uri="{FF2B5EF4-FFF2-40B4-BE49-F238E27FC236}">
                  <a16:creationId xmlns:a16="http://schemas.microsoft.com/office/drawing/2014/main" id="{EA8F34B4-B640-E669-740D-D1F44147499D}"/>
                </a:ext>
              </a:extLst>
            </p:cNvPr>
            <p:cNvSpPr/>
            <p:nvPr/>
          </p:nvSpPr>
          <p:spPr>
            <a:xfrm>
              <a:off x="6265765" y="4874825"/>
              <a:ext cx="5591048" cy="185131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chemeClr val="tx1"/>
                  </a:solidFill>
                  <a:latin typeface="Montserrat SemiBold" panose="00000700000000000000" pitchFamily="2" charset="0"/>
                  <a:ea typeface="Roboto Condensed Light" panose="02000000000000000000" pitchFamily="2" charset="0"/>
                </a:rPr>
                <a:t>Resources:</a:t>
              </a:r>
            </a:p>
          </p:txBody>
        </p:sp>
        <p:sp>
          <p:nvSpPr>
            <p:cNvPr id="34" name="Rectangle 33">
              <a:extLst>
                <a:ext uri="{FF2B5EF4-FFF2-40B4-BE49-F238E27FC236}">
                  <a16:creationId xmlns:a16="http://schemas.microsoft.com/office/drawing/2014/main" id="{6659651F-37E9-8D1B-E563-14F8763A76F1}"/>
                </a:ext>
              </a:extLst>
            </p:cNvPr>
            <p:cNvSpPr/>
            <p:nvPr/>
          </p:nvSpPr>
          <p:spPr>
            <a:xfrm>
              <a:off x="6232623" y="4874827"/>
              <a:ext cx="69965" cy="185127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35" name="TextBox 34">
              <a:extLst>
                <a:ext uri="{FF2B5EF4-FFF2-40B4-BE49-F238E27FC236}">
                  <a16:creationId xmlns:a16="http://schemas.microsoft.com/office/drawing/2014/main" id="{01D57971-17DD-5626-E566-1BCA69BDC302}"/>
                </a:ext>
              </a:extLst>
            </p:cNvPr>
            <p:cNvSpPr txBox="1"/>
            <p:nvPr/>
          </p:nvSpPr>
          <p:spPr>
            <a:xfrm>
              <a:off x="6342900" y="5148563"/>
              <a:ext cx="5484215" cy="1590179"/>
            </a:xfrm>
            <a:prstGeom prst="rect">
              <a:avLst/>
            </a:prstGeom>
            <a:noFill/>
          </p:spPr>
          <p:txBody>
            <a:bodyPr wrap="square">
              <a:spAutoFit/>
            </a:bodyPr>
            <a:lstStyle/>
            <a:p>
              <a:pPr marL="171433" indent="-171433" defTabSz="554437">
                <a:spcBef>
                  <a:spcPts val="200"/>
                </a:spcBef>
                <a:spcAft>
                  <a:spcPts val="200"/>
                </a:spcAft>
                <a:buFont typeface="Arial" panose="020B0604020202020204" pitchFamily="34" charset="0"/>
                <a:buChar char="•"/>
              </a:pPr>
              <a:r>
                <a:rPr lang="en-US" sz="1400" dirty="0">
                  <a:solidFill>
                    <a:srgbClr val="000000"/>
                  </a:solidFill>
                  <a:latin typeface="Roboto Condensed Light"/>
                </a:rPr>
                <a:t>Venue </a:t>
              </a:r>
            </a:p>
            <a:p>
              <a:pPr marL="171433" indent="-171433" defTabSz="554437">
                <a:spcBef>
                  <a:spcPts val="200"/>
                </a:spcBef>
                <a:spcAft>
                  <a:spcPts val="200"/>
                </a:spcAft>
                <a:buFont typeface="Arial" panose="020B0604020202020204" pitchFamily="34" charset="0"/>
                <a:buChar char="•"/>
              </a:pPr>
              <a:r>
                <a:rPr lang="en-US" sz="1400" dirty="0">
                  <a:solidFill>
                    <a:srgbClr val="000000"/>
                  </a:solidFill>
                  <a:latin typeface="Roboto Condensed Light"/>
                </a:rPr>
                <a:t>Marketing material</a:t>
              </a:r>
            </a:p>
            <a:p>
              <a:pPr marL="171433" indent="-171433" defTabSz="554437">
                <a:spcBef>
                  <a:spcPts val="200"/>
                </a:spcBef>
                <a:spcAft>
                  <a:spcPts val="200"/>
                </a:spcAft>
                <a:buFont typeface="Arial" panose="020B0604020202020204" pitchFamily="34" charset="0"/>
                <a:buChar char="•"/>
              </a:pPr>
              <a:r>
                <a:rPr lang="en-US" sz="1400" dirty="0">
                  <a:solidFill>
                    <a:srgbClr val="000000"/>
                  </a:solidFill>
                  <a:latin typeface="Roboto Condensed Light"/>
                </a:rPr>
                <a:t>Tools participants will need to compete</a:t>
              </a:r>
            </a:p>
            <a:p>
              <a:pPr marL="171433" indent="-171433" defTabSz="554437">
                <a:spcBef>
                  <a:spcPts val="200"/>
                </a:spcBef>
                <a:spcAft>
                  <a:spcPts val="200"/>
                </a:spcAft>
                <a:buFont typeface="Arial" panose="020B0604020202020204" pitchFamily="34" charset="0"/>
                <a:buChar char="•"/>
              </a:pPr>
              <a:r>
                <a:rPr lang="en-US" sz="1400" dirty="0">
                  <a:solidFill>
                    <a:srgbClr val="000000"/>
                  </a:solidFill>
                  <a:latin typeface="Roboto Condensed Light"/>
                </a:rPr>
                <a:t>Documents with supplementary information for participants and judges</a:t>
              </a:r>
            </a:p>
            <a:p>
              <a:pPr marL="171433" indent="-171433" defTabSz="554437">
                <a:spcBef>
                  <a:spcPts val="200"/>
                </a:spcBef>
                <a:spcAft>
                  <a:spcPts val="200"/>
                </a:spcAft>
                <a:buFont typeface="Arial" panose="020B0604020202020204" pitchFamily="34" charset="0"/>
                <a:buChar char="•"/>
              </a:pPr>
              <a:r>
                <a:rPr lang="en-US" sz="1400" dirty="0">
                  <a:solidFill>
                    <a:srgbClr val="000000"/>
                  </a:solidFill>
                  <a:latin typeface="Roboto Condensed Light"/>
                </a:rPr>
                <a:t>Food and drinks for a full-day event</a:t>
              </a:r>
            </a:p>
          </p:txBody>
        </p:sp>
      </p:grpSp>
      <p:cxnSp>
        <p:nvCxnSpPr>
          <p:cNvPr id="36" name="Straight Connector 35">
            <a:extLst>
              <a:ext uri="{FF2B5EF4-FFF2-40B4-BE49-F238E27FC236}">
                <a16:creationId xmlns:a16="http://schemas.microsoft.com/office/drawing/2014/main" id="{9F9FD18B-E2FA-3A7F-6963-02D01DA4DFE6}"/>
              </a:ext>
            </a:extLst>
          </p:cNvPr>
          <p:cNvCxnSpPr>
            <a:cxnSpLocks/>
          </p:cNvCxnSpPr>
          <p:nvPr/>
        </p:nvCxnSpPr>
        <p:spPr>
          <a:xfrm>
            <a:off x="6797888" y="1185375"/>
            <a:ext cx="0" cy="5243705"/>
          </a:xfrm>
          <a:prstGeom prst="line">
            <a:avLst/>
          </a:prstGeom>
          <a:ln w="28575">
            <a:solidFill>
              <a:schemeClr val="bg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C5A8E86B-3B2D-F019-35AE-1D194A60F2DA}"/>
              </a:ext>
            </a:extLst>
          </p:cNvPr>
          <p:cNvSpPr txBox="1"/>
          <p:nvPr/>
        </p:nvSpPr>
        <p:spPr>
          <a:xfrm>
            <a:off x="9680483" y="6382409"/>
            <a:ext cx="2158999" cy="307777"/>
          </a:xfrm>
          <a:prstGeom prst="rect">
            <a:avLst/>
          </a:prstGeom>
        </p:spPr>
        <p:txBody>
          <a:bodyPr wrap="square" rtlCol="0">
            <a:spAutoFit/>
          </a:bodyPr>
          <a:lstStyle/>
          <a:p>
            <a:pPr algn="l"/>
            <a:r>
              <a:rPr lang="en-US" sz="1400" dirty="0">
                <a:solidFill>
                  <a:schemeClr val="bg1"/>
                </a:solidFill>
              </a:rPr>
              <a:t>TNI Consulting Services  |  </a:t>
            </a:r>
            <a:fld id="{A9431E36-6410-44CF-A27B-9E92FB66C6D4}" type="slidenum">
              <a:rPr lang="en-US" sz="1400" b="0" smtClean="0">
                <a:solidFill>
                  <a:schemeClr val="bg1"/>
                </a:solidFill>
              </a:rPr>
              <a:t>5</a:t>
            </a:fld>
            <a:endParaRPr lang="en-US" sz="1400" b="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8"/>
          <p:cNvSpPr/>
          <p:nvPr/>
        </p:nvSpPr>
        <p:spPr>
          <a:xfrm rot="-5400000">
            <a:off x="12073348" y="-2791464"/>
            <a:ext cx="240480" cy="6128752"/>
          </a:xfrm>
          <a:prstGeom prst="rect">
            <a:avLst/>
          </a:prstGeom>
          <a:solidFill>
            <a:srgbClr val="C00000"/>
          </a:solidFill>
        </p:spPr>
        <p:txBody>
          <a:bodyPr/>
          <a:lstStyle/>
          <a:p>
            <a:endParaRPr lang="en-US"/>
          </a:p>
        </p:txBody>
      </p:sp>
      <p:grpSp>
        <p:nvGrpSpPr>
          <p:cNvPr id="9" name="Group 9"/>
          <p:cNvGrpSpPr/>
          <p:nvPr/>
        </p:nvGrpSpPr>
        <p:grpSpPr>
          <a:xfrm>
            <a:off x="-586560" y="5912724"/>
            <a:ext cx="2718617" cy="2718617"/>
            <a:chOff x="0" y="0"/>
            <a:chExt cx="6350000" cy="6350000"/>
          </a:xfrm>
        </p:grpSpPr>
        <p:sp>
          <p:nvSpPr>
            <p:cNvPr id="10"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00000"/>
            </a:solidFill>
          </p:spPr>
          <p:txBody>
            <a:bodyPr/>
            <a:lstStyle/>
            <a:p>
              <a:endParaRPr lang="en-US" sz="728" dirty="0"/>
            </a:p>
          </p:txBody>
        </p:sp>
      </p:grpSp>
      <p:grpSp>
        <p:nvGrpSpPr>
          <p:cNvPr id="11" name="Group 11"/>
          <p:cNvGrpSpPr/>
          <p:nvPr/>
        </p:nvGrpSpPr>
        <p:grpSpPr>
          <a:xfrm rot="-5400000">
            <a:off x="642508" y="5960433"/>
            <a:ext cx="1484671" cy="1482295"/>
            <a:chOff x="0" y="0"/>
            <a:chExt cx="6350000" cy="6339840"/>
          </a:xfrm>
        </p:grpSpPr>
        <p:sp>
          <p:nvSpPr>
            <p:cNvPr id="12" name="Freeform 12"/>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111B1E"/>
            </a:solidFill>
          </p:spPr>
          <p:txBody>
            <a:bodyPr/>
            <a:lstStyle/>
            <a:p>
              <a:endParaRPr lang="en-US"/>
            </a:p>
          </p:txBody>
        </p:sp>
      </p:grpSp>
      <p:grpSp>
        <p:nvGrpSpPr>
          <p:cNvPr id="13" name="Group 13"/>
          <p:cNvGrpSpPr/>
          <p:nvPr/>
        </p:nvGrpSpPr>
        <p:grpSpPr>
          <a:xfrm>
            <a:off x="-1559020" y="-1558514"/>
            <a:ext cx="2102452" cy="2102452"/>
            <a:chOff x="0" y="0"/>
            <a:chExt cx="1913890" cy="1913890"/>
          </a:xfrm>
        </p:grpSpPr>
        <p:sp>
          <p:nvSpPr>
            <p:cNvPr id="14" name="Freeform 14"/>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111B1E"/>
            </a:solidFill>
          </p:spPr>
          <p:txBody>
            <a:bodyPr/>
            <a:lstStyle/>
            <a:p>
              <a:endParaRPr lang="en-US"/>
            </a:p>
          </p:txBody>
        </p:sp>
      </p:grpSp>
      <p:sp>
        <p:nvSpPr>
          <p:cNvPr id="2" name="Title 3">
            <a:extLst>
              <a:ext uri="{FF2B5EF4-FFF2-40B4-BE49-F238E27FC236}">
                <a16:creationId xmlns:a16="http://schemas.microsoft.com/office/drawing/2014/main" id="{CA0FDA78-30C8-749A-2385-9F4152BE7EB3}"/>
              </a:ext>
            </a:extLst>
          </p:cNvPr>
          <p:cNvSpPr txBox="1">
            <a:spLocks/>
          </p:cNvSpPr>
          <p:nvPr/>
        </p:nvSpPr>
        <p:spPr>
          <a:xfrm>
            <a:off x="354105" y="530021"/>
            <a:ext cx="11119027" cy="1130188"/>
          </a:xfrm>
          <a:prstGeom prst="rect">
            <a:avLst/>
          </a:prstGeom>
        </p:spPr>
        <p:txBody>
          <a:bodyPr/>
          <a:lstStyle>
            <a:lvl1pPr algn="l" defTabSz="914400" rtl="0" eaLnBrk="1" latinLnBrk="0" hangingPunct="1">
              <a:lnSpc>
                <a:spcPts val="4000"/>
              </a:lnSpc>
              <a:spcBef>
                <a:spcPct val="0"/>
              </a:spcBef>
              <a:buNone/>
              <a:defRPr sz="3200" b="0" i="0" kern="1200">
                <a:solidFill>
                  <a:srgbClr val="717171"/>
                </a:solidFill>
                <a:latin typeface="Montserrat SemiBold" pitchFamily="2" charset="77"/>
                <a:ea typeface="+mj-ea"/>
                <a:cs typeface="Arial" panose="020B0604020202020204" pitchFamily="34" charset="0"/>
              </a:defRPr>
            </a:lvl1pPr>
          </a:lstStyle>
          <a:p>
            <a:r>
              <a:rPr lang="en-US"/>
              <a:t>Professional Association Conferences </a:t>
            </a:r>
            <a:endParaRPr lang="en-CA" dirty="0"/>
          </a:p>
        </p:txBody>
      </p:sp>
      <p:grpSp>
        <p:nvGrpSpPr>
          <p:cNvPr id="3" name="Group 2">
            <a:extLst>
              <a:ext uri="{FF2B5EF4-FFF2-40B4-BE49-F238E27FC236}">
                <a16:creationId xmlns:a16="http://schemas.microsoft.com/office/drawing/2014/main" id="{DD483C76-D738-0387-B708-EF94969133F1}"/>
              </a:ext>
            </a:extLst>
          </p:cNvPr>
          <p:cNvGrpSpPr/>
          <p:nvPr/>
        </p:nvGrpSpPr>
        <p:grpSpPr>
          <a:xfrm>
            <a:off x="354104" y="1185375"/>
            <a:ext cx="6223664" cy="2012616"/>
            <a:chOff x="354104" y="1185375"/>
            <a:chExt cx="6223664" cy="2012616"/>
          </a:xfrm>
        </p:grpSpPr>
        <p:sp>
          <p:nvSpPr>
            <p:cNvPr id="4" name="Rectangle 3">
              <a:extLst>
                <a:ext uri="{FF2B5EF4-FFF2-40B4-BE49-F238E27FC236}">
                  <a16:creationId xmlns:a16="http://schemas.microsoft.com/office/drawing/2014/main" id="{0A19FE35-9305-1107-07C4-7B5BD7444AC3}"/>
                </a:ext>
              </a:extLst>
            </p:cNvPr>
            <p:cNvSpPr/>
            <p:nvPr/>
          </p:nvSpPr>
          <p:spPr>
            <a:xfrm>
              <a:off x="354104" y="1360880"/>
              <a:ext cx="6223664" cy="1837111"/>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A good way for employers to identify potential candidates is through professional association conferences. </a:t>
              </a:r>
            </a:p>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Future graduates in specific programs or industries join professional associations and attend conferences to further their development and network with others who have the same interests. </a:t>
              </a:r>
            </a:p>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Employers traditionally attend these events as sponsors, presenters, or recruiters.</a:t>
              </a:r>
            </a:p>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Conferences are a great way for employers to build their employer brand.</a:t>
              </a:r>
            </a:p>
          </p:txBody>
        </p:sp>
        <p:sp>
          <p:nvSpPr>
            <p:cNvPr id="5" name="Rectangle: Rounded Corners 4">
              <a:extLst>
                <a:ext uri="{FF2B5EF4-FFF2-40B4-BE49-F238E27FC236}">
                  <a16:creationId xmlns:a16="http://schemas.microsoft.com/office/drawing/2014/main" id="{75189FDA-BA29-E5C4-0277-3ED3C988643C}"/>
                </a:ext>
              </a:extLst>
            </p:cNvPr>
            <p:cNvSpPr/>
            <p:nvPr/>
          </p:nvSpPr>
          <p:spPr>
            <a:xfrm>
              <a:off x="543432" y="1185375"/>
              <a:ext cx="1588625" cy="289283"/>
            </a:xfrm>
            <a:prstGeom prst="roundRect">
              <a:avLst/>
            </a:prstGeom>
            <a:solidFill>
              <a:schemeClr val="tx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mj-lt"/>
                </a:rPr>
                <a:t>Overview</a:t>
              </a:r>
              <a:endParaRPr lang="en-CA" sz="1400" dirty="0">
                <a:solidFill>
                  <a:schemeClr val="bg1"/>
                </a:solidFill>
                <a:latin typeface="+mj-lt"/>
              </a:endParaRPr>
            </a:p>
          </p:txBody>
        </p:sp>
      </p:grpSp>
      <p:sp>
        <p:nvSpPr>
          <p:cNvPr id="6" name="Rectangle 5">
            <a:extLst>
              <a:ext uri="{FF2B5EF4-FFF2-40B4-BE49-F238E27FC236}">
                <a16:creationId xmlns:a16="http://schemas.microsoft.com/office/drawing/2014/main" id="{96EBA0BF-151D-C7B7-9EA2-95A612F668BF}"/>
              </a:ext>
            </a:extLst>
          </p:cNvPr>
          <p:cNvSpPr/>
          <p:nvPr/>
        </p:nvSpPr>
        <p:spPr>
          <a:xfrm>
            <a:off x="354104" y="3538423"/>
            <a:ext cx="6223663" cy="2224164"/>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2800" indent="-172800" defTabSz="554382">
              <a:spcBef>
                <a:spcPts val="200"/>
              </a:spcBef>
              <a:spcAft>
                <a:spcPts val="200"/>
              </a:spcAft>
              <a:buFont typeface="Arial" panose="020B0604020202020204" pitchFamily="34" charset="0"/>
              <a:buChar char="•"/>
            </a:pPr>
            <a:r>
              <a:rPr lang="en-US" sz="1400" dirty="0">
                <a:solidFill>
                  <a:srgbClr val="494A4A">
                    <a:lumMod val="75000"/>
                  </a:srgbClr>
                </a:solidFill>
                <a:latin typeface="Roboto Condensed Light"/>
              </a:rPr>
              <a:t>Identify an industry or academic program.</a:t>
            </a:r>
          </a:p>
          <a:p>
            <a:pPr marL="172800" indent="-172800" defTabSz="554382">
              <a:spcBef>
                <a:spcPts val="200"/>
              </a:spcBef>
              <a:spcAft>
                <a:spcPts val="200"/>
              </a:spcAft>
              <a:buFont typeface="Arial" panose="020B0604020202020204" pitchFamily="34" charset="0"/>
              <a:buChar char="•"/>
            </a:pPr>
            <a:r>
              <a:rPr lang="en-US" sz="1400" dirty="0">
                <a:solidFill>
                  <a:srgbClr val="494A4A">
                    <a:lumMod val="75000"/>
                  </a:srgbClr>
                </a:solidFill>
                <a:latin typeface="Roboto Condensed Light"/>
              </a:rPr>
              <a:t>Research potential conferences and their locations. </a:t>
            </a:r>
          </a:p>
          <a:p>
            <a:pPr marL="172800" indent="-172800" defTabSz="554382">
              <a:spcBef>
                <a:spcPts val="200"/>
              </a:spcBef>
              <a:spcAft>
                <a:spcPts val="200"/>
              </a:spcAft>
              <a:buFont typeface="Arial" panose="020B0604020202020204" pitchFamily="34" charset="0"/>
              <a:buChar char="•"/>
            </a:pPr>
            <a:r>
              <a:rPr lang="en-US" sz="1400" dirty="0">
                <a:solidFill>
                  <a:srgbClr val="494A4A">
                    <a:lumMod val="75000"/>
                  </a:srgbClr>
                </a:solidFill>
                <a:latin typeface="Roboto Condensed Light"/>
              </a:rPr>
              <a:t>Determine how employers can participate either through research or connecting directly with the organizations. </a:t>
            </a:r>
          </a:p>
          <a:p>
            <a:pPr marL="172800" indent="-172800" defTabSz="554382">
              <a:spcBef>
                <a:spcPts val="200"/>
              </a:spcBef>
              <a:spcAft>
                <a:spcPts val="200"/>
              </a:spcAft>
              <a:buFont typeface="Arial" panose="020B0604020202020204" pitchFamily="34" charset="0"/>
              <a:buChar char="•"/>
            </a:pPr>
            <a:r>
              <a:rPr lang="en-US" sz="1400" dirty="0">
                <a:solidFill>
                  <a:srgbClr val="494A4A">
                    <a:lumMod val="75000"/>
                  </a:srgbClr>
                </a:solidFill>
                <a:latin typeface="Roboto Condensed Light"/>
              </a:rPr>
              <a:t>If you are sending employees on behalf of your organization:</a:t>
            </a:r>
          </a:p>
          <a:p>
            <a:pPr marL="562996" lvl="2" indent="-285750" defTabSz="554382">
              <a:spcBef>
                <a:spcPts val="200"/>
              </a:spcBef>
              <a:spcAft>
                <a:spcPts val="200"/>
              </a:spcAft>
              <a:buFont typeface="Courier New" panose="02070309020205020404" pitchFamily="49" charset="0"/>
              <a:buChar char="o"/>
            </a:pPr>
            <a:r>
              <a:rPr lang="en-US" sz="1400" dirty="0">
                <a:solidFill>
                  <a:srgbClr val="494A4A">
                    <a:lumMod val="75000"/>
                  </a:srgbClr>
                </a:solidFill>
                <a:latin typeface="Roboto Condensed Light"/>
              </a:rPr>
              <a:t>Ensure that they know what their role is.</a:t>
            </a:r>
          </a:p>
          <a:p>
            <a:pPr marL="562996" lvl="2" indent="-285750" defTabSz="554382">
              <a:spcBef>
                <a:spcPts val="200"/>
              </a:spcBef>
              <a:spcAft>
                <a:spcPts val="200"/>
              </a:spcAft>
              <a:buFont typeface="Courier New" panose="02070309020205020404" pitchFamily="49" charset="0"/>
              <a:buChar char="o"/>
            </a:pPr>
            <a:r>
              <a:rPr lang="en-US" sz="1400" dirty="0">
                <a:solidFill>
                  <a:srgbClr val="494A4A">
                    <a:lumMod val="75000"/>
                  </a:srgbClr>
                </a:solidFill>
                <a:latin typeface="Roboto Condensed Light"/>
              </a:rPr>
              <a:t>Confirm that they have the material and information they need. </a:t>
            </a:r>
          </a:p>
          <a:p>
            <a:pPr marL="562996" lvl="2" indent="-285750" defTabSz="554382">
              <a:spcBef>
                <a:spcPts val="200"/>
              </a:spcBef>
              <a:spcAft>
                <a:spcPts val="200"/>
              </a:spcAft>
              <a:buFont typeface="Courier New" panose="02070309020205020404" pitchFamily="49" charset="0"/>
              <a:buChar char="o"/>
            </a:pPr>
            <a:r>
              <a:rPr lang="en-US" sz="1400" dirty="0">
                <a:solidFill>
                  <a:srgbClr val="494A4A">
                    <a:lumMod val="75000"/>
                  </a:srgbClr>
                </a:solidFill>
                <a:latin typeface="Roboto Condensed Light"/>
              </a:rPr>
              <a:t>Determine if they will need to travel to attend. </a:t>
            </a:r>
          </a:p>
        </p:txBody>
      </p:sp>
      <p:sp>
        <p:nvSpPr>
          <p:cNvPr id="7" name="Rectangle: Rounded Corners 6">
            <a:extLst>
              <a:ext uri="{FF2B5EF4-FFF2-40B4-BE49-F238E27FC236}">
                <a16:creationId xmlns:a16="http://schemas.microsoft.com/office/drawing/2014/main" id="{744BA498-8D9B-3476-485A-AFFCB3798A29}"/>
              </a:ext>
            </a:extLst>
          </p:cNvPr>
          <p:cNvSpPr/>
          <p:nvPr/>
        </p:nvSpPr>
        <p:spPr>
          <a:xfrm>
            <a:off x="543433" y="3373496"/>
            <a:ext cx="1588625" cy="289283"/>
          </a:xfrm>
          <a:prstGeom prst="roundRect">
            <a:avLst/>
          </a:prstGeom>
          <a:solidFill>
            <a:schemeClr val="tx1"/>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mj-lt"/>
              </a:rPr>
              <a:t>Execution</a:t>
            </a:r>
            <a:endParaRPr lang="en-CA" sz="1400" dirty="0">
              <a:solidFill>
                <a:schemeClr val="bg1"/>
              </a:solidFill>
              <a:latin typeface="+mj-lt"/>
            </a:endParaRPr>
          </a:p>
        </p:txBody>
      </p:sp>
      <p:grpSp>
        <p:nvGrpSpPr>
          <p:cNvPr id="40" name="Group 39">
            <a:extLst>
              <a:ext uri="{FF2B5EF4-FFF2-40B4-BE49-F238E27FC236}">
                <a16:creationId xmlns:a16="http://schemas.microsoft.com/office/drawing/2014/main" id="{8A277819-FA46-021D-E337-7A7D51110198}"/>
              </a:ext>
            </a:extLst>
          </p:cNvPr>
          <p:cNvGrpSpPr/>
          <p:nvPr/>
        </p:nvGrpSpPr>
        <p:grpSpPr>
          <a:xfrm>
            <a:off x="6981118" y="1185334"/>
            <a:ext cx="4804474" cy="2216808"/>
            <a:chOff x="6198334" y="1277749"/>
            <a:chExt cx="5723480" cy="2216808"/>
          </a:xfrm>
        </p:grpSpPr>
        <p:sp>
          <p:nvSpPr>
            <p:cNvPr id="41" name="Rectangle 40">
              <a:extLst>
                <a:ext uri="{FF2B5EF4-FFF2-40B4-BE49-F238E27FC236}">
                  <a16:creationId xmlns:a16="http://schemas.microsoft.com/office/drawing/2014/main" id="{F806672D-4F65-87BE-BA48-204870E22B93}"/>
                </a:ext>
              </a:extLst>
            </p:cNvPr>
            <p:cNvSpPr/>
            <p:nvPr/>
          </p:nvSpPr>
          <p:spPr>
            <a:xfrm>
              <a:off x="6213045" y="1277749"/>
              <a:ext cx="5708769" cy="2216808"/>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rgbClr val="C00000"/>
                  </a:solidFill>
                  <a:latin typeface="Montserrat SemiBold" panose="00000700000000000000" pitchFamily="2" charset="0"/>
                  <a:ea typeface="Roboto Condensed Light" panose="02000000000000000000" pitchFamily="2" charset="0"/>
                </a:rPr>
                <a:t>Who:</a:t>
              </a:r>
            </a:p>
          </p:txBody>
        </p:sp>
        <p:sp>
          <p:nvSpPr>
            <p:cNvPr id="42" name="Rectangle 41">
              <a:extLst>
                <a:ext uri="{FF2B5EF4-FFF2-40B4-BE49-F238E27FC236}">
                  <a16:creationId xmlns:a16="http://schemas.microsoft.com/office/drawing/2014/main" id="{59BAE0BA-A3D1-D0F7-2624-E8A8FEA9D52F}"/>
                </a:ext>
              </a:extLst>
            </p:cNvPr>
            <p:cNvSpPr/>
            <p:nvPr/>
          </p:nvSpPr>
          <p:spPr>
            <a:xfrm>
              <a:off x="6198334" y="1277789"/>
              <a:ext cx="68578" cy="22167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43" name="TextBox 42">
              <a:extLst>
                <a:ext uri="{FF2B5EF4-FFF2-40B4-BE49-F238E27FC236}">
                  <a16:creationId xmlns:a16="http://schemas.microsoft.com/office/drawing/2014/main" id="{87A588EC-3303-C192-FF76-5746F7663AD5}"/>
                </a:ext>
              </a:extLst>
            </p:cNvPr>
            <p:cNvSpPr txBox="1"/>
            <p:nvPr/>
          </p:nvSpPr>
          <p:spPr>
            <a:xfrm>
              <a:off x="6342901" y="1567073"/>
              <a:ext cx="5496583" cy="1892826"/>
            </a:xfrm>
            <a:prstGeom prst="rect">
              <a:avLst/>
            </a:prstGeom>
            <a:noFill/>
          </p:spPr>
          <p:txBody>
            <a:bodyPr wrap="square">
              <a:spAutoFit/>
            </a:bodyPr>
            <a:lstStyle/>
            <a:p>
              <a:pPr defTabSz="554382"/>
              <a:r>
                <a:rPr lang="en-US" sz="1400" b="1" dirty="0">
                  <a:solidFill>
                    <a:srgbClr val="000000"/>
                  </a:solidFill>
                  <a:latin typeface="Roboto Condensed Light"/>
                </a:rPr>
                <a:t>Organization Participants:</a:t>
              </a:r>
            </a:p>
            <a:p>
              <a:pPr defTabSz="554382">
                <a:spcAft>
                  <a:spcPts val="600"/>
                </a:spcAft>
              </a:pPr>
              <a:r>
                <a:rPr lang="en-US" sz="1400" dirty="0">
                  <a:solidFill>
                    <a:srgbClr val="000000"/>
                  </a:solidFill>
                  <a:latin typeface="Roboto Condensed Light"/>
                </a:rPr>
                <a:t>Who attends from your organization will vary depending on your involvement with the conference. Work with the organizers to determine who is the best representation of your organization based on your participation.</a:t>
              </a:r>
              <a:endParaRPr lang="en-CA" sz="1400" b="1" dirty="0">
                <a:solidFill>
                  <a:srgbClr val="000000"/>
                </a:solidFill>
                <a:latin typeface="Roboto Condensed Light"/>
              </a:endParaRPr>
            </a:p>
            <a:p>
              <a:pPr defTabSz="554382"/>
              <a:r>
                <a:rPr lang="en-US" sz="1400" b="1" dirty="0">
                  <a:solidFill>
                    <a:srgbClr val="000000"/>
                  </a:solidFill>
                  <a:latin typeface="Roboto Condensed Light"/>
                </a:rPr>
                <a:t>Target Graduates: </a:t>
              </a:r>
            </a:p>
            <a:p>
              <a:pPr defTabSz="554382"/>
              <a:r>
                <a:rPr lang="en-US" sz="1400" dirty="0">
                  <a:solidFill>
                    <a:srgbClr val="000000"/>
                  </a:solidFill>
                  <a:latin typeface="Roboto Condensed Light"/>
                </a:rPr>
                <a:t>They are most popular with business and professional programs; however, other industries are beginning to adopt this practice. </a:t>
              </a:r>
              <a:r>
                <a:rPr lang="en-US" sz="1400" b="1" dirty="0">
                  <a:solidFill>
                    <a:srgbClr val="000000"/>
                  </a:solidFill>
                  <a:latin typeface="Roboto Condensed Light"/>
                </a:rPr>
                <a:t> </a:t>
              </a:r>
              <a:endParaRPr lang="en-US" sz="1400" dirty="0">
                <a:solidFill>
                  <a:srgbClr val="000000"/>
                </a:solidFill>
                <a:latin typeface="Roboto Condensed Light"/>
              </a:endParaRPr>
            </a:p>
          </p:txBody>
        </p:sp>
      </p:grpSp>
      <p:grpSp>
        <p:nvGrpSpPr>
          <p:cNvPr id="44" name="Group 43">
            <a:extLst>
              <a:ext uri="{FF2B5EF4-FFF2-40B4-BE49-F238E27FC236}">
                <a16:creationId xmlns:a16="http://schemas.microsoft.com/office/drawing/2014/main" id="{348877F6-704D-2A6F-E9A3-1E1436468F71}"/>
              </a:ext>
            </a:extLst>
          </p:cNvPr>
          <p:cNvGrpSpPr/>
          <p:nvPr/>
        </p:nvGrpSpPr>
        <p:grpSpPr>
          <a:xfrm>
            <a:off x="6981118" y="3571156"/>
            <a:ext cx="4806913" cy="636560"/>
            <a:chOff x="6209040" y="3565869"/>
            <a:chExt cx="5726385" cy="636560"/>
          </a:xfrm>
        </p:grpSpPr>
        <p:sp>
          <p:nvSpPr>
            <p:cNvPr id="45" name="Rectangle 44">
              <a:extLst>
                <a:ext uri="{FF2B5EF4-FFF2-40B4-BE49-F238E27FC236}">
                  <a16:creationId xmlns:a16="http://schemas.microsoft.com/office/drawing/2014/main" id="{2413C501-0D3E-346F-0432-9A1F416B914A}"/>
                </a:ext>
              </a:extLst>
            </p:cNvPr>
            <p:cNvSpPr/>
            <p:nvPr/>
          </p:nvSpPr>
          <p:spPr>
            <a:xfrm>
              <a:off x="6218201" y="3565869"/>
              <a:ext cx="5717224" cy="63656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rgbClr val="C00000"/>
                  </a:solidFill>
                  <a:latin typeface="Montserrat SemiBold" panose="00000700000000000000" pitchFamily="2" charset="0"/>
                  <a:ea typeface="Roboto Condensed Light" panose="02000000000000000000" pitchFamily="2" charset="0"/>
                </a:rPr>
                <a:t>Cost of methods:</a:t>
              </a:r>
            </a:p>
            <a:p>
              <a:pPr marL="108000"/>
              <a:endParaRPr lang="en-US" sz="1600" dirty="0">
                <a:latin typeface="Arial" panose="020B0604020202020204" pitchFamily="34" charset="0"/>
              </a:endParaRPr>
            </a:p>
          </p:txBody>
        </p:sp>
        <p:sp>
          <p:nvSpPr>
            <p:cNvPr id="46" name="Rectangle 45">
              <a:extLst>
                <a:ext uri="{FF2B5EF4-FFF2-40B4-BE49-F238E27FC236}">
                  <a16:creationId xmlns:a16="http://schemas.microsoft.com/office/drawing/2014/main" id="{947B5CDC-B6F4-08AF-3A07-E5F27E51FAC6}"/>
                </a:ext>
              </a:extLst>
            </p:cNvPr>
            <p:cNvSpPr/>
            <p:nvPr/>
          </p:nvSpPr>
          <p:spPr>
            <a:xfrm>
              <a:off x="6209040" y="3565869"/>
              <a:ext cx="68578" cy="6365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47" name="TextBox 46">
              <a:extLst>
                <a:ext uri="{FF2B5EF4-FFF2-40B4-BE49-F238E27FC236}">
                  <a16:creationId xmlns:a16="http://schemas.microsoft.com/office/drawing/2014/main" id="{83C17B67-964F-5E57-02D5-30666100D7F1}"/>
                </a:ext>
              </a:extLst>
            </p:cNvPr>
            <p:cNvSpPr txBox="1"/>
            <p:nvPr/>
          </p:nvSpPr>
          <p:spPr>
            <a:xfrm>
              <a:off x="6353606" y="3801940"/>
              <a:ext cx="5496583" cy="307777"/>
            </a:xfrm>
            <a:prstGeom prst="rect">
              <a:avLst/>
            </a:prstGeom>
            <a:noFill/>
          </p:spPr>
          <p:txBody>
            <a:bodyPr wrap="square">
              <a:spAutoFit/>
            </a:bodyPr>
            <a:lstStyle/>
            <a:p>
              <a:pPr defTabSz="554382"/>
              <a:r>
                <a:rPr lang="en-US" sz="1400" dirty="0">
                  <a:solidFill>
                    <a:srgbClr val="000000"/>
                  </a:solidFill>
                  <a:latin typeface="Roboto Condensed Light"/>
                </a:rPr>
                <a:t>Costs will vary depending on your participation. </a:t>
              </a:r>
            </a:p>
          </p:txBody>
        </p:sp>
      </p:grpSp>
      <p:grpSp>
        <p:nvGrpSpPr>
          <p:cNvPr id="48" name="Group 47">
            <a:extLst>
              <a:ext uri="{FF2B5EF4-FFF2-40B4-BE49-F238E27FC236}">
                <a16:creationId xmlns:a16="http://schemas.microsoft.com/office/drawing/2014/main" id="{BFF12BAB-F953-1AE0-5984-9A6FE48C36AB}"/>
              </a:ext>
            </a:extLst>
          </p:cNvPr>
          <p:cNvGrpSpPr/>
          <p:nvPr/>
        </p:nvGrpSpPr>
        <p:grpSpPr>
          <a:xfrm>
            <a:off x="6981118" y="4376728"/>
            <a:ext cx="4804475" cy="1648474"/>
            <a:chOff x="6232623" y="4874824"/>
            <a:chExt cx="5723480" cy="1648474"/>
          </a:xfrm>
        </p:grpSpPr>
        <p:sp>
          <p:nvSpPr>
            <p:cNvPr id="49" name="Rectangle 48">
              <a:extLst>
                <a:ext uri="{FF2B5EF4-FFF2-40B4-BE49-F238E27FC236}">
                  <a16:creationId xmlns:a16="http://schemas.microsoft.com/office/drawing/2014/main" id="{31A935BF-9623-10D9-036A-8D05725E75CF}"/>
                </a:ext>
              </a:extLst>
            </p:cNvPr>
            <p:cNvSpPr/>
            <p:nvPr/>
          </p:nvSpPr>
          <p:spPr>
            <a:xfrm>
              <a:off x="6265763" y="4874824"/>
              <a:ext cx="5690340" cy="164847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rgbClr val="C00000"/>
                  </a:solidFill>
                  <a:latin typeface="Montserrat SemiBold" panose="00000700000000000000" pitchFamily="2" charset="0"/>
                  <a:ea typeface="Roboto Condensed Light" panose="02000000000000000000" pitchFamily="2" charset="0"/>
                </a:rPr>
                <a:t>Resources:</a:t>
              </a:r>
            </a:p>
          </p:txBody>
        </p:sp>
        <p:sp>
          <p:nvSpPr>
            <p:cNvPr id="50" name="Rectangle 49">
              <a:extLst>
                <a:ext uri="{FF2B5EF4-FFF2-40B4-BE49-F238E27FC236}">
                  <a16:creationId xmlns:a16="http://schemas.microsoft.com/office/drawing/2014/main" id="{0F464FCA-194A-CBDB-2DB8-8B3E86501D6F}"/>
                </a:ext>
              </a:extLst>
            </p:cNvPr>
            <p:cNvSpPr/>
            <p:nvPr/>
          </p:nvSpPr>
          <p:spPr>
            <a:xfrm>
              <a:off x="6232623" y="4874826"/>
              <a:ext cx="69965" cy="16484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51" name="TextBox 50">
              <a:extLst>
                <a:ext uri="{FF2B5EF4-FFF2-40B4-BE49-F238E27FC236}">
                  <a16:creationId xmlns:a16="http://schemas.microsoft.com/office/drawing/2014/main" id="{C766F440-5AA5-143E-0F9F-0FB6DAEE0E62}"/>
                </a:ext>
              </a:extLst>
            </p:cNvPr>
            <p:cNvSpPr txBox="1"/>
            <p:nvPr/>
          </p:nvSpPr>
          <p:spPr>
            <a:xfrm>
              <a:off x="6342900" y="5148563"/>
              <a:ext cx="5484215" cy="1374735"/>
            </a:xfrm>
            <a:prstGeom prst="rect">
              <a:avLst/>
            </a:prstGeom>
            <a:noFill/>
          </p:spPr>
          <p:txBody>
            <a:bodyPr wrap="square">
              <a:spAutoFit/>
            </a:bodyPr>
            <a:lstStyle/>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Marketing material</a:t>
              </a:r>
            </a:p>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Travel accommodations </a:t>
              </a:r>
            </a:p>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Transportation</a:t>
              </a:r>
            </a:p>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Organization collateral/swag</a:t>
              </a:r>
            </a:p>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FAQs for employees attending on your behalf</a:t>
              </a:r>
            </a:p>
          </p:txBody>
        </p:sp>
      </p:grpSp>
      <p:cxnSp>
        <p:nvCxnSpPr>
          <p:cNvPr id="52" name="Straight Connector 51">
            <a:extLst>
              <a:ext uri="{FF2B5EF4-FFF2-40B4-BE49-F238E27FC236}">
                <a16:creationId xmlns:a16="http://schemas.microsoft.com/office/drawing/2014/main" id="{E876D813-7439-E28A-7385-F88D721BCEE0}"/>
              </a:ext>
            </a:extLst>
          </p:cNvPr>
          <p:cNvCxnSpPr>
            <a:cxnSpLocks/>
          </p:cNvCxnSpPr>
          <p:nvPr/>
        </p:nvCxnSpPr>
        <p:spPr>
          <a:xfrm>
            <a:off x="6797888" y="1185375"/>
            <a:ext cx="0" cy="5243705"/>
          </a:xfrm>
          <a:prstGeom prst="line">
            <a:avLst/>
          </a:prstGeom>
          <a:ln w="28575">
            <a:solidFill>
              <a:schemeClr val="bg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16D0306F-2723-DD72-87B6-6D4C524473B5}"/>
              </a:ext>
            </a:extLst>
          </p:cNvPr>
          <p:cNvSpPr txBox="1"/>
          <p:nvPr/>
        </p:nvSpPr>
        <p:spPr>
          <a:xfrm>
            <a:off x="9680483" y="6382409"/>
            <a:ext cx="2158999" cy="307777"/>
          </a:xfrm>
          <a:prstGeom prst="rect">
            <a:avLst/>
          </a:prstGeom>
        </p:spPr>
        <p:txBody>
          <a:bodyPr wrap="square" rtlCol="0">
            <a:spAutoFit/>
          </a:bodyPr>
          <a:lstStyle/>
          <a:p>
            <a:pPr algn="l"/>
            <a:r>
              <a:rPr lang="en-US" sz="1400" dirty="0"/>
              <a:t>TNI Consulting Services  |  </a:t>
            </a:r>
            <a:fld id="{A9431E36-6410-44CF-A27B-9E92FB66C6D4}" type="slidenum">
              <a:rPr lang="en-US" sz="1400" b="0" smtClean="0"/>
              <a:t>6</a:t>
            </a:fld>
            <a:endParaRPr lang="en-US" sz="1400" b="0" dirty="0"/>
          </a:p>
        </p:txBody>
      </p:sp>
    </p:spTree>
    <p:extLst>
      <p:ext uri="{BB962C8B-B14F-4D97-AF65-F5344CB8AC3E}">
        <p14:creationId xmlns:p14="http://schemas.microsoft.com/office/powerpoint/2010/main" val="2518532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5" name="AutoShape 5"/>
          <p:cNvSpPr/>
          <p:nvPr/>
        </p:nvSpPr>
        <p:spPr>
          <a:xfrm rot="-5400000">
            <a:off x="2940841" y="3284329"/>
            <a:ext cx="240480" cy="6128752"/>
          </a:xfrm>
          <a:prstGeom prst="rect">
            <a:avLst/>
          </a:prstGeom>
          <a:solidFill>
            <a:schemeClr val="tx1"/>
          </a:solidFill>
        </p:spPr>
        <p:txBody>
          <a:bodyPr/>
          <a:lstStyle/>
          <a:p>
            <a:endParaRPr lang="en-US" sz="728" dirty="0"/>
          </a:p>
        </p:txBody>
      </p:sp>
      <p:grpSp>
        <p:nvGrpSpPr>
          <p:cNvPr id="6" name="Group 6"/>
          <p:cNvGrpSpPr/>
          <p:nvPr/>
        </p:nvGrpSpPr>
        <p:grpSpPr>
          <a:xfrm>
            <a:off x="10308418" y="-1870258"/>
            <a:ext cx="2433075" cy="2433075"/>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chemeClr val="bg1"/>
            </a:solidFill>
          </p:spPr>
          <p:txBody>
            <a:bodyPr/>
            <a:lstStyle/>
            <a:p>
              <a:endParaRPr lang="en-US" sz="728" dirty="0"/>
            </a:p>
          </p:txBody>
        </p:sp>
      </p:grpSp>
      <p:grpSp>
        <p:nvGrpSpPr>
          <p:cNvPr id="8" name="Group 8"/>
          <p:cNvGrpSpPr/>
          <p:nvPr/>
        </p:nvGrpSpPr>
        <p:grpSpPr>
          <a:xfrm>
            <a:off x="8181917" y="-2495196"/>
            <a:ext cx="2997131" cy="2992335"/>
            <a:chOff x="0" y="0"/>
            <a:chExt cx="6350000" cy="6339840"/>
          </a:xfrm>
        </p:grpSpPr>
        <p:sp>
          <p:nvSpPr>
            <p:cNvPr id="9" name="Freeform 9"/>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chemeClr val="tx1"/>
            </a:solidFill>
          </p:spPr>
          <p:txBody>
            <a:bodyPr/>
            <a:lstStyle/>
            <a:p>
              <a:endParaRPr lang="en-US"/>
            </a:p>
          </p:txBody>
        </p:sp>
      </p:grpSp>
      <p:sp>
        <p:nvSpPr>
          <p:cNvPr id="10" name="Title 3">
            <a:extLst>
              <a:ext uri="{FF2B5EF4-FFF2-40B4-BE49-F238E27FC236}">
                <a16:creationId xmlns:a16="http://schemas.microsoft.com/office/drawing/2014/main" id="{1D9FA1CA-F0F0-3F6A-BBDB-83050A0D7CA7}"/>
              </a:ext>
            </a:extLst>
          </p:cNvPr>
          <p:cNvSpPr txBox="1">
            <a:spLocks/>
          </p:cNvSpPr>
          <p:nvPr/>
        </p:nvSpPr>
        <p:spPr>
          <a:xfrm>
            <a:off x="328183" y="365302"/>
            <a:ext cx="11119027" cy="1130188"/>
          </a:xfrm>
          <a:prstGeom prst="rect">
            <a:avLst/>
          </a:prstGeom>
        </p:spPr>
        <p:txBody>
          <a:bodyPr/>
          <a:lstStyle>
            <a:lvl1pPr algn="l" defTabSz="914400" rtl="0" eaLnBrk="1" latinLnBrk="0" hangingPunct="1">
              <a:lnSpc>
                <a:spcPts val="4000"/>
              </a:lnSpc>
              <a:spcBef>
                <a:spcPct val="0"/>
              </a:spcBef>
              <a:buNone/>
              <a:defRPr sz="3200" b="0" i="0" kern="1200">
                <a:solidFill>
                  <a:srgbClr val="717171"/>
                </a:solidFill>
                <a:latin typeface="Montserrat SemiBold" pitchFamily="2" charset="77"/>
                <a:ea typeface="+mj-ea"/>
                <a:cs typeface="Arial" panose="020B0604020202020204" pitchFamily="34" charset="0"/>
              </a:defRPr>
            </a:lvl1pPr>
          </a:lstStyle>
          <a:p>
            <a:r>
              <a:rPr lang="en-US" dirty="0">
                <a:solidFill>
                  <a:schemeClr val="bg1"/>
                </a:solidFill>
              </a:rPr>
              <a:t>Information Session</a:t>
            </a:r>
            <a:endParaRPr lang="en-CA" dirty="0">
              <a:solidFill>
                <a:schemeClr val="bg1"/>
              </a:solidFill>
            </a:endParaRPr>
          </a:p>
        </p:txBody>
      </p:sp>
      <p:grpSp>
        <p:nvGrpSpPr>
          <p:cNvPr id="11" name="Group 10">
            <a:extLst>
              <a:ext uri="{FF2B5EF4-FFF2-40B4-BE49-F238E27FC236}">
                <a16:creationId xmlns:a16="http://schemas.microsoft.com/office/drawing/2014/main" id="{F306183B-EA1B-C2DD-06AE-5215810C41AB}"/>
              </a:ext>
            </a:extLst>
          </p:cNvPr>
          <p:cNvGrpSpPr/>
          <p:nvPr/>
        </p:nvGrpSpPr>
        <p:grpSpPr>
          <a:xfrm>
            <a:off x="354104" y="1011750"/>
            <a:ext cx="6223664" cy="2365130"/>
            <a:chOff x="354104" y="1011750"/>
            <a:chExt cx="6223664" cy="2365130"/>
          </a:xfrm>
        </p:grpSpPr>
        <p:sp>
          <p:nvSpPr>
            <p:cNvPr id="12" name="Rectangle 11">
              <a:extLst>
                <a:ext uri="{FF2B5EF4-FFF2-40B4-BE49-F238E27FC236}">
                  <a16:creationId xmlns:a16="http://schemas.microsoft.com/office/drawing/2014/main" id="{59670ECB-D02D-D300-9C06-4C9784410213}"/>
                </a:ext>
              </a:extLst>
            </p:cNvPr>
            <p:cNvSpPr/>
            <p:nvPr/>
          </p:nvSpPr>
          <p:spPr>
            <a:xfrm>
              <a:off x="354104" y="1185375"/>
              <a:ext cx="6223664" cy="2191505"/>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1416" indent="-171416" defTabSz="554382">
                <a:spcBef>
                  <a:spcPts val="200"/>
                </a:spcBef>
                <a:spcAft>
                  <a:spcPts val="200"/>
                </a:spcAft>
                <a:buFont typeface="Arial" panose="020B0604020202020204" pitchFamily="34" charset="0"/>
                <a:buChar char="•"/>
              </a:pPr>
              <a:r>
                <a:rPr lang="en-US" sz="1400" dirty="0">
                  <a:solidFill>
                    <a:schemeClr val="bg1"/>
                  </a:solidFill>
                  <a:latin typeface="Roboto Condensed Light"/>
                </a:rPr>
                <a:t>Good information sessions provide an opportunity not only for students to learn about your organization but also for your organization to learn about promising students.</a:t>
              </a:r>
            </a:p>
            <a:p>
              <a:pPr marL="171416" indent="-171416" defTabSz="554382">
                <a:spcBef>
                  <a:spcPts val="200"/>
                </a:spcBef>
                <a:spcAft>
                  <a:spcPts val="200"/>
                </a:spcAft>
                <a:buFont typeface="Arial" panose="020B0604020202020204" pitchFamily="34" charset="0"/>
                <a:buChar char="•"/>
              </a:pPr>
              <a:r>
                <a:rPr lang="en-US" sz="1400" dirty="0">
                  <a:solidFill>
                    <a:schemeClr val="bg1"/>
                  </a:solidFill>
                  <a:latin typeface="Roboto Condensed Light"/>
                </a:rPr>
                <a:t>Give students a good picture of what it is like to work at your organization. This requires providing information not only on the organization itself but also on the job and the team they would be a part of.</a:t>
              </a:r>
            </a:p>
            <a:p>
              <a:pPr marL="171416" indent="-171416" defTabSz="554382">
                <a:spcBef>
                  <a:spcPts val="200"/>
                </a:spcBef>
                <a:spcAft>
                  <a:spcPts val="200"/>
                </a:spcAft>
                <a:buFont typeface="Arial" panose="020B0604020202020204" pitchFamily="34" charset="0"/>
                <a:buChar char="•"/>
              </a:pPr>
              <a:r>
                <a:rPr lang="en-US" sz="1400" dirty="0">
                  <a:solidFill>
                    <a:schemeClr val="bg1"/>
                  </a:solidFill>
                  <a:latin typeface="Roboto Condensed Light"/>
                </a:rPr>
                <a:t>Students who come to your information session are already curious enough about your organization to show up, which makes it an excellent opportunity to network and create a list of strong candidates.</a:t>
              </a:r>
            </a:p>
          </p:txBody>
        </p:sp>
        <p:sp>
          <p:nvSpPr>
            <p:cNvPr id="13" name="Rectangle: Rounded Corners 12">
              <a:extLst>
                <a:ext uri="{FF2B5EF4-FFF2-40B4-BE49-F238E27FC236}">
                  <a16:creationId xmlns:a16="http://schemas.microsoft.com/office/drawing/2014/main" id="{1108557B-54A3-D212-43A9-1E00E8992A9D}"/>
                </a:ext>
              </a:extLst>
            </p:cNvPr>
            <p:cNvSpPr/>
            <p:nvPr/>
          </p:nvSpPr>
          <p:spPr>
            <a:xfrm>
              <a:off x="543432" y="1011750"/>
              <a:ext cx="1588625" cy="28928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mj-lt"/>
                </a:rPr>
                <a:t>Overview</a:t>
              </a:r>
              <a:endParaRPr lang="en-CA" sz="1400" dirty="0">
                <a:solidFill>
                  <a:schemeClr val="bg1"/>
                </a:solidFill>
                <a:latin typeface="+mj-lt"/>
              </a:endParaRPr>
            </a:p>
          </p:txBody>
        </p:sp>
      </p:grpSp>
      <p:sp>
        <p:nvSpPr>
          <p:cNvPr id="14" name="Rectangle 13">
            <a:extLst>
              <a:ext uri="{FF2B5EF4-FFF2-40B4-BE49-F238E27FC236}">
                <a16:creationId xmlns:a16="http://schemas.microsoft.com/office/drawing/2014/main" id="{2B1F43ED-4235-E451-0719-3F3DAD1EA993}"/>
              </a:ext>
            </a:extLst>
          </p:cNvPr>
          <p:cNvSpPr/>
          <p:nvPr/>
        </p:nvSpPr>
        <p:spPr>
          <a:xfrm>
            <a:off x="354104" y="3691700"/>
            <a:ext cx="6223663" cy="2325205"/>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2800" indent="-172800" defTabSz="554382">
              <a:spcBef>
                <a:spcPts val="200"/>
              </a:spcBef>
              <a:spcAft>
                <a:spcPts val="200"/>
              </a:spcAft>
              <a:buFont typeface="Arial" panose="020B0604020202020204" pitchFamily="34" charset="0"/>
              <a:buChar char="•"/>
            </a:pPr>
            <a:r>
              <a:rPr lang="en-US" sz="1400" dirty="0">
                <a:solidFill>
                  <a:schemeClr val="bg1"/>
                </a:solidFill>
                <a:latin typeface="Roboto Condensed Light"/>
              </a:rPr>
              <a:t>Work with the school’s career services to identify the best time and place to host the session(s). </a:t>
            </a:r>
          </a:p>
          <a:p>
            <a:pPr marL="172800" indent="-172800" defTabSz="554382">
              <a:spcBef>
                <a:spcPts val="200"/>
              </a:spcBef>
              <a:spcAft>
                <a:spcPts val="200"/>
              </a:spcAft>
              <a:buFont typeface="Arial" panose="020B0604020202020204" pitchFamily="34" charset="0"/>
              <a:buChar char="•"/>
            </a:pPr>
            <a:r>
              <a:rPr lang="en-US" sz="1400" dirty="0">
                <a:solidFill>
                  <a:schemeClr val="bg1"/>
                </a:solidFill>
                <a:latin typeface="Roboto Condensed Light"/>
              </a:rPr>
              <a:t>Inquire about what information would be most helpful for target students. Ask yourself, “If I were a student, what would I want to know about a potential employer?”</a:t>
            </a:r>
          </a:p>
          <a:p>
            <a:pPr marL="172800" indent="-172800" defTabSz="554382">
              <a:spcBef>
                <a:spcPts val="200"/>
              </a:spcBef>
              <a:spcAft>
                <a:spcPts val="200"/>
              </a:spcAft>
              <a:buFont typeface="Arial" panose="020B0604020202020204" pitchFamily="34" charset="0"/>
              <a:buChar char="•"/>
            </a:pPr>
            <a:r>
              <a:rPr lang="en-US" sz="1400" dirty="0">
                <a:solidFill>
                  <a:schemeClr val="bg1"/>
                </a:solidFill>
                <a:latin typeface="Roboto Condensed Light"/>
              </a:rPr>
              <a:t>Provide a brief presentation at the start of the session and allow ample time for networking.</a:t>
            </a:r>
          </a:p>
          <a:p>
            <a:pPr marL="172800" indent="-172800" defTabSz="554382">
              <a:spcBef>
                <a:spcPts val="200"/>
              </a:spcBef>
              <a:spcAft>
                <a:spcPts val="200"/>
              </a:spcAft>
              <a:buFont typeface="Arial" panose="020B0604020202020204" pitchFamily="34" charset="0"/>
              <a:buChar char="•"/>
            </a:pPr>
            <a:r>
              <a:rPr lang="en-US" sz="1400" dirty="0">
                <a:solidFill>
                  <a:schemeClr val="bg1"/>
                </a:solidFill>
                <a:latin typeface="Roboto Condensed Light"/>
              </a:rPr>
              <a:t>Determine if there are current job openings that could be advertised at the event.</a:t>
            </a:r>
          </a:p>
          <a:p>
            <a:pPr marL="172800" indent="-172800" defTabSz="554382">
              <a:spcBef>
                <a:spcPts val="200"/>
              </a:spcBef>
              <a:spcAft>
                <a:spcPts val="200"/>
              </a:spcAft>
              <a:buFont typeface="Arial" panose="020B0604020202020204" pitchFamily="34" charset="0"/>
              <a:buChar char="•"/>
            </a:pPr>
            <a:r>
              <a:rPr lang="en-US" sz="1400" dirty="0">
                <a:solidFill>
                  <a:schemeClr val="bg1"/>
                </a:solidFill>
                <a:latin typeface="Roboto Condensed Light"/>
              </a:rPr>
              <a:t>Debrief with employees after the event to review the registration list and identify promising students to follow up with.</a:t>
            </a:r>
          </a:p>
        </p:txBody>
      </p:sp>
      <p:sp>
        <p:nvSpPr>
          <p:cNvPr id="15" name="Rectangle: Rounded Corners 14">
            <a:extLst>
              <a:ext uri="{FF2B5EF4-FFF2-40B4-BE49-F238E27FC236}">
                <a16:creationId xmlns:a16="http://schemas.microsoft.com/office/drawing/2014/main" id="{24812512-2E06-4B13-0BA7-C04951954223}"/>
              </a:ext>
            </a:extLst>
          </p:cNvPr>
          <p:cNvSpPr/>
          <p:nvPr/>
        </p:nvSpPr>
        <p:spPr>
          <a:xfrm>
            <a:off x="543433" y="3526774"/>
            <a:ext cx="1588625" cy="289283"/>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mj-lt"/>
              </a:rPr>
              <a:t>Execution</a:t>
            </a:r>
            <a:endParaRPr lang="en-CA" sz="1400" dirty="0">
              <a:solidFill>
                <a:schemeClr val="bg1"/>
              </a:solidFill>
              <a:latin typeface="+mj-lt"/>
            </a:endParaRPr>
          </a:p>
        </p:txBody>
      </p:sp>
      <p:grpSp>
        <p:nvGrpSpPr>
          <p:cNvPr id="16" name="Group 15">
            <a:extLst>
              <a:ext uri="{FF2B5EF4-FFF2-40B4-BE49-F238E27FC236}">
                <a16:creationId xmlns:a16="http://schemas.microsoft.com/office/drawing/2014/main" id="{5440821D-03E6-B3E7-40CD-17D4EC93CB0C}"/>
              </a:ext>
            </a:extLst>
          </p:cNvPr>
          <p:cNvGrpSpPr/>
          <p:nvPr/>
        </p:nvGrpSpPr>
        <p:grpSpPr>
          <a:xfrm>
            <a:off x="6981117" y="679891"/>
            <a:ext cx="4804474" cy="2694804"/>
            <a:chOff x="6198334" y="1277790"/>
            <a:chExt cx="5723480" cy="2189319"/>
          </a:xfrm>
        </p:grpSpPr>
        <p:sp>
          <p:nvSpPr>
            <p:cNvPr id="17" name="Rectangle 16">
              <a:extLst>
                <a:ext uri="{FF2B5EF4-FFF2-40B4-BE49-F238E27FC236}">
                  <a16:creationId xmlns:a16="http://schemas.microsoft.com/office/drawing/2014/main" id="{1DBA89AB-F65C-9733-BBD3-4B11E37E2547}"/>
                </a:ext>
              </a:extLst>
            </p:cNvPr>
            <p:cNvSpPr/>
            <p:nvPr/>
          </p:nvSpPr>
          <p:spPr>
            <a:xfrm>
              <a:off x="6204589" y="1277790"/>
              <a:ext cx="5717225" cy="218851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chemeClr val="tx1"/>
                  </a:solidFill>
                  <a:latin typeface="Montserrat SemiBold" panose="00000700000000000000" pitchFamily="2" charset="0"/>
                  <a:ea typeface="Roboto Condensed Light" panose="02000000000000000000" pitchFamily="2" charset="0"/>
                </a:rPr>
                <a:t>Who:</a:t>
              </a:r>
            </a:p>
          </p:txBody>
        </p:sp>
        <p:sp>
          <p:nvSpPr>
            <p:cNvPr id="18" name="Rectangle 17">
              <a:extLst>
                <a:ext uri="{FF2B5EF4-FFF2-40B4-BE49-F238E27FC236}">
                  <a16:creationId xmlns:a16="http://schemas.microsoft.com/office/drawing/2014/main" id="{73645721-6F8B-2DCD-002E-8BF5CF3623B8}"/>
                </a:ext>
              </a:extLst>
            </p:cNvPr>
            <p:cNvSpPr/>
            <p:nvPr/>
          </p:nvSpPr>
          <p:spPr>
            <a:xfrm>
              <a:off x="6198334" y="1277790"/>
              <a:ext cx="68578" cy="21885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19" name="TextBox 18">
              <a:extLst>
                <a:ext uri="{FF2B5EF4-FFF2-40B4-BE49-F238E27FC236}">
                  <a16:creationId xmlns:a16="http://schemas.microsoft.com/office/drawing/2014/main" id="{008D9B1F-53CF-1A8D-AFA9-B07ADFB0C172}"/>
                </a:ext>
              </a:extLst>
            </p:cNvPr>
            <p:cNvSpPr txBox="1"/>
            <p:nvPr/>
          </p:nvSpPr>
          <p:spPr>
            <a:xfrm>
              <a:off x="6346072" y="1574283"/>
              <a:ext cx="5496583" cy="1892826"/>
            </a:xfrm>
            <a:prstGeom prst="rect">
              <a:avLst/>
            </a:prstGeom>
            <a:noFill/>
          </p:spPr>
          <p:txBody>
            <a:bodyPr wrap="square">
              <a:spAutoFit/>
            </a:bodyPr>
            <a:lstStyle/>
            <a:p>
              <a:pPr defTabSz="554382"/>
              <a:r>
                <a:rPr lang="en-US" sz="1400" b="1" dirty="0">
                  <a:solidFill>
                    <a:srgbClr val="000000"/>
                  </a:solidFill>
                  <a:latin typeface="Roboto Condensed Light"/>
                </a:rPr>
                <a:t>Organization Participants:</a:t>
              </a:r>
            </a:p>
            <a:p>
              <a:pPr defTabSz="554382">
                <a:spcAft>
                  <a:spcPts val="600"/>
                </a:spcAft>
              </a:pPr>
              <a:r>
                <a:rPr lang="en-US" sz="1400" dirty="0">
                  <a:solidFill>
                    <a:srgbClr val="000000"/>
                  </a:solidFill>
                  <a:latin typeface="Roboto Condensed Light"/>
                </a:rPr>
                <a:t>Bring at least one employee for every ten students at the session to enable better networking. Bring employees currently working in the roles/functions you are recruiting for as well as management.</a:t>
              </a:r>
              <a:endParaRPr lang="en-CA" sz="1400" b="1" dirty="0">
                <a:solidFill>
                  <a:srgbClr val="000000"/>
                </a:solidFill>
                <a:latin typeface="Roboto Condensed Light"/>
              </a:endParaRPr>
            </a:p>
            <a:p>
              <a:pPr defTabSz="554382"/>
              <a:r>
                <a:rPr lang="en-US" sz="1400" b="1" dirty="0">
                  <a:solidFill>
                    <a:srgbClr val="000000"/>
                  </a:solidFill>
                  <a:latin typeface="Roboto Condensed Light"/>
                </a:rPr>
                <a:t>Target Graduates: </a:t>
              </a:r>
            </a:p>
            <a:p>
              <a:pPr defTabSz="554382">
                <a:spcAft>
                  <a:spcPts val="600"/>
                </a:spcAft>
              </a:pPr>
              <a:r>
                <a:rPr lang="en-US" sz="1400" dirty="0">
                  <a:solidFill>
                    <a:srgbClr val="000000"/>
                  </a:solidFill>
                  <a:latin typeface="Roboto Condensed Light"/>
                </a:rPr>
                <a:t>Work with your school partner to identify target departments and advertise the session effectively. If your audience members have distinct communication preferences, consider separate sessions.</a:t>
              </a:r>
            </a:p>
          </p:txBody>
        </p:sp>
      </p:grpSp>
      <p:grpSp>
        <p:nvGrpSpPr>
          <p:cNvPr id="20" name="Group 19">
            <a:extLst>
              <a:ext uri="{FF2B5EF4-FFF2-40B4-BE49-F238E27FC236}">
                <a16:creationId xmlns:a16="http://schemas.microsoft.com/office/drawing/2014/main" id="{814D4320-F78D-A837-0C1B-F03B0D0FD5F6}"/>
              </a:ext>
            </a:extLst>
          </p:cNvPr>
          <p:cNvGrpSpPr/>
          <p:nvPr/>
        </p:nvGrpSpPr>
        <p:grpSpPr>
          <a:xfrm>
            <a:off x="6981117" y="3511563"/>
            <a:ext cx="4806913" cy="852003"/>
            <a:chOff x="6209040" y="3565868"/>
            <a:chExt cx="5726385" cy="852003"/>
          </a:xfrm>
        </p:grpSpPr>
        <p:sp>
          <p:nvSpPr>
            <p:cNvPr id="21" name="Rectangle 20">
              <a:extLst>
                <a:ext uri="{FF2B5EF4-FFF2-40B4-BE49-F238E27FC236}">
                  <a16:creationId xmlns:a16="http://schemas.microsoft.com/office/drawing/2014/main" id="{AFBE9C5F-E912-7D6A-7747-3F5089EFA08C}"/>
                </a:ext>
              </a:extLst>
            </p:cNvPr>
            <p:cNvSpPr/>
            <p:nvPr/>
          </p:nvSpPr>
          <p:spPr>
            <a:xfrm>
              <a:off x="6218201" y="3565868"/>
              <a:ext cx="5717224" cy="852003"/>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chemeClr val="tx1"/>
                  </a:solidFill>
                  <a:latin typeface="Montserrat SemiBold" panose="00000700000000000000" pitchFamily="2" charset="0"/>
                  <a:ea typeface="Roboto Condensed Light" panose="02000000000000000000" pitchFamily="2" charset="0"/>
                </a:rPr>
                <a:t>Cost of methods:</a:t>
              </a:r>
            </a:p>
            <a:p>
              <a:pPr marL="108000"/>
              <a:endParaRPr lang="en-US" sz="1600" dirty="0">
                <a:latin typeface="Arial" panose="020B0604020202020204" pitchFamily="34" charset="0"/>
              </a:endParaRPr>
            </a:p>
          </p:txBody>
        </p:sp>
        <p:sp>
          <p:nvSpPr>
            <p:cNvPr id="22" name="Rectangle 21">
              <a:extLst>
                <a:ext uri="{FF2B5EF4-FFF2-40B4-BE49-F238E27FC236}">
                  <a16:creationId xmlns:a16="http://schemas.microsoft.com/office/drawing/2014/main" id="{B68BDEF5-F69F-CC54-3E77-33AB67400CA6}"/>
                </a:ext>
              </a:extLst>
            </p:cNvPr>
            <p:cNvSpPr/>
            <p:nvPr/>
          </p:nvSpPr>
          <p:spPr>
            <a:xfrm>
              <a:off x="6209040" y="3565868"/>
              <a:ext cx="68578" cy="8520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23" name="TextBox 22">
              <a:extLst>
                <a:ext uri="{FF2B5EF4-FFF2-40B4-BE49-F238E27FC236}">
                  <a16:creationId xmlns:a16="http://schemas.microsoft.com/office/drawing/2014/main" id="{47001A50-AAB9-7BBD-6F20-D5E2697BF24C}"/>
                </a:ext>
              </a:extLst>
            </p:cNvPr>
            <p:cNvSpPr txBox="1"/>
            <p:nvPr/>
          </p:nvSpPr>
          <p:spPr>
            <a:xfrm>
              <a:off x="6339059" y="3867201"/>
              <a:ext cx="5496583" cy="523220"/>
            </a:xfrm>
            <a:prstGeom prst="rect">
              <a:avLst/>
            </a:prstGeom>
            <a:noFill/>
          </p:spPr>
          <p:txBody>
            <a:bodyPr wrap="square">
              <a:spAutoFit/>
            </a:bodyPr>
            <a:lstStyle/>
            <a:p>
              <a:pPr defTabSz="554382"/>
              <a:r>
                <a:rPr lang="en-US" sz="1400" dirty="0">
                  <a:solidFill>
                    <a:srgbClr val="000000"/>
                  </a:solidFill>
                  <a:latin typeface="Roboto Condensed Light"/>
                </a:rPr>
                <a:t>Costs are moderate and may include room rental fee, food, swag, and time away from work for multiple employees.</a:t>
              </a:r>
            </a:p>
          </p:txBody>
        </p:sp>
      </p:grpSp>
      <p:grpSp>
        <p:nvGrpSpPr>
          <p:cNvPr id="24" name="Group 23">
            <a:extLst>
              <a:ext uri="{FF2B5EF4-FFF2-40B4-BE49-F238E27FC236}">
                <a16:creationId xmlns:a16="http://schemas.microsoft.com/office/drawing/2014/main" id="{2795D389-5996-3226-B54D-7F82729179AB}"/>
              </a:ext>
            </a:extLst>
          </p:cNvPr>
          <p:cNvGrpSpPr/>
          <p:nvPr/>
        </p:nvGrpSpPr>
        <p:grpSpPr>
          <a:xfrm>
            <a:off x="6981117" y="4472985"/>
            <a:ext cx="4804475" cy="1545881"/>
            <a:chOff x="6232623" y="4874825"/>
            <a:chExt cx="5723480" cy="1545881"/>
          </a:xfrm>
        </p:grpSpPr>
        <p:sp>
          <p:nvSpPr>
            <p:cNvPr id="25" name="Rectangle 24">
              <a:extLst>
                <a:ext uri="{FF2B5EF4-FFF2-40B4-BE49-F238E27FC236}">
                  <a16:creationId xmlns:a16="http://schemas.microsoft.com/office/drawing/2014/main" id="{6D57C1AE-4C42-9A00-A260-3688D0CB4319}"/>
                </a:ext>
              </a:extLst>
            </p:cNvPr>
            <p:cNvSpPr/>
            <p:nvPr/>
          </p:nvSpPr>
          <p:spPr>
            <a:xfrm>
              <a:off x="6265763" y="4874825"/>
              <a:ext cx="5690340" cy="154392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chemeClr val="tx1"/>
                  </a:solidFill>
                  <a:latin typeface="Montserrat SemiBold" panose="00000700000000000000" pitchFamily="2" charset="0"/>
                  <a:ea typeface="Roboto Condensed Light" panose="02000000000000000000" pitchFamily="2" charset="0"/>
                </a:rPr>
                <a:t>Resources:</a:t>
              </a:r>
            </a:p>
          </p:txBody>
        </p:sp>
        <p:sp>
          <p:nvSpPr>
            <p:cNvPr id="26" name="Rectangle 25">
              <a:extLst>
                <a:ext uri="{FF2B5EF4-FFF2-40B4-BE49-F238E27FC236}">
                  <a16:creationId xmlns:a16="http://schemas.microsoft.com/office/drawing/2014/main" id="{331B5B34-DD54-F43E-E834-C78986F3F575}"/>
                </a:ext>
              </a:extLst>
            </p:cNvPr>
            <p:cNvSpPr/>
            <p:nvPr/>
          </p:nvSpPr>
          <p:spPr>
            <a:xfrm>
              <a:off x="6232623" y="4874827"/>
              <a:ext cx="69965" cy="15438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27" name="TextBox 26">
              <a:extLst>
                <a:ext uri="{FF2B5EF4-FFF2-40B4-BE49-F238E27FC236}">
                  <a16:creationId xmlns:a16="http://schemas.microsoft.com/office/drawing/2014/main" id="{F986AEE8-82D0-9DCE-2EAC-6084B2CAB8EE}"/>
                </a:ext>
              </a:extLst>
            </p:cNvPr>
            <p:cNvSpPr txBox="1"/>
            <p:nvPr/>
          </p:nvSpPr>
          <p:spPr>
            <a:xfrm>
              <a:off x="6342900" y="5148563"/>
              <a:ext cx="5484215" cy="1272143"/>
            </a:xfrm>
            <a:prstGeom prst="rect">
              <a:avLst/>
            </a:prstGeom>
            <a:noFill/>
          </p:spPr>
          <p:txBody>
            <a:bodyPr wrap="square">
              <a:spAutoFit/>
            </a:bodyPr>
            <a:lstStyle/>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Venue: Choose a room on campus easily accessible by students of all abilities, with space for participants to move around and network.</a:t>
              </a:r>
            </a:p>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Swag and information to hand out</a:t>
              </a:r>
            </a:p>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Food and drinks</a:t>
              </a:r>
            </a:p>
          </p:txBody>
        </p:sp>
      </p:grpSp>
      <p:cxnSp>
        <p:nvCxnSpPr>
          <p:cNvPr id="28" name="Straight Connector 27">
            <a:extLst>
              <a:ext uri="{FF2B5EF4-FFF2-40B4-BE49-F238E27FC236}">
                <a16:creationId xmlns:a16="http://schemas.microsoft.com/office/drawing/2014/main" id="{9A85FC27-6C7B-F7A3-FF11-805B39994E49}"/>
              </a:ext>
            </a:extLst>
          </p:cNvPr>
          <p:cNvCxnSpPr>
            <a:cxnSpLocks/>
          </p:cNvCxnSpPr>
          <p:nvPr/>
        </p:nvCxnSpPr>
        <p:spPr>
          <a:xfrm>
            <a:off x="6797888" y="1185375"/>
            <a:ext cx="0" cy="5243705"/>
          </a:xfrm>
          <a:prstGeom prst="line">
            <a:avLst/>
          </a:prstGeom>
          <a:ln w="28575">
            <a:solidFill>
              <a:schemeClr val="bg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A5FD765-B2F9-9987-D63A-66E7AA203E5E}"/>
              </a:ext>
            </a:extLst>
          </p:cNvPr>
          <p:cNvSpPr txBox="1"/>
          <p:nvPr/>
        </p:nvSpPr>
        <p:spPr>
          <a:xfrm>
            <a:off x="9680483" y="6382409"/>
            <a:ext cx="2158999" cy="307777"/>
          </a:xfrm>
          <a:prstGeom prst="rect">
            <a:avLst/>
          </a:prstGeom>
        </p:spPr>
        <p:txBody>
          <a:bodyPr wrap="square" rtlCol="0">
            <a:spAutoFit/>
          </a:bodyPr>
          <a:lstStyle/>
          <a:p>
            <a:pPr algn="l"/>
            <a:r>
              <a:rPr lang="en-US" sz="1400" dirty="0">
                <a:solidFill>
                  <a:schemeClr val="bg1"/>
                </a:solidFill>
              </a:rPr>
              <a:t>TNI Consulting Services  |  </a:t>
            </a:r>
            <a:fld id="{A9431E36-6410-44CF-A27B-9E92FB66C6D4}" type="slidenum">
              <a:rPr lang="en-US" sz="1400" b="0" smtClean="0">
                <a:solidFill>
                  <a:schemeClr val="bg1"/>
                </a:solidFill>
              </a:rPr>
              <a:t>7</a:t>
            </a:fld>
            <a:endParaRPr lang="en-US" sz="1400" b="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 name="Group 3"/>
          <p:cNvGrpSpPr/>
          <p:nvPr/>
        </p:nvGrpSpPr>
        <p:grpSpPr>
          <a:xfrm>
            <a:off x="10482787" y="-1943830"/>
            <a:ext cx="2997131" cy="2992335"/>
            <a:chOff x="0" y="0"/>
            <a:chExt cx="6350000" cy="6339840"/>
          </a:xfrm>
        </p:grpSpPr>
        <p:sp>
          <p:nvSpPr>
            <p:cNvPr id="4" name="Freeform 4"/>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rgbClr val="C00000"/>
            </a:solidFill>
          </p:spPr>
          <p:txBody>
            <a:bodyPr/>
            <a:lstStyle/>
            <a:p>
              <a:endParaRPr lang="en-US" sz="728" dirty="0"/>
            </a:p>
          </p:txBody>
        </p:sp>
      </p:grpSp>
      <p:sp>
        <p:nvSpPr>
          <p:cNvPr id="5" name="AutoShape 5"/>
          <p:cNvSpPr/>
          <p:nvPr/>
        </p:nvSpPr>
        <p:spPr>
          <a:xfrm>
            <a:off x="11861113" y="-2528602"/>
            <a:ext cx="240480" cy="5675327"/>
          </a:xfrm>
          <a:prstGeom prst="rect">
            <a:avLst/>
          </a:prstGeom>
          <a:solidFill>
            <a:schemeClr val="bg1"/>
          </a:solidFill>
        </p:spPr>
        <p:txBody>
          <a:bodyPr/>
          <a:lstStyle/>
          <a:p>
            <a:endParaRPr lang="en-US"/>
          </a:p>
        </p:txBody>
      </p:sp>
      <p:sp>
        <p:nvSpPr>
          <p:cNvPr id="21" name="Title 3">
            <a:extLst>
              <a:ext uri="{FF2B5EF4-FFF2-40B4-BE49-F238E27FC236}">
                <a16:creationId xmlns:a16="http://schemas.microsoft.com/office/drawing/2014/main" id="{7CD83465-0243-06BE-9553-FC5122915E87}"/>
              </a:ext>
            </a:extLst>
          </p:cNvPr>
          <p:cNvSpPr txBox="1">
            <a:spLocks/>
          </p:cNvSpPr>
          <p:nvPr/>
        </p:nvSpPr>
        <p:spPr>
          <a:xfrm>
            <a:off x="354104" y="272149"/>
            <a:ext cx="11119027" cy="1130188"/>
          </a:xfrm>
          <a:prstGeom prst="rect">
            <a:avLst/>
          </a:prstGeom>
        </p:spPr>
        <p:txBody>
          <a:bodyPr/>
          <a:lstStyle>
            <a:lvl1pPr algn="l" defTabSz="914400" rtl="0" eaLnBrk="1" latinLnBrk="0" hangingPunct="1">
              <a:lnSpc>
                <a:spcPts val="4000"/>
              </a:lnSpc>
              <a:spcBef>
                <a:spcPct val="0"/>
              </a:spcBef>
              <a:buNone/>
              <a:defRPr sz="3200" b="0" i="0" kern="1200">
                <a:solidFill>
                  <a:srgbClr val="717171"/>
                </a:solidFill>
                <a:latin typeface="Montserrat SemiBold" pitchFamily="2" charset="77"/>
                <a:ea typeface="+mj-ea"/>
                <a:cs typeface="Arial" panose="020B0604020202020204" pitchFamily="34" charset="0"/>
              </a:defRPr>
            </a:lvl1pPr>
          </a:lstStyle>
          <a:p>
            <a:r>
              <a:rPr lang="en-US" dirty="0">
                <a:solidFill>
                  <a:schemeClr val="bg1"/>
                </a:solidFill>
              </a:rPr>
              <a:t>Speaker/Industry Panel</a:t>
            </a:r>
            <a:endParaRPr lang="en-CA" dirty="0">
              <a:solidFill>
                <a:schemeClr val="bg1"/>
              </a:solidFill>
            </a:endParaRPr>
          </a:p>
        </p:txBody>
      </p:sp>
      <p:grpSp>
        <p:nvGrpSpPr>
          <p:cNvPr id="22" name="Group 21">
            <a:extLst>
              <a:ext uri="{FF2B5EF4-FFF2-40B4-BE49-F238E27FC236}">
                <a16:creationId xmlns:a16="http://schemas.microsoft.com/office/drawing/2014/main" id="{94599942-17CA-28CE-5B5C-84295101B09A}"/>
              </a:ext>
            </a:extLst>
          </p:cNvPr>
          <p:cNvGrpSpPr/>
          <p:nvPr/>
        </p:nvGrpSpPr>
        <p:grpSpPr>
          <a:xfrm>
            <a:off x="354104" y="1040733"/>
            <a:ext cx="6223664" cy="2434973"/>
            <a:chOff x="354104" y="1040733"/>
            <a:chExt cx="6223664" cy="2434973"/>
          </a:xfrm>
        </p:grpSpPr>
        <p:sp>
          <p:nvSpPr>
            <p:cNvPr id="23" name="Rectangle 22">
              <a:extLst>
                <a:ext uri="{FF2B5EF4-FFF2-40B4-BE49-F238E27FC236}">
                  <a16:creationId xmlns:a16="http://schemas.microsoft.com/office/drawing/2014/main" id="{0C3E4EF3-5403-4721-8256-712CABDD63C3}"/>
                </a:ext>
              </a:extLst>
            </p:cNvPr>
            <p:cNvSpPr/>
            <p:nvPr/>
          </p:nvSpPr>
          <p:spPr>
            <a:xfrm>
              <a:off x="354104" y="1185376"/>
              <a:ext cx="6223664" cy="2290330"/>
            </a:xfrm>
            <a:prstGeom prst="rect">
              <a:avLst/>
            </a:prstGeom>
            <a:noFill/>
            <a:ln w="12700">
              <a:solidFill>
                <a:srgbClr val="CE343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1416" indent="-171416" defTabSz="554382">
                <a:spcBef>
                  <a:spcPts val="200"/>
                </a:spcBef>
                <a:spcAft>
                  <a:spcPts val="200"/>
                </a:spcAft>
                <a:buFont typeface="Arial" panose="020B0604020202020204" pitchFamily="34" charset="0"/>
                <a:buChar char="•"/>
              </a:pPr>
              <a:r>
                <a:rPr lang="en-US" sz="1400" dirty="0">
                  <a:solidFill>
                    <a:schemeClr val="bg1"/>
                  </a:solidFill>
                  <a:latin typeface="Roboto Condensed Light"/>
                </a:rPr>
                <a:t>Current employees can deliver presentations on campus or participate on panels to provide students with insight into your organization’s industry. </a:t>
              </a:r>
            </a:p>
            <a:p>
              <a:pPr marL="171416" indent="-171416" defTabSz="554382">
                <a:spcBef>
                  <a:spcPts val="200"/>
                </a:spcBef>
                <a:spcAft>
                  <a:spcPts val="200"/>
                </a:spcAft>
                <a:buFont typeface="Arial" panose="020B0604020202020204" pitchFamily="34" charset="0"/>
                <a:buChar char="•"/>
              </a:pPr>
              <a:r>
                <a:rPr lang="en-US" sz="1400" dirty="0">
                  <a:solidFill>
                    <a:schemeClr val="bg1"/>
                  </a:solidFill>
                  <a:latin typeface="Roboto Condensed Light"/>
                </a:rPr>
                <a:t>This provides an opportunity to build your organization’s brand as well as to meet promising students after the event.</a:t>
              </a:r>
            </a:p>
            <a:p>
              <a:pPr marL="171416" indent="-171416" defTabSz="554382">
                <a:spcBef>
                  <a:spcPts val="200"/>
                </a:spcBef>
                <a:spcAft>
                  <a:spcPts val="200"/>
                </a:spcAft>
                <a:buFont typeface="Arial" panose="020B0604020202020204" pitchFamily="34" charset="0"/>
                <a:buChar char="•"/>
              </a:pPr>
              <a:r>
                <a:rPr lang="en-US" sz="1400" dirty="0">
                  <a:solidFill>
                    <a:schemeClr val="bg1"/>
                  </a:solidFill>
                  <a:latin typeface="Roboto Condensed Light"/>
                </a:rPr>
                <a:t>Speaking engagements come in a variety of forms:</a:t>
              </a:r>
            </a:p>
            <a:p>
              <a:pPr marL="628524" lvl="1" indent="-171416" defTabSz="554382">
                <a:spcBef>
                  <a:spcPts val="200"/>
                </a:spcBef>
                <a:spcAft>
                  <a:spcPts val="200"/>
                </a:spcAft>
                <a:buFont typeface="Courier New" panose="02070309020205020404" pitchFamily="49" charset="0"/>
                <a:buChar char="o"/>
              </a:pPr>
              <a:r>
                <a:rPr lang="en-US" sz="1400" dirty="0">
                  <a:solidFill>
                    <a:schemeClr val="bg1"/>
                  </a:solidFill>
                  <a:latin typeface="Roboto Condensed Light"/>
                </a:rPr>
                <a:t>Deliver a presentation on an interesting topic related to students’ area of study.</a:t>
              </a:r>
            </a:p>
            <a:p>
              <a:pPr marL="628524" lvl="1" indent="-171416" defTabSz="554382">
                <a:spcBef>
                  <a:spcPts val="200"/>
                </a:spcBef>
                <a:spcAft>
                  <a:spcPts val="200"/>
                </a:spcAft>
                <a:buFont typeface="Courier New" panose="02070309020205020404" pitchFamily="49" charset="0"/>
                <a:buChar char="o"/>
              </a:pPr>
              <a:r>
                <a:rPr lang="en-US" sz="1400" dirty="0">
                  <a:solidFill>
                    <a:schemeClr val="bg1"/>
                  </a:solidFill>
                  <a:latin typeface="Roboto Condensed Light"/>
                </a:rPr>
                <a:t>Participate on industry panels organized by the school or by industry associations.</a:t>
              </a:r>
            </a:p>
          </p:txBody>
        </p:sp>
        <p:sp>
          <p:nvSpPr>
            <p:cNvPr id="24" name="Rectangle: Rounded Corners 23">
              <a:extLst>
                <a:ext uri="{FF2B5EF4-FFF2-40B4-BE49-F238E27FC236}">
                  <a16:creationId xmlns:a16="http://schemas.microsoft.com/office/drawing/2014/main" id="{E130650F-EF0B-8587-6BAC-85511683D79B}"/>
                </a:ext>
              </a:extLst>
            </p:cNvPr>
            <p:cNvSpPr/>
            <p:nvPr/>
          </p:nvSpPr>
          <p:spPr>
            <a:xfrm>
              <a:off x="543432" y="1040733"/>
              <a:ext cx="1588625" cy="289283"/>
            </a:xfrm>
            <a:prstGeom prst="roundRect">
              <a:avLst/>
            </a:prstGeom>
            <a:solidFill>
              <a:srgbClr val="CE343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mj-lt"/>
                </a:rPr>
                <a:t>Overview</a:t>
              </a:r>
              <a:endParaRPr lang="en-CA" sz="1400" dirty="0">
                <a:solidFill>
                  <a:schemeClr val="bg1"/>
                </a:solidFill>
                <a:latin typeface="+mj-lt"/>
              </a:endParaRPr>
            </a:p>
          </p:txBody>
        </p:sp>
      </p:grpSp>
      <p:sp>
        <p:nvSpPr>
          <p:cNvPr id="25" name="Rectangle 24">
            <a:extLst>
              <a:ext uri="{FF2B5EF4-FFF2-40B4-BE49-F238E27FC236}">
                <a16:creationId xmlns:a16="http://schemas.microsoft.com/office/drawing/2014/main" id="{BCA6A04E-9555-0F21-7ADD-63A9593B3D28}"/>
              </a:ext>
            </a:extLst>
          </p:cNvPr>
          <p:cNvSpPr/>
          <p:nvPr/>
        </p:nvSpPr>
        <p:spPr>
          <a:xfrm>
            <a:off x="354104" y="3756000"/>
            <a:ext cx="6223663" cy="2813475"/>
          </a:xfrm>
          <a:prstGeom prst="rect">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2800" indent="-172800" defTabSz="554382">
              <a:spcBef>
                <a:spcPts val="200"/>
              </a:spcBef>
              <a:spcAft>
                <a:spcPts val="200"/>
              </a:spcAft>
              <a:buFont typeface="Arial" panose="020B0604020202020204" pitchFamily="34" charset="0"/>
              <a:buChar char="•"/>
            </a:pPr>
            <a:r>
              <a:rPr lang="en-US" sz="1400" dirty="0">
                <a:solidFill>
                  <a:schemeClr val="bg1"/>
                </a:solidFill>
                <a:latin typeface="Roboto Condensed Light"/>
              </a:rPr>
              <a:t>Build relationships with school departments that organize panels to identify opportunities to participate.</a:t>
            </a:r>
          </a:p>
          <a:p>
            <a:pPr marL="172800" indent="-172800" defTabSz="554382">
              <a:spcBef>
                <a:spcPts val="200"/>
              </a:spcBef>
              <a:spcAft>
                <a:spcPts val="200"/>
              </a:spcAft>
              <a:buFont typeface="Arial" panose="020B0604020202020204" pitchFamily="34" charset="0"/>
              <a:buChar char="•"/>
            </a:pPr>
            <a:r>
              <a:rPr lang="en-US" sz="1400" dirty="0">
                <a:solidFill>
                  <a:schemeClr val="bg1"/>
                </a:solidFill>
                <a:latin typeface="Roboto Condensed Light"/>
              </a:rPr>
              <a:t>Work with school partners to organize a panel or presentation by employees on relevant topics.</a:t>
            </a:r>
          </a:p>
          <a:p>
            <a:pPr marL="172800" indent="-172800" defTabSz="554382">
              <a:spcBef>
                <a:spcPts val="200"/>
              </a:spcBef>
              <a:spcAft>
                <a:spcPts val="200"/>
              </a:spcAft>
              <a:buFont typeface="Arial" panose="020B0604020202020204" pitchFamily="34" charset="0"/>
              <a:buChar char="•"/>
            </a:pPr>
            <a:r>
              <a:rPr lang="en-US" sz="1400" dirty="0">
                <a:solidFill>
                  <a:schemeClr val="bg1"/>
                </a:solidFill>
                <a:latin typeface="Roboto Condensed Light"/>
              </a:rPr>
              <a:t>Build relationships with industry or functional associations that target students to identify speaking or panel opportunities for employees.</a:t>
            </a:r>
          </a:p>
          <a:p>
            <a:pPr marL="172800" indent="-172800" defTabSz="554382">
              <a:spcBef>
                <a:spcPts val="200"/>
              </a:spcBef>
              <a:spcAft>
                <a:spcPts val="200"/>
              </a:spcAft>
              <a:buFont typeface="Arial" panose="020B0604020202020204" pitchFamily="34" charset="0"/>
              <a:buChar char="•"/>
            </a:pPr>
            <a:r>
              <a:rPr lang="en-US" sz="1400" dirty="0">
                <a:solidFill>
                  <a:schemeClr val="bg1"/>
                </a:solidFill>
                <a:latin typeface="Roboto Condensed Light"/>
              </a:rPr>
              <a:t>Identify employees to speak.</a:t>
            </a:r>
          </a:p>
          <a:p>
            <a:pPr marL="172800" indent="-172800" defTabSz="554382">
              <a:spcBef>
                <a:spcPts val="200"/>
              </a:spcBef>
              <a:spcAft>
                <a:spcPts val="200"/>
              </a:spcAft>
              <a:buFont typeface="Arial" panose="020B0604020202020204" pitchFamily="34" charset="0"/>
              <a:buChar char="•"/>
            </a:pPr>
            <a:r>
              <a:rPr lang="en-US" sz="1400" dirty="0">
                <a:solidFill>
                  <a:schemeClr val="bg1"/>
                </a:solidFill>
                <a:latin typeface="Roboto Condensed Light"/>
              </a:rPr>
              <a:t>Encourage employees to stay a few minutes after the event if students have questions. This provides a great opportunity to meet students who already show a passion for the topic. </a:t>
            </a:r>
          </a:p>
          <a:p>
            <a:pPr marL="172800" indent="-172800"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Follow up with promising students after the event.</a:t>
            </a:r>
          </a:p>
        </p:txBody>
      </p:sp>
      <p:sp>
        <p:nvSpPr>
          <p:cNvPr id="26" name="Rectangle: Rounded Corners 25">
            <a:extLst>
              <a:ext uri="{FF2B5EF4-FFF2-40B4-BE49-F238E27FC236}">
                <a16:creationId xmlns:a16="http://schemas.microsoft.com/office/drawing/2014/main" id="{EE4D3008-3C01-8CB8-57BF-7067F4DD15B5}"/>
              </a:ext>
            </a:extLst>
          </p:cNvPr>
          <p:cNvSpPr/>
          <p:nvPr/>
        </p:nvSpPr>
        <p:spPr>
          <a:xfrm>
            <a:off x="543433" y="3591074"/>
            <a:ext cx="1588625" cy="289283"/>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mj-lt"/>
              </a:rPr>
              <a:t>Execution</a:t>
            </a:r>
            <a:endParaRPr lang="en-CA" sz="1400" dirty="0">
              <a:solidFill>
                <a:schemeClr val="bg1"/>
              </a:solidFill>
              <a:latin typeface="+mj-lt"/>
            </a:endParaRPr>
          </a:p>
        </p:txBody>
      </p:sp>
      <p:grpSp>
        <p:nvGrpSpPr>
          <p:cNvPr id="27" name="Group 26">
            <a:extLst>
              <a:ext uri="{FF2B5EF4-FFF2-40B4-BE49-F238E27FC236}">
                <a16:creationId xmlns:a16="http://schemas.microsoft.com/office/drawing/2014/main" id="{D7A9808C-CA67-2AF1-520E-71977EE85D87}"/>
              </a:ext>
            </a:extLst>
          </p:cNvPr>
          <p:cNvGrpSpPr/>
          <p:nvPr/>
        </p:nvGrpSpPr>
        <p:grpSpPr>
          <a:xfrm>
            <a:off x="6990190" y="1185375"/>
            <a:ext cx="4804474" cy="1751222"/>
            <a:chOff x="6198334" y="1277790"/>
            <a:chExt cx="5723480" cy="1751222"/>
          </a:xfrm>
        </p:grpSpPr>
        <p:sp>
          <p:nvSpPr>
            <p:cNvPr id="28" name="Rectangle 27">
              <a:extLst>
                <a:ext uri="{FF2B5EF4-FFF2-40B4-BE49-F238E27FC236}">
                  <a16:creationId xmlns:a16="http://schemas.microsoft.com/office/drawing/2014/main" id="{500F1095-25D6-CB3B-8FF0-EC7EF1646730}"/>
                </a:ext>
              </a:extLst>
            </p:cNvPr>
            <p:cNvSpPr/>
            <p:nvPr/>
          </p:nvSpPr>
          <p:spPr>
            <a:xfrm>
              <a:off x="6204589" y="1277790"/>
              <a:ext cx="5717225" cy="175122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rgbClr val="C00000"/>
                  </a:solidFill>
                  <a:latin typeface="Montserrat SemiBold" panose="00000700000000000000" pitchFamily="2" charset="0"/>
                  <a:ea typeface="Roboto Condensed Light" panose="02000000000000000000" pitchFamily="2" charset="0"/>
                </a:rPr>
                <a:t>Who</a:t>
              </a:r>
              <a:r>
                <a:rPr lang="en-US" sz="1400" b="1" dirty="0">
                  <a:solidFill>
                    <a:srgbClr val="CE3439"/>
                  </a:solidFill>
                  <a:latin typeface="Montserrat SemiBold" panose="00000700000000000000" pitchFamily="2" charset="0"/>
                  <a:ea typeface="Roboto Condensed Light" panose="02000000000000000000" pitchFamily="2" charset="0"/>
                </a:rPr>
                <a:t>:</a:t>
              </a:r>
            </a:p>
          </p:txBody>
        </p:sp>
        <p:sp>
          <p:nvSpPr>
            <p:cNvPr id="29" name="Rectangle 28">
              <a:extLst>
                <a:ext uri="{FF2B5EF4-FFF2-40B4-BE49-F238E27FC236}">
                  <a16:creationId xmlns:a16="http://schemas.microsoft.com/office/drawing/2014/main" id="{7459EE5E-70C2-C947-53AB-EC689B048E34}"/>
                </a:ext>
              </a:extLst>
            </p:cNvPr>
            <p:cNvSpPr/>
            <p:nvPr/>
          </p:nvSpPr>
          <p:spPr>
            <a:xfrm>
              <a:off x="6198334" y="1277790"/>
              <a:ext cx="68578" cy="17512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30" name="TextBox 29">
              <a:extLst>
                <a:ext uri="{FF2B5EF4-FFF2-40B4-BE49-F238E27FC236}">
                  <a16:creationId xmlns:a16="http://schemas.microsoft.com/office/drawing/2014/main" id="{231A803E-142F-2AF0-07A9-1D509BD77E33}"/>
                </a:ext>
              </a:extLst>
            </p:cNvPr>
            <p:cNvSpPr txBox="1"/>
            <p:nvPr/>
          </p:nvSpPr>
          <p:spPr>
            <a:xfrm>
              <a:off x="6346072" y="1567073"/>
              <a:ext cx="5496583" cy="1461939"/>
            </a:xfrm>
            <a:prstGeom prst="rect">
              <a:avLst/>
            </a:prstGeom>
            <a:noFill/>
          </p:spPr>
          <p:txBody>
            <a:bodyPr wrap="square">
              <a:spAutoFit/>
            </a:bodyPr>
            <a:lstStyle/>
            <a:p>
              <a:pPr defTabSz="554382"/>
              <a:r>
                <a:rPr lang="en-US" sz="1400" b="1" dirty="0">
                  <a:solidFill>
                    <a:srgbClr val="000000"/>
                  </a:solidFill>
                  <a:latin typeface="Roboto Condensed Light"/>
                </a:rPr>
                <a:t>Organization Participants:</a:t>
              </a:r>
            </a:p>
            <a:p>
              <a:pPr defTabSz="554382">
                <a:spcAft>
                  <a:spcPts val="600"/>
                </a:spcAft>
              </a:pPr>
              <a:r>
                <a:rPr lang="en-US" sz="1400" dirty="0">
                  <a:solidFill>
                    <a:srgbClr val="000000"/>
                  </a:solidFill>
                  <a:latin typeface="Roboto Condensed Light"/>
                </a:rPr>
                <a:t>Current employees who have a passion for topics or expertise relevant to students’ areas of study.</a:t>
              </a:r>
              <a:endParaRPr lang="en-CA" sz="1400" b="1" dirty="0">
                <a:solidFill>
                  <a:srgbClr val="000000"/>
                </a:solidFill>
                <a:latin typeface="Roboto Condensed Light"/>
              </a:endParaRPr>
            </a:p>
            <a:p>
              <a:pPr defTabSz="554382"/>
              <a:r>
                <a:rPr lang="en-US" sz="1400" b="1" dirty="0">
                  <a:solidFill>
                    <a:srgbClr val="000000"/>
                  </a:solidFill>
                  <a:latin typeface="Roboto Condensed Light"/>
                </a:rPr>
                <a:t>Target Graduates: </a:t>
              </a:r>
            </a:p>
            <a:p>
              <a:pPr defTabSz="554382">
                <a:spcAft>
                  <a:spcPts val="600"/>
                </a:spcAft>
              </a:pPr>
              <a:r>
                <a:rPr lang="en-US" sz="1400" dirty="0">
                  <a:solidFill>
                    <a:srgbClr val="000000"/>
                  </a:solidFill>
                  <a:latin typeface="Roboto Condensed Light"/>
                </a:rPr>
                <a:t>Identify functional or industry panels and associations known to be attended by students.</a:t>
              </a:r>
            </a:p>
          </p:txBody>
        </p:sp>
      </p:grpSp>
      <p:grpSp>
        <p:nvGrpSpPr>
          <p:cNvPr id="31" name="Group 30">
            <a:extLst>
              <a:ext uri="{FF2B5EF4-FFF2-40B4-BE49-F238E27FC236}">
                <a16:creationId xmlns:a16="http://schemas.microsoft.com/office/drawing/2014/main" id="{AA0408A7-3EA1-0449-D2CA-BD6E643937CF}"/>
              </a:ext>
            </a:extLst>
          </p:cNvPr>
          <p:cNvGrpSpPr/>
          <p:nvPr/>
        </p:nvGrpSpPr>
        <p:grpSpPr>
          <a:xfrm>
            <a:off x="6990190" y="3146725"/>
            <a:ext cx="4806913" cy="800934"/>
            <a:chOff x="6209040" y="3565869"/>
            <a:chExt cx="5726385" cy="800934"/>
          </a:xfrm>
        </p:grpSpPr>
        <p:sp>
          <p:nvSpPr>
            <p:cNvPr id="32" name="Rectangle 31">
              <a:extLst>
                <a:ext uri="{FF2B5EF4-FFF2-40B4-BE49-F238E27FC236}">
                  <a16:creationId xmlns:a16="http://schemas.microsoft.com/office/drawing/2014/main" id="{52D6F818-7696-8E5F-0F6E-8D8596FFEA80}"/>
                </a:ext>
              </a:extLst>
            </p:cNvPr>
            <p:cNvSpPr/>
            <p:nvPr/>
          </p:nvSpPr>
          <p:spPr>
            <a:xfrm>
              <a:off x="6218201" y="3565869"/>
              <a:ext cx="5717224" cy="80093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rgbClr val="C00000"/>
                  </a:solidFill>
                  <a:latin typeface="Montserrat SemiBold" panose="00000700000000000000" pitchFamily="2" charset="0"/>
                  <a:ea typeface="Roboto Condensed Light" panose="02000000000000000000" pitchFamily="2" charset="0"/>
                </a:rPr>
                <a:t>Cost of methods:</a:t>
              </a:r>
            </a:p>
            <a:p>
              <a:pPr marL="108000"/>
              <a:endParaRPr lang="en-US" sz="1600" dirty="0">
                <a:latin typeface="Arial" panose="020B0604020202020204" pitchFamily="34" charset="0"/>
              </a:endParaRPr>
            </a:p>
          </p:txBody>
        </p:sp>
        <p:sp>
          <p:nvSpPr>
            <p:cNvPr id="33" name="Rectangle 32">
              <a:extLst>
                <a:ext uri="{FF2B5EF4-FFF2-40B4-BE49-F238E27FC236}">
                  <a16:creationId xmlns:a16="http://schemas.microsoft.com/office/drawing/2014/main" id="{127C4C41-6CA5-47A3-E950-40273F93B8C4}"/>
                </a:ext>
              </a:extLst>
            </p:cNvPr>
            <p:cNvSpPr/>
            <p:nvPr/>
          </p:nvSpPr>
          <p:spPr>
            <a:xfrm>
              <a:off x="6209040" y="3565869"/>
              <a:ext cx="68578" cy="8009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34" name="TextBox 33">
              <a:extLst>
                <a:ext uri="{FF2B5EF4-FFF2-40B4-BE49-F238E27FC236}">
                  <a16:creationId xmlns:a16="http://schemas.microsoft.com/office/drawing/2014/main" id="{6EEB103A-3E11-FBF8-8F05-282CBD7649CC}"/>
                </a:ext>
              </a:extLst>
            </p:cNvPr>
            <p:cNvSpPr txBox="1"/>
            <p:nvPr/>
          </p:nvSpPr>
          <p:spPr>
            <a:xfrm>
              <a:off x="6356779" y="3843582"/>
              <a:ext cx="5496583" cy="523220"/>
            </a:xfrm>
            <a:prstGeom prst="rect">
              <a:avLst/>
            </a:prstGeom>
            <a:noFill/>
          </p:spPr>
          <p:txBody>
            <a:bodyPr wrap="square">
              <a:spAutoFit/>
            </a:bodyPr>
            <a:lstStyle/>
            <a:p>
              <a:pPr defTabSz="554382"/>
              <a:r>
                <a:rPr lang="en-US" sz="1400" dirty="0">
                  <a:solidFill>
                    <a:srgbClr val="000000"/>
                  </a:solidFill>
                  <a:latin typeface="Roboto Condensed Light"/>
                </a:rPr>
                <a:t>Very low cost, only time away from work for current employees and some travel expenses.</a:t>
              </a:r>
            </a:p>
          </p:txBody>
        </p:sp>
      </p:grpSp>
      <p:grpSp>
        <p:nvGrpSpPr>
          <p:cNvPr id="35" name="Group 34">
            <a:extLst>
              <a:ext uri="{FF2B5EF4-FFF2-40B4-BE49-F238E27FC236}">
                <a16:creationId xmlns:a16="http://schemas.microsoft.com/office/drawing/2014/main" id="{84C7BAC2-66CD-055F-72AD-07E257FB6820}"/>
              </a:ext>
            </a:extLst>
          </p:cNvPr>
          <p:cNvGrpSpPr/>
          <p:nvPr/>
        </p:nvGrpSpPr>
        <p:grpSpPr>
          <a:xfrm>
            <a:off x="6990190" y="4157787"/>
            <a:ext cx="4804475" cy="1761326"/>
            <a:chOff x="6232623" y="4874824"/>
            <a:chExt cx="5723480" cy="1761326"/>
          </a:xfrm>
        </p:grpSpPr>
        <p:sp>
          <p:nvSpPr>
            <p:cNvPr id="36" name="Rectangle 35">
              <a:extLst>
                <a:ext uri="{FF2B5EF4-FFF2-40B4-BE49-F238E27FC236}">
                  <a16:creationId xmlns:a16="http://schemas.microsoft.com/office/drawing/2014/main" id="{FAA978E7-CD1E-ACF3-DA8E-DB352794C08F}"/>
                </a:ext>
              </a:extLst>
            </p:cNvPr>
            <p:cNvSpPr/>
            <p:nvPr/>
          </p:nvSpPr>
          <p:spPr>
            <a:xfrm>
              <a:off x="6265763" y="4874824"/>
              <a:ext cx="5690340" cy="176132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rgbClr val="C00000"/>
                  </a:solidFill>
                  <a:latin typeface="Montserrat SemiBold" panose="00000700000000000000" pitchFamily="2" charset="0"/>
                  <a:ea typeface="Roboto Condensed Light" panose="02000000000000000000" pitchFamily="2" charset="0"/>
                </a:rPr>
                <a:t>Resources:</a:t>
              </a:r>
            </a:p>
          </p:txBody>
        </p:sp>
        <p:sp>
          <p:nvSpPr>
            <p:cNvPr id="37" name="Rectangle 36">
              <a:extLst>
                <a:ext uri="{FF2B5EF4-FFF2-40B4-BE49-F238E27FC236}">
                  <a16:creationId xmlns:a16="http://schemas.microsoft.com/office/drawing/2014/main" id="{EFFDB34B-7149-D2C6-F399-CFD58AD0DD49}"/>
                </a:ext>
              </a:extLst>
            </p:cNvPr>
            <p:cNvSpPr/>
            <p:nvPr/>
          </p:nvSpPr>
          <p:spPr>
            <a:xfrm>
              <a:off x="6232623" y="4874826"/>
              <a:ext cx="69965" cy="17612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38" name="TextBox 37">
              <a:extLst>
                <a:ext uri="{FF2B5EF4-FFF2-40B4-BE49-F238E27FC236}">
                  <a16:creationId xmlns:a16="http://schemas.microsoft.com/office/drawing/2014/main" id="{EE96BC9B-9BA0-5D01-CB4C-19EE72143931}"/>
                </a:ext>
              </a:extLst>
            </p:cNvPr>
            <p:cNvSpPr txBox="1"/>
            <p:nvPr/>
          </p:nvSpPr>
          <p:spPr>
            <a:xfrm>
              <a:off x="6342900" y="5148563"/>
              <a:ext cx="5484215" cy="1487587"/>
            </a:xfrm>
            <a:prstGeom prst="rect">
              <a:avLst/>
            </a:prstGeom>
            <a:noFill/>
          </p:spPr>
          <p:txBody>
            <a:bodyPr wrap="square">
              <a:spAutoFit/>
            </a:bodyPr>
            <a:lstStyle/>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Venue: Choose a room on campus easily accessible by students of all abilities, with space for participants to move around and network.</a:t>
              </a:r>
            </a:p>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Provide free food to attract students.</a:t>
              </a:r>
            </a:p>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Bring business cards, but don’t bring swag to avoid the event coming across as a recruiting event.</a:t>
              </a:r>
            </a:p>
          </p:txBody>
        </p:sp>
      </p:grpSp>
      <p:cxnSp>
        <p:nvCxnSpPr>
          <p:cNvPr id="39" name="Straight Connector 38">
            <a:extLst>
              <a:ext uri="{FF2B5EF4-FFF2-40B4-BE49-F238E27FC236}">
                <a16:creationId xmlns:a16="http://schemas.microsoft.com/office/drawing/2014/main" id="{C57173BF-D5D5-85A2-DDE9-626F3AE013E4}"/>
              </a:ext>
            </a:extLst>
          </p:cNvPr>
          <p:cNvCxnSpPr>
            <a:cxnSpLocks/>
          </p:cNvCxnSpPr>
          <p:nvPr/>
        </p:nvCxnSpPr>
        <p:spPr>
          <a:xfrm>
            <a:off x="6797888" y="1185375"/>
            <a:ext cx="0" cy="5243705"/>
          </a:xfrm>
          <a:prstGeom prst="line">
            <a:avLst/>
          </a:prstGeom>
          <a:ln w="28575">
            <a:solidFill>
              <a:schemeClr val="bg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C8706DA2-1A24-30C6-82C8-13AC70AFCE69}"/>
              </a:ext>
            </a:extLst>
          </p:cNvPr>
          <p:cNvSpPr txBox="1"/>
          <p:nvPr/>
        </p:nvSpPr>
        <p:spPr>
          <a:xfrm>
            <a:off x="9680483" y="6382409"/>
            <a:ext cx="2158999" cy="307777"/>
          </a:xfrm>
          <a:prstGeom prst="rect">
            <a:avLst/>
          </a:prstGeom>
        </p:spPr>
        <p:txBody>
          <a:bodyPr wrap="square" rtlCol="0">
            <a:spAutoFit/>
          </a:bodyPr>
          <a:lstStyle/>
          <a:p>
            <a:pPr algn="l"/>
            <a:r>
              <a:rPr lang="en-US" sz="1400" dirty="0">
                <a:solidFill>
                  <a:schemeClr val="bg1"/>
                </a:solidFill>
              </a:rPr>
              <a:t>TNI Consulting Services  |  </a:t>
            </a:r>
            <a:fld id="{A9431E36-6410-44CF-A27B-9E92FB66C6D4}" type="slidenum">
              <a:rPr lang="en-US" sz="1400" b="0" smtClean="0">
                <a:solidFill>
                  <a:schemeClr val="bg1"/>
                </a:solidFill>
              </a:rPr>
              <a:t>8</a:t>
            </a:fld>
            <a:endParaRPr lang="en-US" sz="1400" b="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1685704" y="6636657"/>
            <a:ext cx="742177" cy="742177"/>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CE3439"/>
            </a:solidFill>
            <a:ln>
              <a:solidFill>
                <a:srgbClr val="C00000"/>
              </a:solidFill>
            </a:ln>
          </p:spPr>
          <p:txBody>
            <a:bodyPr/>
            <a:lstStyle/>
            <a:p>
              <a:endParaRPr lang="en-US"/>
            </a:p>
          </p:txBody>
        </p:sp>
      </p:grpSp>
      <p:grpSp>
        <p:nvGrpSpPr>
          <p:cNvPr id="6" name="Group 6"/>
          <p:cNvGrpSpPr/>
          <p:nvPr/>
        </p:nvGrpSpPr>
        <p:grpSpPr>
          <a:xfrm>
            <a:off x="-198745" y="-235915"/>
            <a:ext cx="742177" cy="742177"/>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C00000"/>
            </a:solidFill>
          </p:spPr>
          <p:txBody>
            <a:bodyPr/>
            <a:lstStyle/>
            <a:p>
              <a:endParaRPr lang="en-US" sz="728" dirty="0"/>
            </a:p>
          </p:txBody>
        </p:sp>
      </p:grpSp>
      <p:grpSp>
        <p:nvGrpSpPr>
          <p:cNvPr id="23" name="Group 23"/>
          <p:cNvGrpSpPr/>
          <p:nvPr/>
        </p:nvGrpSpPr>
        <p:grpSpPr>
          <a:xfrm>
            <a:off x="-1516559" y="6019804"/>
            <a:ext cx="2718617" cy="2718617"/>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00000"/>
            </a:solidFill>
          </p:spPr>
          <p:txBody>
            <a:bodyPr/>
            <a:lstStyle/>
            <a:p>
              <a:endParaRPr lang="en-US"/>
            </a:p>
          </p:txBody>
        </p:sp>
      </p:grpSp>
      <p:grpSp>
        <p:nvGrpSpPr>
          <p:cNvPr id="25" name="Group 25"/>
          <p:cNvGrpSpPr/>
          <p:nvPr/>
        </p:nvGrpSpPr>
        <p:grpSpPr>
          <a:xfrm>
            <a:off x="522103" y="5834253"/>
            <a:ext cx="1030929" cy="1029279"/>
            <a:chOff x="0" y="0"/>
            <a:chExt cx="6350000" cy="6339840"/>
          </a:xfrm>
        </p:grpSpPr>
        <p:sp>
          <p:nvSpPr>
            <p:cNvPr id="26" name="Freeform 26"/>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chemeClr val="tx1"/>
            </a:solidFill>
          </p:spPr>
          <p:txBody>
            <a:bodyPr/>
            <a:lstStyle/>
            <a:p>
              <a:endParaRPr lang="en-US"/>
            </a:p>
          </p:txBody>
        </p:sp>
      </p:grpSp>
      <p:grpSp>
        <p:nvGrpSpPr>
          <p:cNvPr id="27" name="Group 27"/>
          <p:cNvGrpSpPr/>
          <p:nvPr/>
        </p:nvGrpSpPr>
        <p:grpSpPr>
          <a:xfrm rot="-10800000">
            <a:off x="10958741" y="-1695721"/>
            <a:ext cx="2718617" cy="2718617"/>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00000"/>
            </a:solidFill>
          </p:spPr>
          <p:txBody>
            <a:bodyPr/>
            <a:lstStyle/>
            <a:p>
              <a:endParaRPr lang="en-US"/>
            </a:p>
          </p:txBody>
        </p:sp>
      </p:grpSp>
      <p:grpSp>
        <p:nvGrpSpPr>
          <p:cNvPr id="29" name="Group 29"/>
          <p:cNvGrpSpPr/>
          <p:nvPr/>
        </p:nvGrpSpPr>
        <p:grpSpPr>
          <a:xfrm rot="-10800000">
            <a:off x="10761297" y="135173"/>
            <a:ext cx="1030929" cy="1029279"/>
            <a:chOff x="0" y="0"/>
            <a:chExt cx="6350000" cy="6339840"/>
          </a:xfrm>
        </p:grpSpPr>
        <p:sp>
          <p:nvSpPr>
            <p:cNvPr id="30" name="Freeform 30"/>
            <p:cNvSpPr/>
            <p:nvPr/>
          </p:nvSpPr>
          <p:spPr>
            <a:xfrm>
              <a:off x="0" y="0"/>
              <a:ext cx="6350000" cy="6339840"/>
            </a:xfrm>
            <a:custGeom>
              <a:avLst/>
              <a:gdLst/>
              <a:ahLst/>
              <a:cxnLst/>
              <a:rect l="l" t="t" r="r" b="b"/>
              <a:pathLst>
                <a:path w="6350000" h="6339840">
                  <a:moveTo>
                    <a:pt x="6350000" y="6339840"/>
                  </a:moveTo>
                  <a:lnTo>
                    <a:pt x="0" y="6339840"/>
                  </a:lnTo>
                  <a:lnTo>
                    <a:pt x="0" y="0"/>
                  </a:lnTo>
                  <a:close/>
                </a:path>
              </a:pathLst>
            </a:custGeom>
            <a:solidFill>
              <a:schemeClr val="tx1"/>
            </a:solidFill>
          </p:spPr>
          <p:txBody>
            <a:bodyPr/>
            <a:lstStyle/>
            <a:p>
              <a:endParaRPr lang="en-US"/>
            </a:p>
          </p:txBody>
        </p:sp>
      </p:grpSp>
      <p:sp>
        <p:nvSpPr>
          <p:cNvPr id="31" name="Title 3">
            <a:extLst>
              <a:ext uri="{FF2B5EF4-FFF2-40B4-BE49-F238E27FC236}">
                <a16:creationId xmlns:a16="http://schemas.microsoft.com/office/drawing/2014/main" id="{430466A2-7205-89F7-1D7E-4141370E9AEB}"/>
              </a:ext>
            </a:extLst>
          </p:cNvPr>
          <p:cNvSpPr txBox="1">
            <a:spLocks/>
          </p:cNvSpPr>
          <p:nvPr/>
        </p:nvSpPr>
        <p:spPr>
          <a:xfrm>
            <a:off x="354105" y="530021"/>
            <a:ext cx="11119027" cy="1130188"/>
          </a:xfrm>
          <a:prstGeom prst="rect">
            <a:avLst/>
          </a:prstGeom>
        </p:spPr>
        <p:txBody>
          <a:bodyPr/>
          <a:lstStyle>
            <a:lvl1pPr algn="l" defTabSz="914400" rtl="0" eaLnBrk="1" latinLnBrk="0" hangingPunct="1">
              <a:lnSpc>
                <a:spcPts val="4000"/>
              </a:lnSpc>
              <a:spcBef>
                <a:spcPct val="0"/>
              </a:spcBef>
              <a:buNone/>
              <a:defRPr sz="3200" b="0" i="0" kern="1200">
                <a:solidFill>
                  <a:srgbClr val="717171"/>
                </a:solidFill>
                <a:latin typeface="Montserrat SemiBold" pitchFamily="2" charset="77"/>
                <a:ea typeface="+mj-ea"/>
                <a:cs typeface="Arial" panose="020B0604020202020204" pitchFamily="34" charset="0"/>
              </a:defRPr>
            </a:lvl1pPr>
          </a:lstStyle>
          <a:p>
            <a:r>
              <a:rPr lang="en-US"/>
              <a:t>In-House Event </a:t>
            </a:r>
            <a:endParaRPr lang="en-CA" dirty="0"/>
          </a:p>
        </p:txBody>
      </p:sp>
      <p:grpSp>
        <p:nvGrpSpPr>
          <p:cNvPr id="32" name="Group 31">
            <a:extLst>
              <a:ext uri="{FF2B5EF4-FFF2-40B4-BE49-F238E27FC236}">
                <a16:creationId xmlns:a16="http://schemas.microsoft.com/office/drawing/2014/main" id="{58F47BC4-C8C1-1057-82AA-8778C94BE396}"/>
              </a:ext>
            </a:extLst>
          </p:cNvPr>
          <p:cNvGrpSpPr/>
          <p:nvPr/>
        </p:nvGrpSpPr>
        <p:grpSpPr>
          <a:xfrm>
            <a:off x="354104" y="1185375"/>
            <a:ext cx="6223664" cy="2463347"/>
            <a:chOff x="354104" y="1185375"/>
            <a:chExt cx="6223664" cy="2463347"/>
          </a:xfrm>
        </p:grpSpPr>
        <p:sp>
          <p:nvSpPr>
            <p:cNvPr id="33" name="Rectangle 32">
              <a:extLst>
                <a:ext uri="{FF2B5EF4-FFF2-40B4-BE49-F238E27FC236}">
                  <a16:creationId xmlns:a16="http://schemas.microsoft.com/office/drawing/2014/main" id="{AEB405B0-5E90-E63C-CCB5-A260C88C6B8E}"/>
                </a:ext>
              </a:extLst>
            </p:cNvPr>
            <p:cNvSpPr/>
            <p:nvPr/>
          </p:nvSpPr>
          <p:spPr>
            <a:xfrm>
              <a:off x="354104" y="1360880"/>
              <a:ext cx="6223664" cy="2287842"/>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defTabSz="554382">
                <a:spcBef>
                  <a:spcPts val="200"/>
                </a:spcBef>
                <a:spcAft>
                  <a:spcPts val="200"/>
                </a:spcAft>
              </a:pPr>
              <a:r>
                <a:rPr lang="en-US" sz="1400" dirty="0">
                  <a:solidFill>
                    <a:srgbClr val="000000"/>
                  </a:solidFill>
                  <a:latin typeface="Roboto Condensed Light"/>
                </a:rPr>
                <a:t>The purpose of in-house events is to showcase the organization’s culture and connect with future candidates. They have many variations:</a:t>
              </a:r>
            </a:p>
            <a:p>
              <a:pPr marL="171416" indent="-171416" defTabSz="554382">
                <a:spcBef>
                  <a:spcPts val="200"/>
                </a:spcBef>
                <a:spcAft>
                  <a:spcPts val="200"/>
                </a:spcAft>
                <a:buFont typeface="Arial" panose="020B0604020202020204" pitchFamily="34" charset="0"/>
                <a:buChar char="•"/>
              </a:pPr>
              <a:r>
                <a:rPr lang="en-US" sz="1400" b="1" dirty="0">
                  <a:solidFill>
                    <a:srgbClr val="000000"/>
                  </a:solidFill>
                  <a:latin typeface="Roboto Condensed Light"/>
                </a:rPr>
                <a:t>Tours: </a:t>
              </a:r>
              <a:r>
                <a:rPr lang="en-US" sz="1400" dirty="0">
                  <a:solidFill>
                    <a:srgbClr val="000000"/>
                  </a:solidFill>
                  <a:latin typeface="Roboto Condensed Light"/>
                </a:rPr>
                <a:t>Organizations can provide future graduates with a tour of their workplace to show what it looks like to work there.  </a:t>
              </a:r>
            </a:p>
            <a:p>
              <a:pPr marL="171416" indent="-171416" defTabSz="554382">
                <a:spcBef>
                  <a:spcPts val="200"/>
                </a:spcBef>
                <a:spcAft>
                  <a:spcPts val="200"/>
                </a:spcAft>
                <a:buFont typeface="Arial" panose="020B0604020202020204" pitchFamily="34" charset="0"/>
                <a:buChar char="•"/>
              </a:pPr>
              <a:r>
                <a:rPr lang="en-US" sz="1400" b="1" dirty="0">
                  <a:solidFill>
                    <a:srgbClr val="000000"/>
                  </a:solidFill>
                  <a:latin typeface="Roboto Condensed Light"/>
                </a:rPr>
                <a:t>Informational event: </a:t>
              </a:r>
              <a:r>
                <a:rPr lang="en-US" sz="1400" dirty="0">
                  <a:solidFill>
                    <a:srgbClr val="000000"/>
                  </a:solidFill>
                  <a:latin typeface="Roboto Condensed Light"/>
                </a:rPr>
                <a:t>Organizations can host an informational event such as a skills workshop or an employee panel where employees answer participant questions and discuss the work environment.</a:t>
              </a:r>
            </a:p>
            <a:p>
              <a:pPr marL="171416" indent="-171416" defTabSz="554382">
                <a:spcBef>
                  <a:spcPts val="200"/>
                </a:spcBef>
                <a:spcAft>
                  <a:spcPts val="200"/>
                </a:spcAft>
                <a:buFont typeface="Arial" panose="020B0604020202020204" pitchFamily="34" charset="0"/>
                <a:buChar char="•"/>
              </a:pPr>
              <a:r>
                <a:rPr lang="en-US" sz="1400" b="1" dirty="0">
                  <a:solidFill>
                    <a:srgbClr val="000000"/>
                  </a:solidFill>
                  <a:latin typeface="Roboto Condensed Light"/>
                </a:rPr>
                <a:t>Job shadowing: </a:t>
              </a:r>
              <a:r>
                <a:rPr lang="en-US" sz="1400" dirty="0">
                  <a:solidFill>
                    <a:srgbClr val="000000"/>
                  </a:solidFill>
                  <a:latin typeface="Roboto Condensed Light"/>
                </a:rPr>
                <a:t>Organizations may invite future graduates to job shadow current employees.</a:t>
              </a:r>
            </a:p>
          </p:txBody>
        </p:sp>
        <p:sp>
          <p:nvSpPr>
            <p:cNvPr id="34" name="Rectangle: Rounded Corners 33">
              <a:extLst>
                <a:ext uri="{FF2B5EF4-FFF2-40B4-BE49-F238E27FC236}">
                  <a16:creationId xmlns:a16="http://schemas.microsoft.com/office/drawing/2014/main" id="{AA4951D9-D612-B139-CBB3-52A02FD1E9D2}"/>
                </a:ext>
              </a:extLst>
            </p:cNvPr>
            <p:cNvSpPr/>
            <p:nvPr/>
          </p:nvSpPr>
          <p:spPr>
            <a:xfrm>
              <a:off x="543432" y="1185375"/>
              <a:ext cx="1588625" cy="289283"/>
            </a:xfrm>
            <a:prstGeom prst="roundRect">
              <a:avLst/>
            </a:prstGeom>
            <a:solidFill>
              <a:schemeClr val="tx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mj-lt"/>
                </a:rPr>
                <a:t>Overview</a:t>
              </a:r>
              <a:endParaRPr lang="en-CA" sz="1400" dirty="0">
                <a:solidFill>
                  <a:schemeClr val="bg1"/>
                </a:solidFill>
                <a:latin typeface="+mj-lt"/>
              </a:endParaRPr>
            </a:p>
          </p:txBody>
        </p:sp>
      </p:grpSp>
      <p:sp>
        <p:nvSpPr>
          <p:cNvPr id="35" name="Rectangle 34">
            <a:extLst>
              <a:ext uri="{FF2B5EF4-FFF2-40B4-BE49-F238E27FC236}">
                <a16:creationId xmlns:a16="http://schemas.microsoft.com/office/drawing/2014/main" id="{7B6F9348-D35F-3B78-1A46-18840D00A304}"/>
              </a:ext>
            </a:extLst>
          </p:cNvPr>
          <p:cNvSpPr/>
          <p:nvPr/>
        </p:nvSpPr>
        <p:spPr>
          <a:xfrm>
            <a:off x="354104" y="3951307"/>
            <a:ext cx="6223663" cy="1765912"/>
          </a:xfrm>
          <a:prstGeom prst="rect">
            <a:avLst/>
          </a:prstGeom>
          <a:noFill/>
          <a:ln w="127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172800" indent="-172800" defTabSz="554382">
              <a:spcBef>
                <a:spcPts val="200"/>
              </a:spcBef>
              <a:spcAft>
                <a:spcPts val="200"/>
              </a:spcAft>
              <a:buFont typeface="Arial" panose="020B0604020202020204" pitchFamily="34" charset="0"/>
              <a:buChar char="•"/>
            </a:pPr>
            <a:r>
              <a:rPr lang="en-US" sz="1400" dirty="0">
                <a:solidFill>
                  <a:schemeClr val="tx1">
                    <a:lumMod val="95000"/>
                    <a:lumOff val="5000"/>
                  </a:schemeClr>
                </a:solidFill>
                <a:latin typeface="Roboto Condensed Light"/>
              </a:rPr>
              <a:t>Identify an event that will help showcase your organization’s culture. </a:t>
            </a:r>
          </a:p>
          <a:p>
            <a:pPr marL="172800" indent="-172800" defTabSz="554382">
              <a:spcBef>
                <a:spcPts val="200"/>
              </a:spcBef>
              <a:spcAft>
                <a:spcPts val="200"/>
              </a:spcAft>
              <a:buFont typeface="Arial" panose="020B0604020202020204" pitchFamily="34" charset="0"/>
              <a:buChar char="•"/>
            </a:pPr>
            <a:r>
              <a:rPr lang="en-US" sz="1400" dirty="0">
                <a:solidFill>
                  <a:schemeClr val="tx1">
                    <a:lumMod val="95000"/>
                    <a:lumOff val="5000"/>
                  </a:schemeClr>
                </a:solidFill>
                <a:latin typeface="Roboto Condensed Light"/>
              </a:rPr>
              <a:t>Determine a date and logistics to support the event. </a:t>
            </a:r>
          </a:p>
          <a:p>
            <a:pPr marL="172800" indent="-172800" defTabSz="554382">
              <a:spcBef>
                <a:spcPts val="200"/>
              </a:spcBef>
              <a:spcAft>
                <a:spcPts val="200"/>
              </a:spcAft>
              <a:buFont typeface="Arial" panose="020B0604020202020204" pitchFamily="34" charset="0"/>
              <a:buChar char="•"/>
            </a:pPr>
            <a:r>
              <a:rPr lang="en-US" sz="1400" dirty="0">
                <a:solidFill>
                  <a:schemeClr val="tx1">
                    <a:lumMod val="95000"/>
                    <a:lumOff val="5000"/>
                  </a:schemeClr>
                </a:solidFill>
                <a:latin typeface="Roboto Condensed Light"/>
              </a:rPr>
              <a:t>Invite partner schools and student groups for the event. </a:t>
            </a:r>
          </a:p>
          <a:p>
            <a:pPr marL="172800" indent="-172800" defTabSz="554382">
              <a:spcBef>
                <a:spcPts val="200"/>
              </a:spcBef>
              <a:spcAft>
                <a:spcPts val="200"/>
              </a:spcAft>
              <a:buFont typeface="Arial" panose="020B0604020202020204" pitchFamily="34" charset="0"/>
              <a:buChar char="•"/>
            </a:pPr>
            <a:r>
              <a:rPr lang="en-US" sz="1400" dirty="0">
                <a:solidFill>
                  <a:schemeClr val="tx1">
                    <a:lumMod val="95000"/>
                    <a:lumOff val="5000"/>
                  </a:schemeClr>
                </a:solidFill>
                <a:latin typeface="Roboto Condensed Light"/>
              </a:rPr>
              <a:t>Identify participating employees.</a:t>
            </a:r>
          </a:p>
          <a:p>
            <a:pPr marL="562996" lvl="2" indent="-285750" defTabSz="554382">
              <a:spcBef>
                <a:spcPts val="200"/>
              </a:spcBef>
              <a:spcAft>
                <a:spcPts val="200"/>
              </a:spcAft>
              <a:buFont typeface="Courier New" panose="02070309020205020404" pitchFamily="49" charset="0"/>
              <a:buChar char="o"/>
            </a:pPr>
            <a:r>
              <a:rPr lang="en-US" sz="1400" dirty="0">
                <a:solidFill>
                  <a:schemeClr val="tx1">
                    <a:lumMod val="95000"/>
                    <a:lumOff val="5000"/>
                  </a:schemeClr>
                </a:solidFill>
                <a:latin typeface="Roboto Condensed Light"/>
              </a:rPr>
              <a:t>Ensure they know their role at the event. </a:t>
            </a:r>
          </a:p>
          <a:p>
            <a:pPr marL="172800" indent="-172800" defTabSz="554382">
              <a:spcBef>
                <a:spcPts val="200"/>
              </a:spcBef>
              <a:spcAft>
                <a:spcPts val="200"/>
              </a:spcAft>
              <a:buFont typeface="Arial" panose="020B0604020202020204" pitchFamily="34" charset="0"/>
              <a:buChar char="•"/>
            </a:pPr>
            <a:r>
              <a:rPr lang="en-US" sz="1400" dirty="0">
                <a:solidFill>
                  <a:schemeClr val="tx1">
                    <a:lumMod val="95000"/>
                    <a:lumOff val="5000"/>
                  </a:schemeClr>
                </a:solidFill>
                <a:latin typeface="Roboto Condensed Light"/>
              </a:rPr>
              <a:t>Determine what resources you will need at the event. </a:t>
            </a:r>
          </a:p>
        </p:txBody>
      </p:sp>
      <p:sp>
        <p:nvSpPr>
          <p:cNvPr id="36" name="Rectangle: Rounded Corners 35">
            <a:extLst>
              <a:ext uri="{FF2B5EF4-FFF2-40B4-BE49-F238E27FC236}">
                <a16:creationId xmlns:a16="http://schemas.microsoft.com/office/drawing/2014/main" id="{3F3AD6F1-292E-2080-E1BD-05635CA45D31}"/>
              </a:ext>
            </a:extLst>
          </p:cNvPr>
          <p:cNvSpPr/>
          <p:nvPr/>
        </p:nvSpPr>
        <p:spPr>
          <a:xfrm>
            <a:off x="543433" y="3786380"/>
            <a:ext cx="1588625" cy="289283"/>
          </a:xfrm>
          <a:prstGeom prst="round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bg1"/>
                </a:solidFill>
                <a:latin typeface="+mj-lt"/>
              </a:rPr>
              <a:t>Execution</a:t>
            </a:r>
            <a:endParaRPr lang="en-CA" sz="1400" dirty="0">
              <a:solidFill>
                <a:schemeClr val="bg1"/>
              </a:solidFill>
              <a:latin typeface="+mj-lt"/>
            </a:endParaRPr>
          </a:p>
        </p:txBody>
      </p:sp>
      <p:cxnSp>
        <p:nvCxnSpPr>
          <p:cNvPr id="37" name="Straight Connector 36">
            <a:extLst>
              <a:ext uri="{FF2B5EF4-FFF2-40B4-BE49-F238E27FC236}">
                <a16:creationId xmlns:a16="http://schemas.microsoft.com/office/drawing/2014/main" id="{5818E603-4CDD-E8AD-120D-1BE84DFF8222}"/>
              </a:ext>
            </a:extLst>
          </p:cNvPr>
          <p:cNvCxnSpPr>
            <a:cxnSpLocks/>
          </p:cNvCxnSpPr>
          <p:nvPr/>
        </p:nvCxnSpPr>
        <p:spPr>
          <a:xfrm>
            <a:off x="6797888" y="1185375"/>
            <a:ext cx="0" cy="4780419"/>
          </a:xfrm>
          <a:prstGeom prst="line">
            <a:avLst/>
          </a:prstGeom>
          <a:ln w="28575">
            <a:solidFill>
              <a:schemeClr val="bg2">
                <a:lumMod val="60000"/>
                <a:lumOff val="4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773C8D72-AADD-1A8D-FAFE-09095787BB95}"/>
              </a:ext>
            </a:extLst>
          </p:cNvPr>
          <p:cNvGrpSpPr/>
          <p:nvPr/>
        </p:nvGrpSpPr>
        <p:grpSpPr>
          <a:xfrm>
            <a:off x="6987752" y="1185375"/>
            <a:ext cx="4804474" cy="1615294"/>
            <a:chOff x="6198334" y="1277790"/>
            <a:chExt cx="5723480" cy="1615294"/>
          </a:xfrm>
        </p:grpSpPr>
        <p:sp>
          <p:nvSpPr>
            <p:cNvPr id="39" name="Rectangle 38">
              <a:extLst>
                <a:ext uri="{FF2B5EF4-FFF2-40B4-BE49-F238E27FC236}">
                  <a16:creationId xmlns:a16="http://schemas.microsoft.com/office/drawing/2014/main" id="{AA32962D-BF32-9D99-EB78-48F2F367F530}"/>
                </a:ext>
              </a:extLst>
            </p:cNvPr>
            <p:cNvSpPr/>
            <p:nvPr/>
          </p:nvSpPr>
          <p:spPr>
            <a:xfrm>
              <a:off x="6204589" y="1277790"/>
              <a:ext cx="5717225" cy="1615294"/>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chemeClr val="tx1"/>
                  </a:solidFill>
                  <a:latin typeface="Montserrat SemiBold" panose="00000700000000000000" pitchFamily="2" charset="0"/>
                  <a:ea typeface="Roboto Condensed Light" panose="02000000000000000000" pitchFamily="2" charset="0"/>
                </a:rPr>
                <a:t>Who:</a:t>
              </a:r>
            </a:p>
          </p:txBody>
        </p:sp>
        <p:sp>
          <p:nvSpPr>
            <p:cNvPr id="40" name="Rectangle 39">
              <a:extLst>
                <a:ext uri="{FF2B5EF4-FFF2-40B4-BE49-F238E27FC236}">
                  <a16:creationId xmlns:a16="http://schemas.microsoft.com/office/drawing/2014/main" id="{9D59E913-E6FF-8259-ACCD-934E1DADC092}"/>
                </a:ext>
              </a:extLst>
            </p:cNvPr>
            <p:cNvSpPr/>
            <p:nvPr/>
          </p:nvSpPr>
          <p:spPr>
            <a:xfrm>
              <a:off x="6198334" y="1277790"/>
              <a:ext cx="68578" cy="161529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41" name="TextBox 40">
              <a:extLst>
                <a:ext uri="{FF2B5EF4-FFF2-40B4-BE49-F238E27FC236}">
                  <a16:creationId xmlns:a16="http://schemas.microsoft.com/office/drawing/2014/main" id="{3E355838-559C-0BFA-E195-F63744711909}"/>
                </a:ext>
              </a:extLst>
            </p:cNvPr>
            <p:cNvSpPr txBox="1"/>
            <p:nvPr/>
          </p:nvSpPr>
          <p:spPr>
            <a:xfrm>
              <a:off x="6346072" y="1567073"/>
              <a:ext cx="5496583" cy="1246495"/>
            </a:xfrm>
            <a:prstGeom prst="rect">
              <a:avLst/>
            </a:prstGeom>
            <a:noFill/>
          </p:spPr>
          <p:txBody>
            <a:bodyPr wrap="square">
              <a:spAutoFit/>
            </a:bodyPr>
            <a:lstStyle/>
            <a:p>
              <a:pPr defTabSz="554382"/>
              <a:r>
                <a:rPr lang="en-US" sz="1400" b="1" dirty="0">
                  <a:solidFill>
                    <a:srgbClr val="000000"/>
                  </a:solidFill>
                  <a:latin typeface="Roboto Condensed Light"/>
                </a:rPr>
                <a:t>Organization Participants:</a:t>
              </a:r>
            </a:p>
            <a:p>
              <a:pPr defTabSz="554382">
                <a:spcAft>
                  <a:spcPts val="600"/>
                </a:spcAft>
              </a:pPr>
              <a:r>
                <a:rPr lang="en-US" sz="1400" dirty="0">
                  <a:solidFill>
                    <a:srgbClr val="000000"/>
                  </a:solidFill>
                  <a:latin typeface="Roboto Condensed Light"/>
                </a:rPr>
                <a:t>Depends on the variation of your event. Having hiring managers on hand is a good idea to build connections with future graduates. </a:t>
              </a:r>
              <a:endParaRPr lang="en-CA" sz="1400" b="1" dirty="0">
                <a:solidFill>
                  <a:srgbClr val="000000"/>
                </a:solidFill>
                <a:latin typeface="Roboto Condensed Light"/>
              </a:endParaRPr>
            </a:p>
            <a:p>
              <a:pPr defTabSz="554382"/>
              <a:r>
                <a:rPr lang="en-US" sz="1400" b="1" dirty="0">
                  <a:solidFill>
                    <a:srgbClr val="000000"/>
                  </a:solidFill>
                  <a:latin typeface="Roboto Condensed Light"/>
                </a:rPr>
                <a:t>Target Graduates: </a:t>
              </a:r>
            </a:p>
            <a:p>
              <a:pPr defTabSz="554382">
                <a:spcAft>
                  <a:spcPts val="600"/>
                </a:spcAft>
              </a:pPr>
              <a:r>
                <a:rPr lang="en-US" sz="1400" dirty="0">
                  <a:solidFill>
                    <a:srgbClr val="000000"/>
                  </a:solidFill>
                  <a:latin typeface="Roboto Condensed Light"/>
                </a:rPr>
                <a:t>This event suits any industry or role and does not specialize. </a:t>
              </a:r>
              <a:r>
                <a:rPr lang="en-US" sz="1400" b="1" dirty="0">
                  <a:solidFill>
                    <a:srgbClr val="000000"/>
                  </a:solidFill>
                  <a:latin typeface="Roboto Condensed Light"/>
                </a:rPr>
                <a:t> </a:t>
              </a:r>
              <a:endParaRPr lang="en-US" sz="1400" dirty="0">
                <a:solidFill>
                  <a:srgbClr val="000000"/>
                </a:solidFill>
                <a:latin typeface="Roboto Condensed Light"/>
              </a:endParaRPr>
            </a:p>
          </p:txBody>
        </p:sp>
      </p:grpSp>
      <p:grpSp>
        <p:nvGrpSpPr>
          <p:cNvPr id="42" name="Group 41">
            <a:extLst>
              <a:ext uri="{FF2B5EF4-FFF2-40B4-BE49-F238E27FC236}">
                <a16:creationId xmlns:a16="http://schemas.microsoft.com/office/drawing/2014/main" id="{2399CEBD-1CCA-3E41-C321-D1E3963CF16E}"/>
              </a:ext>
            </a:extLst>
          </p:cNvPr>
          <p:cNvGrpSpPr/>
          <p:nvPr/>
        </p:nvGrpSpPr>
        <p:grpSpPr>
          <a:xfrm>
            <a:off x="6987752" y="3043796"/>
            <a:ext cx="4806913" cy="877672"/>
            <a:chOff x="6209040" y="3565869"/>
            <a:chExt cx="5726385" cy="877672"/>
          </a:xfrm>
        </p:grpSpPr>
        <p:sp>
          <p:nvSpPr>
            <p:cNvPr id="43" name="Rectangle 42">
              <a:extLst>
                <a:ext uri="{FF2B5EF4-FFF2-40B4-BE49-F238E27FC236}">
                  <a16:creationId xmlns:a16="http://schemas.microsoft.com/office/drawing/2014/main" id="{3D7D8E72-B6F1-3AAD-9DD6-41C10382B98C}"/>
                </a:ext>
              </a:extLst>
            </p:cNvPr>
            <p:cNvSpPr/>
            <p:nvPr/>
          </p:nvSpPr>
          <p:spPr>
            <a:xfrm>
              <a:off x="6218201" y="3565869"/>
              <a:ext cx="5717224" cy="87767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chemeClr val="tx1"/>
                  </a:solidFill>
                  <a:latin typeface="Montserrat SemiBold" panose="00000700000000000000" pitchFamily="2" charset="0"/>
                  <a:ea typeface="Roboto Condensed Light" panose="02000000000000000000" pitchFamily="2" charset="0"/>
                </a:rPr>
                <a:t>Cost of methods:</a:t>
              </a:r>
            </a:p>
            <a:p>
              <a:pPr marL="108000"/>
              <a:endParaRPr lang="en-US" sz="1600" dirty="0">
                <a:latin typeface="Arial" panose="020B0604020202020204" pitchFamily="34" charset="0"/>
              </a:endParaRPr>
            </a:p>
          </p:txBody>
        </p:sp>
        <p:sp>
          <p:nvSpPr>
            <p:cNvPr id="44" name="Rectangle 43">
              <a:extLst>
                <a:ext uri="{FF2B5EF4-FFF2-40B4-BE49-F238E27FC236}">
                  <a16:creationId xmlns:a16="http://schemas.microsoft.com/office/drawing/2014/main" id="{2673A596-0E88-4275-CC53-96D3D0C599CC}"/>
                </a:ext>
              </a:extLst>
            </p:cNvPr>
            <p:cNvSpPr/>
            <p:nvPr/>
          </p:nvSpPr>
          <p:spPr>
            <a:xfrm>
              <a:off x="6209040" y="3565869"/>
              <a:ext cx="68578" cy="87767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45" name="TextBox 44">
              <a:extLst>
                <a:ext uri="{FF2B5EF4-FFF2-40B4-BE49-F238E27FC236}">
                  <a16:creationId xmlns:a16="http://schemas.microsoft.com/office/drawing/2014/main" id="{11B1B16C-4D7A-60D5-4DFB-9A827CD8EE9D}"/>
                </a:ext>
              </a:extLst>
            </p:cNvPr>
            <p:cNvSpPr txBox="1"/>
            <p:nvPr/>
          </p:nvSpPr>
          <p:spPr>
            <a:xfrm>
              <a:off x="6356779" y="3843582"/>
              <a:ext cx="5496583" cy="523220"/>
            </a:xfrm>
            <a:prstGeom prst="rect">
              <a:avLst/>
            </a:prstGeom>
            <a:noFill/>
          </p:spPr>
          <p:txBody>
            <a:bodyPr wrap="square">
              <a:spAutoFit/>
            </a:bodyPr>
            <a:lstStyle/>
            <a:p>
              <a:pPr defTabSz="554382"/>
              <a:r>
                <a:rPr lang="en-US" sz="1400" dirty="0">
                  <a:solidFill>
                    <a:srgbClr val="000000"/>
                  </a:solidFill>
                  <a:latin typeface="Roboto Condensed Light"/>
                </a:rPr>
                <a:t>Costs vary depending on the resources. However, it is not a high-cost event. </a:t>
              </a:r>
            </a:p>
          </p:txBody>
        </p:sp>
      </p:grpSp>
      <p:grpSp>
        <p:nvGrpSpPr>
          <p:cNvPr id="46" name="Group 45">
            <a:extLst>
              <a:ext uri="{FF2B5EF4-FFF2-40B4-BE49-F238E27FC236}">
                <a16:creationId xmlns:a16="http://schemas.microsoft.com/office/drawing/2014/main" id="{B5F427A3-B9B0-9CCF-6AF5-D0FF61A2DBF8}"/>
              </a:ext>
            </a:extLst>
          </p:cNvPr>
          <p:cNvGrpSpPr/>
          <p:nvPr/>
        </p:nvGrpSpPr>
        <p:grpSpPr>
          <a:xfrm>
            <a:off x="6987752" y="4164595"/>
            <a:ext cx="4804475" cy="1199640"/>
            <a:chOff x="6232623" y="4874825"/>
            <a:chExt cx="5723480" cy="1199640"/>
          </a:xfrm>
        </p:grpSpPr>
        <p:sp>
          <p:nvSpPr>
            <p:cNvPr id="47" name="Rectangle 46">
              <a:extLst>
                <a:ext uri="{FF2B5EF4-FFF2-40B4-BE49-F238E27FC236}">
                  <a16:creationId xmlns:a16="http://schemas.microsoft.com/office/drawing/2014/main" id="{E191037C-36E4-327E-9232-4C12483483FF}"/>
                </a:ext>
              </a:extLst>
            </p:cNvPr>
            <p:cNvSpPr/>
            <p:nvPr/>
          </p:nvSpPr>
          <p:spPr>
            <a:xfrm>
              <a:off x="6265763" y="4874825"/>
              <a:ext cx="5690340" cy="119964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08000"/>
              <a:r>
                <a:rPr lang="en-US" sz="1400" b="1" dirty="0">
                  <a:solidFill>
                    <a:schemeClr val="tx1"/>
                  </a:solidFill>
                  <a:latin typeface="Montserrat SemiBold" panose="00000700000000000000" pitchFamily="2" charset="0"/>
                  <a:ea typeface="Roboto Condensed Light" panose="02000000000000000000" pitchFamily="2" charset="0"/>
                </a:rPr>
                <a:t>Resources:</a:t>
              </a:r>
            </a:p>
          </p:txBody>
        </p:sp>
        <p:sp>
          <p:nvSpPr>
            <p:cNvPr id="48" name="Rectangle 47">
              <a:extLst>
                <a:ext uri="{FF2B5EF4-FFF2-40B4-BE49-F238E27FC236}">
                  <a16:creationId xmlns:a16="http://schemas.microsoft.com/office/drawing/2014/main" id="{1A55221A-69E3-45FD-8395-58CE61FE711A}"/>
                </a:ext>
              </a:extLst>
            </p:cNvPr>
            <p:cNvSpPr/>
            <p:nvPr/>
          </p:nvSpPr>
          <p:spPr>
            <a:xfrm>
              <a:off x="6232623" y="4874827"/>
              <a:ext cx="69965" cy="119961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2"/>
                </a:solidFill>
                <a:latin typeface="Arial" panose="020B0604020202020204" pitchFamily="34" charset="0"/>
              </a:endParaRPr>
            </a:p>
          </p:txBody>
        </p:sp>
        <p:sp>
          <p:nvSpPr>
            <p:cNvPr id="49" name="TextBox 48">
              <a:extLst>
                <a:ext uri="{FF2B5EF4-FFF2-40B4-BE49-F238E27FC236}">
                  <a16:creationId xmlns:a16="http://schemas.microsoft.com/office/drawing/2014/main" id="{E38212B5-73BA-911B-F92E-EA0A2F722E13}"/>
                </a:ext>
              </a:extLst>
            </p:cNvPr>
            <p:cNvSpPr txBox="1"/>
            <p:nvPr/>
          </p:nvSpPr>
          <p:spPr>
            <a:xfrm>
              <a:off x="6342900" y="5148563"/>
              <a:ext cx="5484215" cy="841256"/>
            </a:xfrm>
            <a:prstGeom prst="rect">
              <a:avLst/>
            </a:prstGeom>
            <a:noFill/>
          </p:spPr>
          <p:txBody>
            <a:bodyPr wrap="square">
              <a:spAutoFit/>
            </a:bodyPr>
            <a:lstStyle/>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Marketing material</a:t>
              </a:r>
            </a:p>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Swag or informational material for candidates</a:t>
              </a:r>
            </a:p>
            <a:p>
              <a:pPr marL="171416" indent="-171416" defTabSz="554382">
                <a:spcBef>
                  <a:spcPts val="200"/>
                </a:spcBef>
                <a:spcAft>
                  <a:spcPts val="200"/>
                </a:spcAft>
                <a:buFont typeface="Arial" panose="020B0604020202020204" pitchFamily="34" charset="0"/>
                <a:buChar char="•"/>
              </a:pPr>
              <a:r>
                <a:rPr lang="en-US" sz="1400" dirty="0">
                  <a:solidFill>
                    <a:srgbClr val="000000"/>
                  </a:solidFill>
                  <a:latin typeface="Roboto Condensed Light"/>
                </a:rPr>
                <a:t>Food and drinks</a:t>
              </a:r>
            </a:p>
          </p:txBody>
        </p:sp>
      </p:grpSp>
      <p:sp>
        <p:nvSpPr>
          <p:cNvPr id="50" name="TextBox 49">
            <a:extLst>
              <a:ext uri="{FF2B5EF4-FFF2-40B4-BE49-F238E27FC236}">
                <a16:creationId xmlns:a16="http://schemas.microsoft.com/office/drawing/2014/main" id="{80C583C4-081C-0F7E-5A8D-3A3E52FAB1F7}"/>
              </a:ext>
            </a:extLst>
          </p:cNvPr>
          <p:cNvSpPr txBox="1"/>
          <p:nvPr/>
        </p:nvSpPr>
        <p:spPr>
          <a:xfrm>
            <a:off x="9680483" y="6382409"/>
            <a:ext cx="2158999" cy="307777"/>
          </a:xfrm>
          <a:prstGeom prst="rect">
            <a:avLst/>
          </a:prstGeom>
        </p:spPr>
        <p:txBody>
          <a:bodyPr wrap="square" rtlCol="0">
            <a:spAutoFit/>
          </a:bodyPr>
          <a:lstStyle/>
          <a:p>
            <a:pPr algn="l"/>
            <a:r>
              <a:rPr lang="en-US" sz="1400" dirty="0"/>
              <a:t>TNI Consulting Services  |  </a:t>
            </a:r>
            <a:fld id="{A9431E36-6410-44CF-A27B-9E92FB66C6D4}" type="slidenum">
              <a:rPr lang="en-US" sz="1400" b="0" smtClean="0"/>
              <a:t>9</a:t>
            </a:fld>
            <a:endParaRPr lang="en-US" sz="1400" b="0" dirty="0"/>
          </a:p>
        </p:txBody>
      </p:sp>
    </p:spTree>
  </p:cSld>
  <p:clrMapOvr>
    <a:masterClrMapping/>
  </p:clrMapOvr>
</p:sld>
</file>

<file path=ppt/theme/theme1.xml><?xml version="1.0" encoding="utf-8"?>
<a:theme xmlns:a="http://schemas.openxmlformats.org/drawingml/2006/main" name="Cover-Light">
  <a:themeElements>
    <a:clrScheme name="Custom 1">
      <a:dk1>
        <a:srgbClr val="333333"/>
      </a:dk1>
      <a:lt1>
        <a:srgbClr val="FFFFFF"/>
      </a:lt1>
      <a:dk2>
        <a:srgbClr val="222222"/>
      </a:dk2>
      <a:lt2>
        <a:srgbClr val="EEEEEE"/>
      </a:lt2>
      <a:accent1>
        <a:srgbClr val="2576B7"/>
      </a:accent1>
      <a:accent2>
        <a:srgbClr val="5DC295"/>
      </a:accent2>
      <a:accent3>
        <a:srgbClr val="2B9E36"/>
      </a:accent3>
      <a:accent4>
        <a:srgbClr val="A868AB"/>
      </a:accent4>
      <a:accent5>
        <a:srgbClr val="29475F"/>
      </a:accent5>
      <a:accent6>
        <a:srgbClr val="34C5D0"/>
      </a:accent6>
      <a:hlink>
        <a:srgbClr val="FFFFFF"/>
      </a:hlink>
      <a:folHlink>
        <a:srgbClr val="FFFFFF"/>
      </a:folHlink>
    </a:clrScheme>
    <a:fontScheme name="McLean fonts">
      <a:majorFont>
        <a:latin typeface="Montserrat SemiBold"/>
        <a:ea typeface=""/>
        <a:cs typeface=""/>
      </a:majorFont>
      <a:minorFont>
        <a:latin typeface="Roboto Condensed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Generic">
  <a:themeElements>
    <a:clrScheme name="McLean Research Palette">
      <a:dk1>
        <a:srgbClr val="000000"/>
      </a:dk1>
      <a:lt1>
        <a:srgbClr val="FFFFFF"/>
      </a:lt1>
      <a:dk2>
        <a:srgbClr val="494A4A"/>
      </a:dk2>
      <a:lt2>
        <a:srgbClr val="C9C9C9"/>
      </a:lt2>
      <a:accent1>
        <a:srgbClr val="414299"/>
      </a:accent1>
      <a:accent2>
        <a:srgbClr val="8656A3"/>
      </a:accent2>
      <a:accent3>
        <a:srgbClr val="2576B6"/>
      </a:accent3>
      <a:accent4>
        <a:srgbClr val="299C47"/>
      </a:accent4>
      <a:accent5>
        <a:srgbClr val="1D5E91"/>
      </a:accent5>
      <a:accent6>
        <a:srgbClr val="494A4A"/>
      </a:accent6>
      <a:hlink>
        <a:srgbClr val="3A1891"/>
      </a:hlink>
      <a:folHlink>
        <a:srgbClr val="5D3291"/>
      </a:folHlink>
    </a:clrScheme>
    <a:fontScheme name="McLean fonts">
      <a:majorFont>
        <a:latin typeface="Montserrat SemiBold"/>
        <a:ea typeface=""/>
        <a:cs typeface=""/>
      </a:majorFont>
      <a:minorFont>
        <a:latin typeface="Roboto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none" rtlCol="0">
        <a:spAutoFit/>
      </a:bodyPr>
      <a:lstStyle>
        <a:defPPr algn="l">
          <a:defRPr sz="1400" b="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lide-Generic">
  <a:themeElements>
    <a:clrScheme name="McLean Research Palette">
      <a:dk1>
        <a:srgbClr val="000000"/>
      </a:dk1>
      <a:lt1>
        <a:srgbClr val="FFFFFF"/>
      </a:lt1>
      <a:dk2>
        <a:srgbClr val="494A4A"/>
      </a:dk2>
      <a:lt2>
        <a:srgbClr val="C9C9C9"/>
      </a:lt2>
      <a:accent1>
        <a:srgbClr val="414299"/>
      </a:accent1>
      <a:accent2>
        <a:srgbClr val="8656A3"/>
      </a:accent2>
      <a:accent3>
        <a:srgbClr val="2576B6"/>
      </a:accent3>
      <a:accent4>
        <a:srgbClr val="299C47"/>
      </a:accent4>
      <a:accent5>
        <a:srgbClr val="1D5E91"/>
      </a:accent5>
      <a:accent6>
        <a:srgbClr val="494A4A"/>
      </a:accent6>
      <a:hlink>
        <a:srgbClr val="3A1891"/>
      </a:hlink>
      <a:folHlink>
        <a:srgbClr val="5D3291"/>
      </a:folHlink>
    </a:clrScheme>
    <a:fontScheme name="McLean fonts">
      <a:majorFont>
        <a:latin typeface="Montserrat SemiBold"/>
        <a:ea typeface=""/>
        <a:cs typeface=""/>
      </a:majorFont>
      <a:minorFont>
        <a:latin typeface="Roboto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none" rtlCol="0">
        <a:spAutoFit/>
      </a:bodyPr>
      <a:lstStyle>
        <a:defPPr algn="l">
          <a:defRPr sz="1400" b="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4421</Words>
  <Application>Microsoft Office PowerPoint</Application>
  <PresentationFormat>Custom</PresentationFormat>
  <Paragraphs>417</Paragraphs>
  <Slides>19</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19</vt:i4>
      </vt:variant>
    </vt:vector>
  </HeadingPairs>
  <TitlesOfParts>
    <vt:vector size="29" baseType="lpstr">
      <vt:lpstr>Roboto Condensed Light</vt:lpstr>
      <vt:lpstr>Montserrat SemiBold</vt:lpstr>
      <vt:lpstr>Calibri</vt:lpstr>
      <vt:lpstr>Arial</vt:lpstr>
      <vt:lpstr>Exo</vt:lpstr>
      <vt:lpstr>Courier New</vt:lpstr>
      <vt:lpstr>Glacial Indifference</vt:lpstr>
      <vt:lpstr>Cover-Light</vt:lpstr>
      <vt:lpstr>Slide-Generic</vt:lpstr>
      <vt:lpstr>1_Slide-Generic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2022-02-25T22:28:14Z</dcterms:created>
  <dcterms:modified xsi:type="dcterms:W3CDTF">2023-11-07T21:17:33Z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d24214e-5322-4789-8422-cbe411bc3a74_Enabled">
    <vt:lpwstr>true</vt:lpwstr>
  </property>
  <property fmtid="{D5CDD505-2E9C-101B-9397-08002B2CF9AE}" pid="3" name="MSIP_Label_7d24214e-5322-4789-8422-cbe411bc3a74_SetDate">
    <vt:lpwstr>2022-02-25T22:28:22Z</vt:lpwstr>
  </property>
  <property fmtid="{D5CDD505-2E9C-101B-9397-08002B2CF9AE}" pid="4" name="MSIP_Label_7d24214e-5322-4789-8422-cbe411bc3a74_Method">
    <vt:lpwstr>Privileged</vt:lpwstr>
  </property>
  <property fmtid="{D5CDD505-2E9C-101B-9397-08002B2CF9AE}" pid="5" name="MSIP_Label_7d24214e-5322-4789-8422-cbe411bc3a74_Name">
    <vt:lpwstr>7d24214e-5322-4789-8422-cbe411bc3a74</vt:lpwstr>
  </property>
  <property fmtid="{D5CDD505-2E9C-101B-9397-08002B2CF9AE}" pid="6" name="MSIP_Label_7d24214e-5322-4789-8422-cbe411bc3a74_SiteId">
    <vt:lpwstr>113d1920-a1e0-48cf-a70a-868cbb03f3f6</vt:lpwstr>
  </property>
  <property fmtid="{D5CDD505-2E9C-101B-9397-08002B2CF9AE}" pid="7" name="MSIP_Label_7d24214e-5322-4789-8422-cbe411bc3a74_ActionId">
    <vt:lpwstr>4e7f3f6b-d742-4281-8758-f3be168d43e3</vt:lpwstr>
  </property>
  <property fmtid="{D5CDD505-2E9C-101B-9397-08002B2CF9AE}" pid="8" name="MSIP_Label_7d24214e-5322-4789-8422-cbe411bc3a74_ContentBits">
    <vt:lpwstr>0</vt:lpwstr>
  </property>
</Properties>
</file>