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13" r:id="rId1"/>
    <p:sldMasterId id="2147483667" r:id="rId2"/>
  </p:sldMasterIdLst>
  <p:notesMasterIdLst>
    <p:notesMasterId r:id="rId14"/>
  </p:notesMasterIdLst>
  <p:handoutMasterIdLst>
    <p:handoutMasterId r:id="rId15"/>
  </p:handoutMasterIdLst>
  <p:sldIdLst>
    <p:sldId id="257" r:id="rId3"/>
    <p:sldId id="580" r:id="rId4"/>
    <p:sldId id="587" r:id="rId5"/>
    <p:sldId id="588" r:id="rId6"/>
    <p:sldId id="585" r:id="rId7"/>
    <p:sldId id="586" r:id="rId8"/>
    <p:sldId id="565" r:id="rId9"/>
    <p:sldId id="583" r:id="rId10"/>
    <p:sldId id="581" r:id="rId11"/>
    <p:sldId id="589" r:id="rId12"/>
    <p:sldId id="582" r:id="rId13"/>
  </p:sldIdLst>
  <p:sldSz cx="12193588" cy="6858000"/>
  <p:notesSz cx="11309350" cy="20104100"/>
  <p:embeddedFontLst>
    <p:embeddedFont>
      <p:font typeface="Calibri" panose="020F0502020204030204" pitchFamily="34" charset="0"/>
      <p:regular r:id="rId16"/>
      <p:bold r:id="rId17"/>
      <p:italic r:id="rId18"/>
      <p:boldItalic r:id="rId19"/>
    </p:embeddedFont>
    <p:embeddedFont>
      <p:font typeface="Exo" panose="020B060402020202020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Montserrat SemiBold" panose="00000700000000000000" pitchFamily="2" charset="0"/>
      <p:regular r:id="rId28"/>
      <p:bold r:id="rId29"/>
      <p:italic r:id="rId30"/>
      <p:boldItalic r:id="rId31"/>
    </p:embeddedFont>
    <p:embeddedFont>
      <p:font typeface="Roboto Condensed Light" panose="02000000000000000000" pitchFamily="2" charset="0"/>
      <p:regular r:id="rId32"/>
      <p:italic r:id="rId33"/>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934"/>
    <a:srgbClr val="41439A"/>
    <a:srgbClr val="9D9FCD"/>
    <a:srgbClr val="4A4A4A"/>
    <a:srgbClr val="7F80BA"/>
    <a:srgbClr val="5B3391"/>
    <a:srgbClr val="000000"/>
    <a:srgbClr val="464646"/>
    <a:srgbClr val="8C74AA"/>
    <a:srgbClr val="636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77" autoAdjust="0"/>
    <p:restoredTop sz="95226" autoAdjust="0"/>
  </p:normalViewPr>
  <p:slideViewPr>
    <p:cSldViewPr snapToGrid="0">
      <p:cViewPr varScale="1">
        <p:scale>
          <a:sx n="86" d="100"/>
          <a:sy n="86" d="100"/>
        </p:scale>
        <p:origin x="588" y="96"/>
      </p:cViewPr>
      <p:guideLst>
        <p:guide orient="horz" pos="377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latin typeface="Roboto Condensed Light" panose="02000000000000000000" pitchFamily="2" charset="0"/>
            </a:endParaRPr>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latin typeface="Roboto Condensed Light" panose="02000000000000000000" pitchFamily="2" charset="0"/>
              </a:rPr>
              <a:t>11/7/2023</a:t>
            </a:fld>
            <a:endParaRPr lang="en-US" dirty="0">
              <a:latin typeface="Roboto Condensed Light" panose="02000000000000000000" pitchFamily="2" charset="0"/>
            </a:endParaRPr>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latin typeface="Roboto Condensed Light" panose="02000000000000000000" pitchFamily="2" charset="0"/>
            </a:endParaRPr>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latin typeface="Roboto Condensed Light" panose="02000000000000000000" pitchFamily="2" charset="0"/>
              </a:rPr>
              <a:t>‹#›</a:t>
            </a:fld>
            <a:endParaRPr lang="en-US" dirty="0">
              <a:latin typeface="Roboto Condensed Light" panose="02000000000000000000" pitchFamily="2" charset="0"/>
            </a:endParaRPr>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11/7/2023</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214891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350877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175680"/>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5" y="530021"/>
            <a:ext cx="11119027" cy="1130188"/>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3400226304"/>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60"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10911992" cy="1130188"/>
          </a:xfrm>
          <a:prstGeom prst="rect">
            <a:avLst/>
          </a:prstGeom>
        </p:spPr>
        <p:txBody>
          <a:bodyPr vert="horz" lIns="0" tIns="0" rIns="0" bIns="0" rtlCol="0" anchor="t" anchorCtr="0">
            <a:noAutofit/>
          </a:bodyPr>
          <a:lstStyle/>
          <a:p>
            <a:r>
              <a:rPr lang="en-US"/>
              <a:t>Click to edit Master title style</a:t>
            </a:r>
          </a:p>
        </p:txBody>
      </p:sp>
      <p:sp>
        <p:nvSpPr>
          <p:cNvPr id="6" name="TextBox 5">
            <a:extLst>
              <a:ext uri="{FF2B5EF4-FFF2-40B4-BE49-F238E27FC236}">
                <a16:creationId xmlns:a16="http://schemas.microsoft.com/office/drawing/2014/main" id="{D157BAA2-9957-9B4B-9ED3-4CE35C755129}"/>
              </a:ext>
            </a:extLst>
          </p:cNvPr>
          <p:cNvSpPr txBox="1"/>
          <p:nvPr userDrawn="1"/>
        </p:nvSpPr>
        <p:spPr>
          <a:xfrm>
            <a:off x="9824720" y="6469149"/>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latin typeface="Exo" panose="02000503000000000000" pitchFamily="2" charset="77"/>
              </a:rPr>
              <a:t>TNI Consulting Services |   </a:t>
            </a:r>
            <a:fld id="{81D60167-4931-47E6-BA6A-407CBD079E47}" type="slidenum">
              <a:rPr sz="800" b="0" i="0" smtClean="0">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dirty="0">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753" r:id="rId2"/>
  </p:sldLayoutIdLst>
  <p:hf hdr="0" ftr="0" dt="0"/>
  <p:txStyles>
    <p:title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58326" y="-1280417"/>
            <a:ext cx="3304291" cy="330429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11B1E"/>
            </a:solidFill>
          </p:spPr>
          <p:txBody>
            <a:bodyPr/>
            <a:lstStyle/>
            <a:p>
              <a:endParaRPr lang="en-US"/>
            </a:p>
          </p:txBody>
        </p:sp>
      </p:grpSp>
      <p:sp>
        <p:nvSpPr>
          <p:cNvPr id="4" name="AutoShape 4"/>
          <p:cNvSpPr/>
          <p:nvPr/>
        </p:nvSpPr>
        <p:spPr>
          <a:xfrm rot="-5400000">
            <a:off x="10245457" y="-1935451"/>
            <a:ext cx="240480" cy="5675327"/>
          </a:xfrm>
          <a:prstGeom prst="rect">
            <a:avLst/>
          </a:prstGeom>
          <a:solidFill>
            <a:srgbClr val="C00000"/>
          </a:solidFill>
        </p:spPr>
        <p:txBody>
          <a:bodyPr/>
          <a:lstStyle/>
          <a:p>
            <a:endParaRPr lang="en-US" sz="728" dirty="0"/>
          </a:p>
        </p:txBody>
      </p:sp>
      <p:grpSp>
        <p:nvGrpSpPr>
          <p:cNvPr id="9" name="Group 9"/>
          <p:cNvGrpSpPr/>
          <p:nvPr/>
        </p:nvGrpSpPr>
        <p:grpSpPr>
          <a:xfrm>
            <a:off x="1337991" y="4902796"/>
            <a:ext cx="2433075" cy="2433075"/>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a:p>
          </p:txBody>
        </p:sp>
      </p:grpSp>
      <p:grpSp>
        <p:nvGrpSpPr>
          <p:cNvPr id="11" name="Group 11"/>
          <p:cNvGrpSpPr/>
          <p:nvPr/>
        </p:nvGrpSpPr>
        <p:grpSpPr>
          <a:xfrm>
            <a:off x="-639729" y="2843715"/>
            <a:ext cx="2997131" cy="2992335"/>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11B1E"/>
            </a:solidFill>
          </p:spPr>
          <p:txBody>
            <a:bodyPr/>
            <a:lstStyle/>
            <a:p>
              <a:endParaRPr lang="en-US"/>
            </a:p>
          </p:txBody>
        </p:sp>
      </p:grpSp>
      <p:sp>
        <p:nvSpPr>
          <p:cNvPr id="5" name="Text Placeholder 3">
            <a:extLst>
              <a:ext uri="{FF2B5EF4-FFF2-40B4-BE49-F238E27FC236}">
                <a16:creationId xmlns:a16="http://schemas.microsoft.com/office/drawing/2014/main" id="{620E63FB-BB09-9BA8-5EFC-4502018C2025}"/>
              </a:ext>
            </a:extLst>
          </p:cNvPr>
          <p:cNvSpPr txBox="1">
            <a:spLocks/>
          </p:cNvSpPr>
          <p:nvPr/>
        </p:nvSpPr>
        <p:spPr>
          <a:xfrm>
            <a:off x="1254014" y="2023874"/>
            <a:ext cx="8132581" cy="2194102"/>
          </a:xfr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r>
              <a:rPr lang="en-US" sz="4800" b="1" dirty="0">
                <a:solidFill>
                  <a:schemeClr val="bg1">
                    <a:lumMod val="50000"/>
                  </a:schemeClr>
                </a:solidFill>
                <a:latin typeface="+mj-lt"/>
                <a:cs typeface="Segoe UI" panose="020B0502040204020203" pitchFamily="34" charset="0"/>
              </a:rPr>
              <a:t>Case Studies for Building a Campus Recruitment Program</a:t>
            </a:r>
          </a:p>
          <a:p>
            <a:endParaRPr lang="en-CA"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019322B-1E2B-43D5-9124-ECD42F7C4612}"/>
              </a:ext>
            </a:extLst>
          </p:cNvPr>
          <p:cNvGrpSpPr/>
          <p:nvPr/>
        </p:nvGrpSpPr>
        <p:grpSpPr>
          <a:xfrm>
            <a:off x="516794" y="2281604"/>
            <a:ext cx="11160000" cy="3004771"/>
            <a:chOff x="632827" y="2112038"/>
            <a:chExt cx="11160000" cy="3004771"/>
          </a:xfrm>
        </p:grpSpPr>
        <p:sp>
          <p:nvSpPr>
            <p:cNvPr id="4" name="Rectangle 3">
              <a:extLst>
                <a:ext uri="{FF2B5EF4-FFF2-40B4-BE49-F238E27FC236}">
                  <a16:creationId xmlns:a16="http://schemas.microsoft.com/office/drawing/2014/main" id="{D39E41D5-BEC2-45CD-B0A8-3885BA1A7AE3}"/>
                </a:ext>
              </a:extLst>
            </p:cNvPr>
            <p:cNvSpPr/>
            <p:nvPr/>
          </p:nvSpPr>
          <p:spPr>
            <a:xfrm>
              <a:off x="650449" y="2112038"/>
              <a:ext cx="11121247" cy="3004771"/>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5" name="Rectangle 4">
              <a:extLst>
                <a:ext uri="{FF2B5EF4-FFF2-40B4-BE49-F238E27FC236}">
                  <a16:creationId xmlns:a16="http://schemas.microsoft.com/office/drawing/2014/main" id="{5477F7A1-D77A-4B91-9018-C365D1D2F8CF}"/>
                </a:ext>
              </a:extLst>
            </p:cNvPr>
            <p:cNvSpPr/>
            <p:nvPr/>
          </p:nvSpPr>
          <p:spPr>
            <a:xfrm>
              <a:off x="632827" y="2119122"/>
              <a:ext cx="11160000" cy="54000"/>
            </a:xfrm>
            <a:prstGeom prst="rect">
              <a:avLst/>
            </a:prstGeom>
            <a:solidFill>
              <a:srgbClr val="CE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6" name="Text Placeholder 13">
              <a:extLst>
                <a:ext uri="{FF2B5EF4-FFF2-40B4-BE49-F238E27FC236}">
                  <a16:creationId xmlns:a16="http://schemas.microsoft.com/office/drawing/2014/main" id="{6555E54A-991D-4E30-9770-03B4B3CA7245}"/>
                </a:ext>
              </a:extLst>
            </p:cNvPr>
            <p:cNvSpPr txBox="1">
              <a:spLocks/>
            </p:cNvSpPr>
            <p:nvPr/>
          </p:nvSpPr>
          <p:spPr>
            <a:xfrm>
              <a:off x="1265191" y="2853652"/>
              <a:ext cx="5080192" cy="19233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400" dirty="0">
                  <a:latin typeface="Roboto Condensed Light" panose="02000000000000000000" pitchFamily="2" charset="0"/>
                  <a:ea typeface="Roboto Condensed Light" panose="02000000000000000000" pitchFamily="2" charset="0"/>
                </a:rPr>
                <a:t>The campus recruitment team used a variety of sources to develop a strong understanding of the student populations:</a:t>
              </a:r>
            </a:p>
            <a:p>
              <a:pPr marL="468000" lvl="1" indent="-171450">
                <a:lnSpc>
                  <a:spcPct val="100000"/>
                </a:lnSpc>
                <a:spcBef>
                  <a:spcPts val="200"/>
                </a:spcBef>
                <a:spcAft>
                  <a:spcPts val="200"/>
                </a:spcAft>
                <a:buFont typeface="Courier New" panose="02070309020205020404" pitchFamily="49" charset="0"/>
                <a:buChar char="o"/>
              </a:pPr>
              <a:r>
                <a:rPr lang="en-US" sz="1400" dirty="0">
                  <a:latin typeface="Roboto Condensed Light" panose="02000000000000000000" pitchFamily="2" charset="0"/>
                  <a:ea typeface="Roboto Condensed Light" panose="02000000000000000000" pitchFamily="2" charset="0"/>
                </a:rPr>
                <a:t>Reports from consulting and research firms.</a:t>
              </a:r>
            </a:p>
            <a:p>
              <a:pPr marL="468000" lvl="1" indent="-171450">
                <a:lnSpc>
                  <a:spcPct val="100000"/>
                </a:lnSpc>
                <a:spcBef>
                  <a:spcPts val="200"/>
                </a:spcBef>
                <a:spcAft>
                  <a:spcPts val="200"/>
                </a:spcAft>
                <a:buFont typeface="Courier New" panose="02070309020205020404" pitchFamily="49" charset="0"/>
                <a:buChar char="o"/>
              </a:pPr>
              <a:r>
                <a:rPr lang="en-US" sz="1400" dirty="0">
                  <a:latin typeface="Roboto Condensed Light" panose="02000000000000000000" pitchFamily="2" charset="0"/>
                  <a:ea typeface="Roboto Condensed Light" panose="02000000000000000000" pitchFamily="2" charset="0"/>
                </a:rPr>
                <a:t>Industry thought leadership.</a:t>
              </a:r>
            </a:p>
            <a:p>
              <a:pPr marL="468000" lvl="1" indent="-171450">
                <a:lnSpc>
                  <a:spcPct val="100000"/>
                </a:lnSpc>
                <a:spcBef>
                  <a:spcPts val="200"/>
                </a:spcBef>
                <a:spcAft>
                  <a:spcPts val="200"/>
                </a:spcAft>
                <a:buFont typeface="Courier New" panose="02070309020205020404" pitchFamily="49" charset="0"/>
                <a:buChar char="o"/>
              </a:pPr>
              <a:r>
                <a:rPr lang="en-US" sz="1400" dirty="0">
                  <a:latin typeface="Roboto Condensed Light" panose="02000000000000000000" pitchFamily="2" charset="0"/>
                  <a:ea typeface="Roboto Condensed Light" panose="02000000000000000000" pitchFamily="2" charset="0"/>
                </a:rPr>
                <a:t>Conferences, workshops, and educational seminars.</a:t>
              </a:r>
            </a:p>
            <a:p>
              <a:pPr marL="468000" lvl="1" indent="-171450">
                <a:lnSpc>
                  <a:spcPct val="100000"/>
                </a:lnSpc>
                <a:spcBef>
                  <a:spcPts val="200"/>
                </a:spcBef>
                <a:spcAft>
                  <a:spcPts val="200"/>
                </a:spcAft>
                <a:buFont typeface="Courier New" panose="02070309020205020404" pitchFamily="49" charset="0"/>
                <a:buChar char="o"/>
              </a:pPr>
              <a:r>
                <a:rPr lang="en-US" sz="1400" dirty="0">
                  <a:latin typeface="Roboto Condensed Light" panose="02000000000000000000" pitchFamily="2" charset="0"/>
                  <a:ea typeface="Roboto Condensed Light" panose="02000000000000000000" pitchFamily="2" charset="0"/>
                </a:rPr>
                <a:t>Conversations with colleges, universities, and career services.</a:t>
              </a:r>
            </a:p>
            <a:p>
              <a:pPr marL="468000" lvl="1" indent="-171450">
                <a:lnSpc>
                  <a:spcPct val="100000"/>
                </a:lnSpc>
                <a:spcBef>
                  <a:spcPts val="200"/>
                </a:spcBef>
                <a:spcAft>
                  <a:spcPts val="200"/>
                </a:spcAft>
                <a:buFont typeface="Courier New" panose="02070309020205020404" pitchFamily="49" charset="0"/>
                <a:buChar char="o"/>
              </a:pPr>
              <a:r>
                <a:rPr lang="en-US" sz="1400" dirty="0">
                  <a:latin typeface="Roboto Condensed Light" panose="02000000000000000000" pitchFamily="2" charset="0"/>
                  <a:ea typeface="Roboto Condensed Light" panose="02000000000000000000" pitchFamily="2" charset="0"/>
                </a:rPr>
                <a:t>Focus groups with current and past graduate hires.</a:t>
              </a:r>
              <a:endParaRPr lang="en-US" sz="1400" dirty="0">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7" name="Text Placeholder 108">
              <a:extLst>
                <a:ext uri="{FF2B5EF4-FFF2-40B4-BE49-F238E27FC236}">
                  <a16:creationId xmlns:a16="http://schemas.microsoft.com/office/drawing/2014/main" id="{9F2A2528-14F1-4D1C-BB56-3AE559BEBFEA}"/>
                </a:ext>
              </a:extLst>
            </p:cNvPr>
            <p:cNvSpPr txBox="1">
              <a:spLocks/>
            </p:cNvSpPr>
            <p:nvPr/>
          </p:nvSpPr>
          <p:spPr>
            <a:xfrm>
              <a:off x="1369506" y="2606596"/>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Research for talent profiles</a:t>
              </a:r>
            </a:p>
          </p:txBody>
        </p:sp>
        <p:sp>
          <p:nvSpPr>
            <p:cNvPr id="8" name="Text Placeholder 11">
              <a:extLst>
                <a:ext uri="{FF2B5EF4-FFF2-40B4-BE49-F238E27FC236}">
                  <a16:creationId xmlns:a16="http://schemas.microsoft.com/office/drawing/2014/main" id="{DE805E30-96B2-4CAD-854F-96032C191155}"/>
                </a:ext>
              </a:extLst>
            </p:cNvPr>
            <p:cNvSpPr txBox="1">
              <a:spLocks/>
            </p:cNvSpPr>
            <p:nvPr/>
          </p:nvSpPr>
          <p:spPr>
            <a:xfrm>
              <a:off x="6960125" y="2606596"/>
              <a:ext cx="3977213" cy="1614863"/>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a:lstStyle>
              <a:defPPr>
                <a:defRPr lang="en-US"/>
              </a:defPPr>
              <a:lvl1pPr indent="0" defTabSz="914400">
                <a:lnSpc>
                  <a:spcPct val="90000"/>
                </a:lnSpc>
                <a:spcBef>
                  <a:spcPts val="1000"/>
                </a:spcBef>
                <a:buFont typeface="Arial" panose="020B0604020202020204" pitchFamily="34" charset="0"/>
                <a:buNone/>
                <a:defRPr sz="1400">
                  <a:latin typeface="Roboto Condensed Light" panose="02000000000000000000" pitchFamily="2" charset="0"/>
                  <a:ea typeface="Roboto Condensed Light" panose="02000000000000000000"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spcBef>
                  <a:spcPts val="0"/>
                </a:spcBef>
              </a:pPr>
              <a:r>
                <a:rPr lang="en-US" sz="1600" dirty="0">
                  <a:solidFill>
                    <a:srgbClr val="CE3934"/>
                  </a:solidFill>
                  <a:latin typeface="Montserrat SemiBold" panose="00000700000000000000" pitchFamily="2" charset="0"/>
                </a:rPr>
                <a:t>Key takeaway</a:t>
              </a:r>
            </a:p>
            <a:p>
              <a:pPr>
                <a:lnSpc>
                  <a:spcPct val="100000"/>
                </a:lnSpc>
              </a:pPr>
              <a:r>
                <a:rPr lang="en-US" sz="1400" dirty="0"/>
                <a:t>Growing a campus recruitment program requires carefully designing each component of the program that attracts, engages, and promotes a Universal Student Experience with the student front and center and consistency across the model.</a:t>
              </a:r>
              <a:endParaRPr lang="en-CA" sz="1400" dirty="0"/>
            </a:p>
          </p:txBody>
        </p:sp>
      </p:grpSp>
      <p:sp>
        <p:nvSpPr>
          <p:cNvPr id="9" name="Title 47">
            <a:extLst>
              <a:ext uri="{FF2B5EF4-FFF2-40B4-BE49-F238E27FC236}">
                <a16:creationId xmlns:a16="http://schemas.microsoft.com/office/drawing/2014/main" id="{B45398D1-50FD-4189-9A28-C8F7A29DB5CA}"/>
              </a:ext>
            </a:extLst>
          </p:cNvPr>
          <p:cNvSpPr txBox="1">
            <a:spLocks/>
          </p:cNvSpPr>
          <p:nvPr/>
        </p:nvSpPr>
        <p:spPr>
          <a:xfrm>
            <a:off x="354106" y="555460"/>
            <a:ext cx="8030316" cy="1130188"/>
          </a:xfrm>
          <a:prstGeom prst="rect">
            <a:avLst/>
          </a:prstGeom>
        </p:spPr>
        <p:txBody>
          <a:bodyPr>
            <a:noAutofit/>
          </a:bodyPr>
          <a:lst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nSpc>
                <a:spcPct val="90000"/>
              </a:lnSpc>
            </a:pPr>
            <a:r>
              <a:rPr lang="en-US" sz="3200" dirty="0"/>
              <a:t>The Royal Bank of Canada adopted a “One RBC, One Campus” strategy for engagement</a:t>
            </a:r>
          </a:p>
        </p:txBody>
      </p:sp>
      <p:sp>
        <p:nvSpPr>
          <p:cNvPr id="10" name="Text Placeholder 10">
            <a:extLst>
              <a:ext uri="{FF2B5EF4-FFF2-40B4-BE49-F238E27FC236}">
                <a16:creationId xmlns:a16="http://schemas.microsoft.com/office/drawing/2014/main" id="{5DE10934-3FE6-4A68-8516-110951DD2717}"/>
              </a:ext>
            </a:extLst>
          </p:cNvPr>
          <p:cNvSpPr txBox="1">
            <a:spLocks/>
          </p:cNvSpPr>
          <p:nvPr/>
        </p:nvSpPr>
        <p:spPr>
          <a:xfrm>
            <a:off x="9648053" y="580860"/>
            <a:ext cx="2123643" cy="410110"/>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Financial Services </a:t>
            </a:r>
          </a:p>
        </p:txBody>
      </p:sp>
      <p:sp>
        <p:nvSpPr>
          <p:cNvPr id="11" name="Text Placeholder 8">
            <a:extLst>
              <a:ext uri="{FF2B5EF4-FFF2-40B4-BE49-F238E27FC236}">
                <a16:creationId xmlns:a16="http://schemas.microsoft.com/office/drawing/2014/main" id="{6AA5E079-0167-44E9-86EF-3DC721ABB5D5}"/>
              </a:ext>
            </a:extLst>
          </p:cNvPr>
          <p:cNvSpPr txBox="1">
            <a:spLocks/>
          </p:cNvSpPr>
          <p:nvPr/>
        </p:nvSpPr>
        <p:spPr>
          <a:xfrm>
            <a:off x="9648054" y="432894"/>
            <a:ext cx="1173968" cy="122566"/>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INDUSTRY</a:t>
            </a:r>
          </a:p>
        </p:txBody>
      </p:sp>
      <p:sp>
        <p:nvSpPr>
          <p:cNvPr id="12" name="Text Placeholder 3">
            <a:extLst>
              <a:ext uri="{FF2B5EF4-FFF2-40B4-BE49-F238E27FC236}">
                <a16:creationId xmlns:a16="http://schemas.microsoft.com/office/drawing/2014/main" id="{E717FDB3-5894-4A1D-9B48-64B811DD07E2}"/>
              </a:ext>
            </a:extLst>
          </p:cNvPr>
          <p:cNvSpPr txBox="1">
            <a:spLocks/>
          </p:cNvSpPr>
          <p:nvPr/>
        </p:nvSpPr>
        <p:spPr>
          <a:xfrm>
            <a:off x="9644652" y="1417360"/>
            <a:ext cx="2245661" cy="381201"/>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Brien Convery, Director of Early Talent Acquisition, Attraction &amp; Engagement, RBC</a:t>
            </a:r>
            <a:endParaRPr lang="en-CA" dirty="0"/>
          </a:p>
        </p:txBody>
      </p:sp>
      <p:sp>
        <p:nvSpPr>
          <p:cNvPr id="13" name="Text Placeholder 5">
            <a:extLst>
              <a:ext uri="{FF2B5EF4-FFF2-40B4-BE49-F238E27FC236}">
                <a16:creationId xmlns:a16="http://schemas.microsoft.com/office/drawing/2014/main" id="{08B5872B-4710-4E14-B125-98EB6EC9AA01}"/>
              </a:ext>
            </a:extLst>
          </p:cNvPr>
          <p:cNvSpPr txBox="1">
            <a:spLocks/>
          </p:cNvSpPr>
          <p:nvPr/>
        </p:nvSpPr>
        <p:spPr>
          <a:xfrm>
            <a:off x="9648054" y="1270952"/>
            <a:ext cx="2230468" cy="148752"/>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SOURCE</a:t>
            </a:r>
          </a:p>
        </p:txBody>
      </p:sp>
      <p:sp>
        <p:nvSpPr>
          <p:cNvPr id="14" name="Text Placeholder 8">
            <a:extLst>
              <a:ext uri="{FF2B5EF4-FFF2-40B4-BE49-F238E27FC236}">
                <a16:creationId xmlns:a16="http://schemas.microsoft.com/office/drawing/2014/main" id="{BEF2BC08-EF23-489A-ADD4-793573FA11E2}"/>
              </a:ext>
            </a:extLst>
          </p:cNvPr>
          <p:cNvSpPr txBox="1">
            <a:spLocks/>
          </p:cNvSpPr>
          <p:nvPr/>
        </p:nvSpPr>
        <p:spPr>
          <a:xfrm>
            <a:off x="9648054" y="846316"/>
            <a:ext cx="1173968" cy="12256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8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SIZE</a:t>
            </a:r>
          </a:p>
        </p:txBody>
      </p:sp>
      <p:sp>
        <p:nvSpPr>
          <p:cNvPr id="15" name="Text Placeholder 10">
            <a:extLst>
              <a:ext uri="{FF2B5EF4-FFF2-40B4-BE49-F238E27FC236}">
                <a16:creationId xmlns:a16="http://schemas.microsoft.com/office/drawing/2014/main" id="{D973C67B-B235-4646-A6A2-FD4855C79D3B}"/>
              </a:ext>
            </a:extLst>
          </p:cNvPr>
          <p:cNvSpPr txBox="1">
            <a:spLocks/>
          </p:cNvSpPr>
          <p:nvPr/>
        </p:nvSpPr>
        <p:spPr>
          <a:xfrm>
            <a:off x="9648054" y="1001609"/>
            <a:ext cx="1375446" cy="410110"/>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2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Enterprise </a:t>
            </a:r>
          </a:p>
        </p:txBody>
      </p:sp>
      <p:pic>
        <p:nvPicPr>
          <p:cNvPr id="16" name="Picture 2" descr="Image result for rbc logo">
            <a:extLst>
              <a:ext uri="{FF2B5EF4-FFF2-40B4-BE49-F238E27FC236}">
                <a16:creationId xmlns:a16="http://schemas.microsoft.com/office/drawing/2014/main" id="{0E53E4B7-A86D-462E-B7CB-12002859CD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9630" y="729202"/>
            <a:ext cx="602080" cy="78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28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7">
            <a:extLst>
              <a:ext uri="{FF2B5EF4-FFF2-40B4-BE49-F238E27FC236}">
                <a16:creationId xmlns:a16="http://schemas.microsoft.com/office/drawing/2014/main" id="{945E5CEF-FDBC-436F-8522-6193E939BB1C}"/>
              </a:ext>
            </a:extLst>
          </p:cNvPr>
          <p:cNvSpPr txBox="1">
            <a:spLocks/>
          </p:cNvSpPr>
          <p:nvPr/>
        </p:nvSpPr>
        <p:spPr>
          <a:xfrm>
            <a:off x="354106" y="555460"/>
            <a:ext cx="8030316" cy="1130188"/>
          </a:xfrm>
          <a:prstGeom prst="rect">
            <a:avLst/>
          </a:prstGeom>
        </p:spPr>
        <p:txBody>
          <a:bodyPr>
            <a:noAutofit/>
          </a:bodyPr>
          <a:lst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nSpc>
                <a:spcPct val="90000"/>
              </a:lnSpc>
            </a:pPr>
            <a:r>
              <a:rPr lang="en-US" sz="3200" dirty="0"/>
              <a:t>A large manufacturer used data to build stakeholder commitment and drive recruitment results </a:t>
            </a:r>
          </a:p>
        </p:txBody>
      </p:sp>
      <p:sp>
        <p:nvSpPr>
          <p:cNvPr id="5" name="Text Placeholder 10">
            <a:extLst>
              <a:ext uri="{FF2B5EF4-FFF2-40B4-BE49-F238E27FC236}">
                <a16:creationId xmlns:a16="http://schemas.microsoft.com/office/drawing/2014/main" id="{ED6A5596-37CC-4AB9-8451-CBB16AD89261}"/>
              </a:ext>
            </a:extLst>
          </p:cNvPr>
          <p:cNvSpPr txBox="1">
            <a:spLocks/>
          </p:cNvSpPr>
          <p:nvPr/>
        </p:nvSpPr>
        <p:spPr>
          <a:xfrm>
            <a:off x="9648053" y="580860"/>
            <a:ext cx="2123643" cy="410110"/>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Manufacturing </a:t>
            </a:r>
          </a:p>
        </p:txBody>
      </p:sp>
      <p:sp>
        <p:nvSpPr>
          <p:cNvPr id="6" name="Text Placeholder 8">
            <a:extLst>
              <a:ext uri="{FF2B5EF4-FFF2-40B4-BE49-F238E27FC236}">
                <a16:creationId xmlns:a16="http://schemas.microsoft.com/office/drawing/2014/main" id="{427C739F-B259-49B1-A5F1-45E66D4F867A}"/>
              </a:ext>
            </a:extLst>
          </p:cNvPr>
          <p:cNvSpPr txBox="1">
            <a:spLocks/>
          </p:cNvSpPr>
          <p:nvPr/>
        </p:nvSpPr>
        <p:spPr>
          <a:xfrm>
            <a:off x="9648054" y="432894"/>
            <a:ext cx="1173968" cy="122566"/>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INDUSTRY</a:t>
            </a:r>
          </a:p>
        </p:txBody>
      </p:sp>
      <p:sp>
        <p:nvSpPr>
          <p:cNvPr id="7" name="Text Placeholder 3">
            <a:extLst>
              <a:ext uri="{FF2B5EF4-FFF2-40B4-BE49-F238E27FC236}">
                <a16:creationId xmlns:a16="http://schemas.microsoft.com/office/drawing/2014/main" id="{C85422B2-4706-4FD1-A45F-7B6809374666}"/>
              </a:ext>
            </a:extLst>
          </p:cNvPr>
          <p:cNvSpPr txBox="1">
            <a:spLocks/>
          </p:cNvSpPr>
          <p:nvPr/>
        </p:nvSpPr>
        <p:spPr>
          <a:xfrm>
            <a:off x="9644652" y="1417360"/>
            <a:ext cx="2245661" cy="381201"/>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University Relations Manager</a:t>
            </a:r>
            <a:endParaRPr lang="en-CA" dirty="0"/>
          </a:p>
        </p:txBody>
      </p:sp>
      <p:sp>
        <p:nvSpPr>
          <p:cNvPr id="8" name="Text Placeholder 5">
            <a:extLst>
              <a:ext uri="{FF2B5EF4-FFF2-40B4-BE49-F238E27FC236}">
                <a16:creationId xmlns:a16="http://schemas.microsoft.com/office/drawing/2014/main" id="{58EE7EF0-6428-4642-8519-EE1701F66B72}"/>
              </a:ext>
            </a:extLst>
          </p:cNvPr>
          <p:cNvSpPr txBox="1">
            <a:spLocks/>
          </p:cNvSpPr>
          <p:nvPr/>
        </p:nvSpPr>
        <p:spPr>
          <a:xfrm>
            <a:off x="9648054" y="1270952"/>
            <a:ext cx="2230468" cy="148752"/>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SOURCE</a:t>
            </a:r>
          </a:p>
        </p:txBody>
      </p:sp>
      <p:sp>
        <p:nvSpPr>
          <p:cNvPr id="9" name="Text Placeholder 55">
            <a:extLst>
              <a:ext uri="{FF2B5EF4-FFF2-40B4-BE49-F238E27FC236}">
                <a16:creationId xmlns:a16="http://schemas.microsoft.com/office/drawing/2014/main" id="{DDE25DBC-349E-45D5-827A-3E95A193C92E}"/>
              </a:ext>
            </a:extLst>
          </p:cNvPr>
          <p:cNvSpPr txBox="1">
            <a:spLocks/>
          </p:cNvSpPr>
          <p:nvPr/>
        </p:nvSpPr>
        <p:spPr>
          <a:xfrm>
            <a:off x="372538" y="2415748"/>
            <a:ext cx="5618687" cy="15968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In the past, this organization would enter the campus recruitment season without confirmed headcount. This created a challenge because its efforts were spread thin and a lack of clear hiring goals impacted its ability to plan properly.</a:t>
            </a:r>
          </a:p>
          <a:p>
            <a:pPr marL="0" indent="0">
              <a:lnSpc>
                <a:spcPct val="100000"/>
              </a:lnSpc>
              <a:spcBef>
                <a:spcPts val="600"/>
              </a:spcBef>
              <a:spcAft>
                <a:spcPts val="600"/>
              </a:spcAft>
              <a:buNone/>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The lack of headcount targets also led to process inefficiencies. It slowed down the recruitment process and limited the program’s ability to target the right schools and talent. </a:t>
            </a:r>
          </a:p>
        </p:txBody>
      </p:sp>
      <p:sp>
        <p:nvSpPr>
          <p:cNvPr id="10" name="Text Placeholder 107">
            <a:extLst>
              <a:ext uri="{FF2B5EF4-FFF2-40B4-BE49-F238E27FC236}">
                <a16:creationId xmlns:a16="http://schemas.microsoft.com/office/drawing/2014/main" id="{BCE87E75-067E-4AB6-A24E-83BA452BAD64}"/>
              </a:ext>
            </a:extLst>
          </p:cNvPr>
          <p:cNvSpPr txBox="1">
            <a:spLocks/>
          </p:cNvSpPr>
          <p:nvPr/>
        </p:nvSpPr>
        <p:spPr>
          <a:xfrm>
            <a:off x="372538" y="4477430"/>
            <a:ext cx="5618687" cy="18713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To get departments to share their talent needs and confirm headcount, the University Relations Recruiter required stakeholder buy-in. </a:t>
            </a:r>
          </a:p>
          <a:p>
            <a:pPr marL="0" indent="0">
              <a:lnSpc>
                <a:spcPct val="100000"/>
              </a:lnSpc>
              <a:spcBef>
                <a:spcPts val="600"/>
              </a:spcBef>
              <a:spcAft>
                <a:spcPts val="600"/>
              </a:spcAft>
              <a:buNone/>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The University Relations Recruiter used data to show stakeholders how much time incumbent engineers spent supporting the campus recruitment program and the impact it had on the business line. This helped stakeholders to understand why sharing their headcount needs was so important. It also allowed Talent Acquisition to be better prepared and enabled the identification of specific engineering roles to be filled through campus recruitment. </a:t>
            </a:r>
          </a:p>
          <a:p>
            <a:pPr marL="0" indent="0">
              <a:lnSpc>
                <a:spcPct val="100000"/>
              </a:lnSpc>
              <a:spcBef>
                <a:spcPts val="600"/>
              </a:spcBef>
              <a:spcAft>
                <a:spcPts val="600"/>
              </a:spcAft>
              <a:buNone/>
            </a:pPr>
            <a:endParaRPr lang="en-US" sz="1400" dirty="0">
              <a:latin typeface="Roboto Condensed Light" panose="02000000000000000000" pitchFamily="2" charset="0"/>
              <a:ea typeface="Roboto Condensed Light" panose="02000000000000000000" pitchFamily="2" charset="0"/>
            </a:endParaRPr>
          </a:p>
          <a:p>
            <a:pPr>
              <a:lnSpc>
                <a:spcPct val="100000"/>
              </a:lnSpc>
              <a:spcBef>
                <a:spcPts val="600"/>
              </a:spcBef>
              <a:spcAft>
                <a:spcPts val="600"/>
              </a:spcAft>
            </a:pPr>
            <a:endParaRPr lang="en-US" sz="1400" dirty="0">
              <a:latin typeface="Roboto Condensed Light" panose="02000000000000000000" pitchFamily="2" charset="0"/>
              <a:ea typeface="Roboto Condensed Light" panose="02000000000000000000" pitchFamily="2" charset="0"/>
            </a:endParaRPr>
          </a:p>
        </p:txBody>
      </p:sp>
      <p:sp>
        <p:nvSpPr>
          <p:cNvPr id="11" name="Text Placeholder 108">
            <a:extLst>
              <a:ext uri="{FF2B5EF4-FFF2-40B4-BE49-F238E27FC236}">
                <a16:creationId xmlns:a16="http://schemas.microsoft.com/office/drawing/2014/main" id="{A661AAAC-7515-4B8C-9C52-797179FD4FA2}"/>
              </a:ext>
            </a:extLst>
          </p:cNvPr>
          <p:cNvSpPr txBox="1">
            <a:spLocks/>
          </p:cNvSpPr>
          <p:nvPr/>
        </p:nvSpPr>
        <p:spPr>
          <a:xfrm>
            <a:off x="471757" y="4166323"/>
            <a:ext cx="3764382" cy="270437"/>
          </a:xfrm>
          <a:prstGeom prst="rect">
            <a:avLst/>
          </a:prstGeom>
        </p:spPr>
        <p:txBody>
          <a:bodyPr lIns="0" tIns="0" rIns="0" bIns="0">
            <a:noAutofit/>
          </a:bodyPr>
          <a:lstStyle>
            <a:defPPr>
              <a:defRPr lang="en-US"/>
            </a:defPPr>
            <a:lvl1pPr indent="0" defTabSz="914400">
              <a:lnSpc>
                <a:spcPts val="1700"/>
              </a:lnSpc>
              <a:spcBef>
                <a:spcPts val="1000"/>
              </a:spcBef>
              <a:buFont typeface="Arial" panose="020B0604020202020204" pitchFamily="34" charset="0"/>
              <a:buNone/>
              <a:defRPr sz="1600" b="0" i="0">
                <a:solidFill>
                  <a:srgbClr val="41439A"/>
                </a:solidFill>
                <a:latin typeface="Montserrat SemiBold" panose="00000700000000000000" pitchFamily="2" charset="0"/>
                <a:cs typeface="Arial" panose="020B0604020202020204" pitchFamily="34" charset="0"/>
              </a:defRPr>
            </a:lvl1pPr>
            <a:lvl2pPr marL="4572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2pPr>
            <a:lvl3pPr marL="9144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3pPr>
            <a:lvl4pPr marL="13716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4pPr>
            <a:lvl5pPr marL="18288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solidFill>
                  <a:srgbClr val="CE3934"/>
                </a:solidFill>
              </a:rPr>
              <a:t>Leveraging data</a:t>
            </a:r>
          </a:p>
        </p:txBody>
      </p:sp>
      <p:sp>
        <p:nvSpPr>
          <p:cNvPr id="13" name="Text Placeholder 13">
            <a:extLst>
              <a:ext uri="{FF2B5EF4-FFF2-40B4-BE49-F238E27FC236}">
                <a16:creationId xmlns:a16="http://schemas.microsoft.com/office/drawing/2014/main" id="{5A27FC7C-44EF-49A6-82E3-B8016040B9E1}"/>
              </a:ext>
            </a:extLst>
          </p:cNvPr>
          <p:cNvSpPr txBox="1">
            <a:spLocks/>
          </p:cNvSpPr>
          <p:nvPr/>
        </p:nvSpPr>
        <p:spPr>
          <a:xfrm>
            <a:off x="6535939" y="2415748"/>
            <a:ext cx="4708463" cy="21315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Using data led to stakeholder buy-in and improvements to the recruitment process. By identifying exactly how many roles they needed to fill, they were able to focus on targeting the right talent. This resulted in filling campus roles faster than in the previous year.</a:t>
            </a:r>
          </a:p>
          <a:p>
            <a:pPr marL="0" indent="0">
              <a:lnSpc>
                <a:spcPct val="100000"/>
              </a:lnSpc>
              <a:spcBef>
                <a:spcPts val="600"/>
              </a:spcBef>
              <a:spcAft>
                <a:spcPts val="600"/>
              </a:spcAft>
              <a:buNone/>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After identifying the roles that needed to be filled, the University Relations Recruiter used data he gathered through the organization’s internal systems to identify which schools to target and what events added value to their recruitment program. </a:t>
            </a:r>
          </a:p>
          <a:p>
            <a:pPr marL="0" indent="0">
              <a:lnSpc>
                <a:spcPct val="100000"/>
              </a:lnSpc>
              <a:spcBef>
                <a:spcPts val="600"/>
              </a:spcBef>
              <a:spcAft>
                <a:spcPts val="600"/>
              </a:spcAft>
              <a:buNone/>
            </a:pPr>
            <a:endParaRPr lang="en-CA" sz="1400" dirty="0">
              <a:latin typeface="Roboto Condensed Light" panose="02000000000000000000" pitchFamily="2" charset="0"/>
              <a:ea typeface="Roboto Condensed Light" panose="02000000000000000000" pitchFamily="2" charset="0"/>
            </a:endParaRPr>
          </a:p>
          <a:p>
            <a:pPr>
              <a:lnSpc>
                <a:spcPct val="100000"/>
              </a:lnSpc>
              <a:spcBef>
                <a:spcPts val="600"/>
              </a:spcBef>
              <a:spcAft>
                <a:spcPts val="600"/>
              </a:spcAft>
            </a:pPr>
            <a:endParaRPr lang="en-US" sz="1400" dirty="0">
              <a:latin typeface="Roboto Condensed Light" panose="02000000000000000000" pitchFamily="2" charset="0"/>
              <a:ea typeface="Roboto Condensed Light" panose="02000000000000000000" pitchFamily="2" charset="0"/>
            </a:endParaRPr>
          </a:p>
        </p:txBody>
      </p:sp>
      <p:sp>
        <p:nvSpPr>
          <p:cNvPr id="14" name="Text Placeholder 108">
            <a:extLst>
              <a:ext uri="{FF2B5EF4-FFF2-40B4-BE49-F238E27FC236}">
                <a16:creationId xmlns:a16="http://schemas.microsoft.com/office/drawing/2014/main" id="{01258076-88B1-4F6E-A16D-A0C546FCE3CA}"/>
              </a:ext>
            </a:extLst>
          </p:cNvPr>
          <p:cNvSpPr txBox="1">
            <a:spLocks/>
          </p:cNvSpPr>
          <p:nvPr/>
        </p:nvSpPr>
        <p:spPr>
          <a:xfrm>
            <a:off x="471757" y="2148887"/>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Situation</a:t>
            </a:r>
          </a:p>
        </p:txBody>
      </p:sp>
      <p:sp>
        <p:nvSpPr>
          <p:cNvPr id="15" name="Text Placeholder 108">
            <a:extLst>
              <a:ext uri="{FF2B5EF4-FFF2-40B4-BE49-F238E27FC236}">
                <a16:creationId xmlns:a16="http://schemas.microsoft.com/office/drawing/2014/main" id="{4FD9BBCE-D696-4C21-BDB8-2342B29A6ACE}"/>
              </a:ext>
            </a:extLst>
          </p:cNvPr>
          <p:cNvSpPr txBox="1">
            <a:spLocks/>
          </p:cNvSpPr>
          <p:nvPr/>
        </p:nvSpPr>
        <p:spPr>
          <a:xfrm>
            <a:off x="6627575" y="2148887"/>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Results</a:t>
            </a:r>
          </a:p>
        </p:txBody>
      </p:sp>
      <p:sp>
        <p:nvSpPr>
          <p:cNvPr id="16" name="Text Placeholder 8">
            <a:extLst>
              <a:ext uri="{FF2B5EF4-FFF2-40B4-BE49-F238E27FC236}">
                <a16:creationId xmlns:a16="http://schemas.microsoft.com/office/drawing/2014/main" id="{D5166F68-5B9E-403E-8578-491E6954BD74}"/>
              </a:ext>
            </a:extLst>
          </p:cNvPr>
          <p:cNvSpPr txBox="1">
            <a:spLocks/>
          </p:cNvSpPr>
          <p:nvPr/>
        </p:nvSpPr>
        <p:spPr>
          <a:xfrm>
            <a:off x="9648054" y="846316"/>
            <a:ext cx="1173968" cy="12256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8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SIZE</a:t>
            </a:r>
          </a:p>
        </p:txBody>
      </p:sp>
      <p:sp>
        <p:nvSpPr>
          <p:cNvPr id="17" name="Text Placeholder 10">
            <a:extLst>
              <a:ext uri="{FF2B5EF4-FFF2-40B4-BE49-F238E27FC236}">
                <a16:creationId xmlns:a16="http://schemas.microsoft.com/office/drawing/2014/main" id="{F95446CD-004C-4E3F-B648-12C30C7E68F0}"/>
              </a:ext>
            </a:extLst>
          </p:cNvPr>
          <p:cNvSpPr txBox="1">
            <a:spLocks/>
          </p:cNvSpPr>
          <p:nvPr/>
        </p:nvSpPr>
        <p:spPr>
          <a:xfrm>
            <a:off x="9648054" y="1001609"/>
            <a:ext cx="1375446" cy="410110"/>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2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Large </a:t>
            </a:r>
          </a:p>
        </p:txBody>
      </p:sp>
      <p:sp>
        <p:nvSpPr>
          <p:cNvPr id="18" name="Text Placeholder 11">
            <a:extLst>
              <a:ext uri="{FF2B5EF4-FFF2-40B4-BE49-F238E27FC236}">
                <a16:creationId xmlns:a16="http://schemas.microsoft.com/office/drawing/2014/main" id="{DC912CBC-FACA-47B3-92AC-0C026F09A85E}"/>
              </a:ext>
            </a:extLst>
          </p:cNvPr>
          <p:cNvSpPr txBox="1">
            <a:spLocks/>
          </p:cNvSpPr>
          <p:nvPr/>
        </p:nvSpPr>
        <p:spPr>
          <a:xfrm>
            <a:off x="6535939" y="5099618"/>
            <a:ext cx="4708462" cy="865093"/>
          </a:xfrm>
          <a:prstGeom prst="rect">
            <a:avLst/>
          </a:prstGeom>
        </p:spPr>
        <p:txBody>
          <a:bodyPr/>
          <a:lstStyle>
            <a:defPPr>
              <a:defRPr lang="en-US"/>
            </a:defPPr>
            <a:lvl1pPr indent="0" defTabSz="914400">
              <a:lnSpc>
                <a:spcPct val="90000"/>
              </a:lnSpc>
              <a:spcBef>
                <a:spcPts val="1000"/>
              </a:spcBef>
              <a:buFont typeface="Arial" panose="020B0604020202020204" pitchFamily="34" charset="0"/>
              <a:buNone/>
              <a:defRPr sz="1400">
                <a:latin typeface="Roboto Condensed Light" panose="02000000000000000000" pitchFamily="2" charset="0"/>
                <a:ea typeface="Roboto Condensed Light" panose="02000000000000000000"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nSpc>
                <a:spcPct val="100000"/>
              </a:lnSpc>
              <a:spcBef>
                <a:spcPts val="600"/>
              </a:spcBef>
              <a:spcAft>
                <a:spcPts val="600"/>
              </a:spcAft>
            </a:pPr>
            <a:r>
              <a:rPr lang="en-US" sz="1400" dirty="0">
                <a:cs typeface="Arial" panose="020B0604020202020204" pitchFamily="34" charset="0"/>
              </a:rPr>
              <a:t>Gather data that will help you build a targeted program. A targeted program built on data with clear goals will drive results faster than a general approach to campus recruitment. </a:t>
            </a:r>
            <a:endParaRPr lang="en-CA" sz="1400" dirty="0">
              <a:cs typeface="Arial" panose="020B0604020202020204" pitchFamily="34" charset="0"/>
            </a:endParaRPr>
          </a:p>
          <a:p>
            <a:pPr>
              <a:lnSpc>
                <a:spcPct val="100000"/>
              </a:lnSpc>
              <a:spcBef>
                <a:spcPts val="600"/>
              </a:spcBef>
              <a:spcAft>
                <a:spcPts val="600"/>
              </a:spcAft>
            </a:pPr>
            <a:endParaRPr lang="en-US" dirty="0"/>
          </a:p>
        </p:txBody>
      </p:sp>
      <p:sp>
        <p:nvSpPr>
          <p:cNvPr id="19" name="Text Placeholder 12">
            <a:extLst>
              <a:ext uri="{FF2B5EF4-FFF2-40B4-BE49-F238E27FC236}">
                <a16:creationId xmlns:a16="http://schemas.microsoft.com/office/drawing/2014/main" id="{EA0E69D6-582E-4642-9E53-98682E3666AD}"/>
              </a:ext>
            </a:extLst>
          </p:cNvPr>
          <p:cNvSpPr txBox="1">
            <a:spLocks/>
          </p:cNvSpPr>
          <p:nvPr/>
        </p:nvSpPr>
        <p:spPr>
          <a:xfrm>
            <a:off x="6627575" y="4821356"/>
            <a:ext cx="3764382" cy="270437"/>
          </a:xfrm>
          <a:prstGeom prst="rect">
            <a:avLst/>
          </a:prstGeom>
        </p:spPr>
        <p:txBody>
          <a:bodyPr lIns="0" tIns="0" rIns="0" bIns="0">
            <a:noAutofit/>
          </a:bodyPr>
          <a:lstStyle>
            <a:defPPr>
              <a:defRPr lang="en-US"/>
            </a:defPPr>
            <a:lvl1pPr indent="0" defTabSz="914400">
              <a:lnSpc>
                <a:spcPts val="1700"/>
              </a:lnSpc>
              <a:spcBef>
                <a:spcPts val="1000"/>
              </a:spcBef>
              <a:buFont typeface="Arial" panose="020B0604020202020204" pitchFamily="34" charset="0"/>
              <a:buNone/>
              <a:defRPr sz="1600" b="0" i="0">
                <a:solidFill>
                  <a:srgbClr val="41439A"/>
                </a:solidFill>
                <a:latin typeface="Montserrat SemiBold" panose="00000700000000000000" pitchFamily="2" charset="0"/>
                <a:cs typeface="Arial" panose="020B0604020202020204" pitchFamily="34" charset="0"/>
              </a:defRPr>
            </a:lvl1pPr>
            <a:lvl2pPr marL="4572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2pPr>
            <a:lvl3pPr marL="9144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3pPr>
            <a:lvl4pPr marL="13716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4pPr>
            <a:lvl5pPr marL="18288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solidFill>
                  <a:srgbClr val="CE3934"/>
                </a:solidFill>
              </a:rPr>
              <a:t>Key Takeaway</a:t>
            </a:r>
          </a:p>
        </p:txBody>
      </p:sp>
      <p:cxnSp>
        <p:nvCxnSpPr>
          <p:cNvPr id="20" name="Straight Connector 19">
            <a:extLst>
              <a:ext uri="{FF2B5EF4-FFF2-40B4-BE49-F238E27FC236}">
                <a16:creationId xmlns:a16="http://schemas.microsoft.com/office/drawing/2014/main" id="{17DD3F83-B63D-474D-AC38-6046749693EF}"/>
              </a:ext>
            </a:extLst>
          </p:cNvPr>
          <p:cNvCxnSpPr>
            <a:cxnSpLocks/>
          </p:cNvCxnSpPr>
          <p:nvPr/>
        </p:nvCxnSpPr>
        <p:spPr>
          <a:xfrm>
            <a:off x="6235513" y="2240323"/>
            <a:ext cx="0" cy="417952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63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A55EE9-113E-4C19-975F-C6F99979DB08}"/>
              </a:ext>
            </a:extLst>
          </p:cNvPr>
          <p:cNvSpPr/>
          <p:nvPr/>
        </p:nvSpPr>
        <p:spPr>
          <a:xfrm>
            <a:off x="378300" y="1367277"/>
            <a:ext cx="11516400" cy="4254543"/>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3" name="Rectangle 2">
            <a:extLst>
              <a:ext uri="{FF2B5EF4-FFF2-40B4-BE49-F238E27FC236}">
                <a16:creationId xmlns:a16="http://schemas.microsoft.com/office/drawing/2014/main" id="{7DDA77C3-BF34-4589-93D0-350F665A3A71}"/>
              </a:ext>
            </a:extLst>
          </p:cNvPr>
          <p:cNvSpPr/>
          <p:nvPr/>
        </p:nvSpPr>
        <p:spPr>
          <a:xfrm>
            <a:off x="378301" y="1313277"/>
            <a:ext cx="11516400" cy="54000"/>
          </a:xfrm>
          <a:prstGeom prst="rect">
            <a:avLst/>
          </a:prstGeom>
          <a:solidFill>
            <a:srgbClr val="CE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2" name="Text Placeholder 10">
            <a:extLst>
              <a:ext uri="{FF2B5EF4-FFF2-40B4-BE49-F238E27FC236}">
                <a16:creationId xmlns:a16="http://schemas.microsoft.com/office/drawing/2014/main" id="{909BA265-A690-4E57-91A8-8876FEEF9E37}"/>
              </a:ext>
            </a:extLst>
          </p:cNvPr>
          <p:cNvSpPr txBox="1">
            <a:spLocks/>
          </p:cNvSpPr>
          <p:nvPr/>
        </p:nvSpPr>
        <p:spPr>
          <a:xfrm>
            <a:off x="506027" y="1427079"/>
            <a:ext cx="11236794" cy="2243197"/>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CA" sz="1400" dirty="0">
                <a:latin typeface="Roboto Condensed Light" panose="02000000000000000000" pitchFamily="2" charset="0"/>
                <a:ea typeface="Roboto Condensed Light" panose="02000000000000000000" pitchFamily="2" charset="0"/>
              </a:rPr>
              <a:t>A number of different approaches can be used to build a customized campus recruitment program. These case studies illustrate what the process and result look like in a variety of different contexts. Use them in conjunction with the </a:t>
            </a:r>
            <a:r>
              <a:rPr lang="en-CA" sz="1400" i="1" dirty="0">
                <a:solidFill>
                  <a:srgbClr val="CE3934"/>
                </a:solidFill>
                <a:latin typeface="Roboto Condensed Light" panose="02000000000000000000" pitchFamily="2" charset="0"/>
                <a:ea typeface="Roboto Condensed Light" panose="02000000000000000000" pitchFamily="2" charset="0"/>
              </a:rPr>
              <a:t>Build a Customized Campus Recruitment Program </a:t>
            </a:r>
            <a:r>
              <a:rPr lang="en-CA" sz="1400" dirty="0">
                <a:latin typeface="Roboto Condensed Light" panose="02000000000000000000" pitchFamily="2" charset="0"/>
                <a:ea typeface="Roboto Condensed Light" panose="02000000000000000000" pitchFamily="2" charset="0"/>
              </a:rPr>
              <a:t>blueprint</a:t>
            </a:r>
            <a:r>
              <a:rPr lang="en-CA" sz="1400" i="1" dirty="0">
                <a:latin typeface="Roboto Condensed Light" panose="02000000000000000000" pitchFamily="2" charset="0"/>
                <a:ea typeface="Roboto Condensed Light" panose="02000000000000000000" pitchFamily="2" charset="0"/>
              </a:rPr>
              <a:t>.</a:t>
            </a:r>
          </a:p>
          <a:p>
            <a:pPr marL="342900" indent="-342900">
              <a:spcAft>
                <a:spcPts val="600"/>
              </a:spcAft>
              <a:buFont typeface="+mj-lt"/>
              <a:buAutoNum type="arabicPeriod"/>
            </a:pPr>
            <a:r>
              <a:rPr lang="en-US" sz="1400" dirty="0">
                <a:solidFill>
                  <a:srgbClr val="CE3934"/>
                </a:solidFill>
                <a:latin typeface="Roboto Condensed Light" panose="02000000000000000000" pitchFamily="2" charset="0"/>
                <a:ea typeface="Roboto Condensed Light" panose="02000000000000000000" pitchFamily="2" charset="0"/>
              </a:rPr>
              <a:t>IBM Canada built a centralized and targeted campus recruitment program</a:t>
            </a:r>
          </a:p>
          <a:p>
            <a:pPr marL="342900" indent="-342900">
              <a:spcBef>
                <a:spcPts val="600"/>
              </a:spcBef>
              <a:spcAft>
                <a:spcPts val="600"/>
              </a:spcAft>
              <a:buFont typeface="+mj-lt"/>
              <a:buAutoNum type="arabicPeriod"/>
            </a:pPr>
            <a:r>
              <a:rPr lang="en-US" sz="1400" dirty="0">
                <a:solidFill>
                  <a:srgbClr val="CE3934"/>
                </a:solidFill>
                <a:latin typeface="Roboto Condensed Light" panose="02000000000000000000" pitchFamily="2" charset="0"/>
                <a:ea typeface="Roboto Condensed Light" panose="02000000000000000000" pitchFamily="2" charset="0"/>
              </a:rPr>
              <a:t>Colliers International focused on research and building relationships</a:t>
            </a:r>
          </a:p>
          <a:p>
            <a:pPr marL="342900" indent="-342900">
              <a:spcBef>
                <a:spcPts val="600"/>
              </a:spcBef>
              <a:spcAft>
                <a:spcPts val="600"/>
              </a:spcAft>
              <a:buFont typeface="+mj-lt"/>
              <a:buAutoNum type="arabicPeriod"/>
            </a:pPr>
            <a:r>
              <a:rPr lang="en-US" sz="1400" dirty="0">
                <a:solidFill>
                  <a:srgbClr val="CE3934"/>
                </a:solidFill>
                <a:latin typeface="Roboto Condensed Light" panose="02000000000000000000" pitchFamily="2" charset="0"/>
                <a:ea typeface="Roboto Condensed Light" panose="02000000000000000000" pitchFamily="2" charset="0"/>
              </a:rPr>
              <a:t>The Royal Bank of Canada adopted a “One RBC, One Campus” strategy for engagement</a:t>
            </a:r>
          </a:p>
          <a:p>
            <a:pPr marL="342900" indent="-342900">
              <a:spcBef>
                <a:spcPts val="600"/>
              </a:spcBef>
              <a:spcAft>
                <a:spcPts val="600"/>
              </a:spcAft>
              <a:buFont typeface="+mj-lt"/>
              <a:buAutoNum type="arabicPeriod"/>
            </a:pPr>
            <a:r>
              <a:rPr lang="en-US" sz="1400" dirty="0">
                <a:solidFill>
                  <a:srgbClr val="CE3934"/>
                </a:solidFill>
                <a:latin typeface="Roboto Condensed Light" panose="02000000000000000000" pitchFamily="2" charset="0"/>
                <a:ea typeface="Roboto Condensed Light" panose="02000000000000000000" pitchFamily="2" charset="0"/>
              </a:rPr>
              <a:t>A large manufacturer used data to build stakeholder commitment and drive recruitment results</a:t>
            </a:r>
          </a:p>
        </p:txBody>
      </p:sp>
      <p:sp>
        <p:nvSpPr>
          <p:cNvPr id="32" name="Title 47">
            <a:extLst>
              <a:ext uri="{FF2B5EF4-FFF2-40B4-BE49-F238E27FC236}">
                <a16:creationId xmlns:a16="http://schemas.microsoft.com/office/drawing/2014/main" id="{9CF7C836-4028-4D43-9C78-1E123999F544}"/>
              </a:ext>
            </a:extLst>
          </p:cNvPr>
          <p:cNvSpPr txBox="1">
            <a:spLocks/>
          </p:cNvSpPr>
          <p:nvPr/>
        </p:nvSpPr>
        <p:spPr>
          <a:xfrm>
            <a:off x="354106" y="555460"/>
            <a:ext cx="7867200" cy="1130188"/>
          </a:xfrm>
          <a:prstGeom prst="rect">
            <a:avLst/>
          </a:prstGeom>
        </p:spPr>
        <p:txBody>
          <a:bodyPr>
            <a:noAutofit/>
          </a:bodyPr>
          <a:lst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nSpc>
                <a:spcPct val="90000"/>
              </a:lnSpc>
            </a:pPr>
            <a:r>
              <a:rPr lang="en-CA" sz="3200" spc="-85" dirty="0"/>
              <a:t>Table of Contents</a:t>
            </a:r>
            <a:endParaRPr lang="en-US" sz="3200" dirty="0"/>
          </a:p>
        </p:txBody>
      </p:sp>
    </p:spTree>
    <p:extLst>
      <p:ext uri="{BB962C8B-B14F-4D97-AF65-F5344CB8AC3E}">
        <p14:creationId xmlns:p14="http://schemas.microsoft.com/office/powerpoint/2010/main" val="175178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7">
            <a:extLst>
              <a:ext uri="{FF2B5EF4-FFF2-40B4-BE49-F238E27FC236}">
                <a16:creationId xmlns:a16="http://schemas.microsoft.com/office/drawing/2014/main" id="{945E5CEF-FDBC-436F-8522-6193E939BB1C}"/>
              </a:ext>
            </a:extLst>
          </p:cNvPr>
          <p:cNvSpPr txBox="1">
            <a:spLocks/>
          </p:cNvSpPr>
          <p:nvPr/>
        </p:nvSpPr>
        <p:spPr>
          <a:xfrm>
            <a:off x="354106" y="555460"/>
            <a:ext cx="8030316" cy="1130188"/>
          </a:xfrm>
          <a:prstGeom prst="rect">
            <a:avLst/>
          </a:prstGeom>
        </p:spPr>
        <p:txBody>
          <a:bodyPr>
            <a:noAutofit/>
          </a:bodyPr>
          <a:lst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nSpc>
                <a:spcPct val="90000"/>
              </a:lnSpc>
            </a:pPr>
            <a:r>
              <a:rPr lang="en-CA" sz="3200" spc="-85" dirty="0"/>
              <a:t>IBM Canada built a centralized and targeted campus recruitment</a:t>
            </a:r>
            <a:endParaRPr lang="en-US" sz="3200" dirty="0"/>
          </a:p>
        </p:txBody>
      </p:sp>
      <p:sp>
        <p:nvSpPr>
          <p:cNvPr id="5" name="Text Placeholder 10">
            <a:extLst>
              <a:ext uri="{FF2B5EF4-FFF2-40B4-BE49-F238E27FC236}">
                <a16:creationId xmlns:a16="http://schemas.microsoft.com/office/drawing/2014/main" id="{ED6A5596-37CC-4AB9-8451-CBB16AD89261}"/>
              </a:ext>
            </a:extLst>
          </p:cNvPr>
          <p:cNvSpPr txBox="1">
            <a:spLocks/>
          </p:cNvSpPr>
          <p:nvPr/>
        </p:nvSpPr>
        <p:spPr>
          <a:xfrm>
            <a:off x="9648054" y="580860"/>
            <a:ext cx="1998514" cy="410110"/>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Information Technology</a:t>
            </a:r>
          </a:p>
        </p:txBody>
      </p:sp>
      <p:sp>
        <p:nvSpPr>
          <p:cNvPr id="6" name="Text Placeholder 8">
            <a:extLst>
              <a:ext uri="{FF2B5EF4-FFF2-40B4-BE49-F238E27FC236}">
                <a16:creationId xmlns:a16="http://schemas.microsoft.com/office/drawing/2014/main" id="{427C739F-B259-49B1-A5F1-45E66D4F867A}"/>
              </a:ext>
            </a:extLst>
          </p:cNvPr>
          <p:cNvSpPr txBox="1">
            <a:spLocks/>
          </p:cNvSpPr>
          <p:nvPr/>
        </p:nvSpPr>
        <p:spPr>
          <a:xfrm>
            <a:off x="9648054" y="432894"/>
            <a:ext cx="1173968" cy="122566"/>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INDUSTRY</a:t>
            </a:r>
          </a:p>
        </p:txBody>
      </p:sp>
      <p:sp>
        <p:nvSpPr>
          <p:cNvPr id="7" name="Text Placeholder 3">
            <a:extLst>
              <a:ext uri="{FF2B5EF4-FFF2-40B4-BE49-F238E27FC236}">
                <a16:creationId xmlns:a16="http://schemas.microsoft.com/office/drawing/2014/main" id="{C85422B2-4706-4FD1-A45F-7B6809374666}"/>
              </a:ext>
            </a:extLst>
          </p:cNvPr>
          <p:cNvSpPr txBox="1">
            <a:spLocks/>
          </p:cNvSpPr>
          <p:nvPr/>
        </p:nvSpPr>
        <p:spPr>
          <a:xfrm>
            <a:off x="9644652" y="1417360"/>
            <a:ext cx="2245661" cy="381201"/>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CA" sz="1200" dirty="0">
                <a:solidFill>
                  <a:schemeClr val="bg1">
                    <a:lumMod val="50000"/>
                  </a:schemeClr>
                </a:solidFill>
              </a:rPr>
              <a:t>Bridget King, Campus Talent Acquisition Lead</a:t>
            </a:r>
            <a:endParaRPr lang="en-CA" dirty="0">
              <a:solidFill>
                <a:schemeClr val="bg1">
                  <a:lumMod val="50000"/>
                </a:schemeClr>
              </a:solidFill>
            </a:endParaRPr>
          </a:p>
        </p:txBody>
      </p:sp>
      <p:sp>
        <p:nvSpPr>
          <p:cNvPr id="8" name="Text Placeholder 5">
            <a:extLst>
              <a:ext uri="{FF2B5EF4-FFF2-40B4-BE49-F238E27FC236}">
                <a16:creationId xmlns:a16="http://schemas.microsoft.com/office/drawing/2014/main" id="{58EE7EF0-6428-4642-8519-EE1701F66B72}"/>
              </a:ext>
            </a:extLst>
          </p:cNvPr>
          <p:cNvSpPr txBox="1">
            <a:spLocks/>
          </p:cNvSpPr>
          <p:nvPr/>
        </p:nvSpPr>
        <p:spPr>
          <a:xfrm>
            <a:off x="9648054" y="1270952"/>
            <a:ext cx="2230468" cy="148752"/>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SOURCE</a:t>
            </a:r>
          </a:p>
        </p:txBody>
      </p:sp>
      <p:sp>
        <p:nvSpPr>
          <p:cNvPr id="9" name="Text Placeholder 55">
            <a:extLst>
              <a:ext uri="{FF2B5EF4-FFF2-40B4-BE49-F238E27FC236}">
                <a16:creationId xmlns:a16="http://schemas.microsoft.com/office/drawing/2014/main" id="{DDE25DBC-349E-45D5-827A-3E95A193C92E}"/>
              </a:ext>
            </a:extLst>
          </p:cNvPr>
          <p:cNvSpPr txBox="1">
            <a:spLocks/>
          </p:cNvSpPr>
          <p:nvPr/>
        </p:nvSpPr>
        <p:spPr>
          <a:xfrm>
            <a:off x="382046" y="2230101"/>
            <a:ext cx="4125111" cy="41117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spcAft>
                <a:spcPts val="600"/>
              </a:spcAft>
              <a:buNone/>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When the new Campus Talent Acquisition Lead arrived at IBM, the campus recruitment program took on a new focus for the strategy, direction, and resources necessary to meet the organization’s tall hiring demand.</a:t>
            </a:r>
          </a:p>
          <a:p>
            <a:pPr marL="172800" indent="-171450">
              <a:lnSpc>
                <a:spcPct val="100000"/>
              </a:lnSpc>
              <a:spcBef>
                <a:spcPts val="400"/>
              </a:spcBef>
              <a:spcAft>
                <a:spcPts val="400"/>
              </a:spcAft>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Previously, each business unit conducted its own campus recruiting. Hiring managers had their own job descriptions, and they competed with each other for students. </a:t>
            </a:r>
          </a:p>
          <a:p>
            <a:pPr marL="172800" indent="-171450">
              <a:lnSpc>
                <a:spcPct val="100000"/>
              </a:lnSpc>
              <a:spcBef>
                <a:spcPts val="400"/>
              </a:spcBef>
              <a:spcAft>
                <a:spcPts val="400"/>
              </a:spcAft>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Branding was inconsistent and untargeted.</a:t>
            </a:r>
          </a:p>
          <a:p>
            <a:pPr marL="172800" indent="-171450">
              <a:lnSpc>
                <a:spcPct val="100000"/>
              </a:lnSpc>
              <a:spcBef>
                <a:spcPts val="400"/>
              </a:spcBef>
              <a:spcAft>
                <a:spcPts val="400"/>
              </a:spcAft>
              <a:buFont typeface="Arial" panose="020B0604020202020204" pitchFamily="34" charset="0"/>
              <a:buChar char="•"/>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The company focused on a large number of schools but still didn’t reach the students it wanted to.</a:t>
            </a:r>
          </a:p>
          <a:p>
            <a:pPr marL="172800" indent="-171450">
              <a:lnSpc>
                <a:spcPct val="100000"/>
              </a:lnSpc>
              <a:spcBef>
                <a:spcPts val="400"/>
              </a:spcBef>
              <a:spcAft>
                <a:spcPts val="400"/>
              </a:spcAft>
              <a:buFont typeface="Arial" panose="020B0604020202020204" pitchFamily="34" charset="0"/>
              <a:buChar char="•"/>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It primarily participated in traditional career fairs and information sessions.</a:t>
            </a:r>
          </a:p>
          <a:p>
            <a:pPr marL="172800" indent="-171450">
              <a:lnSpc>
                <a:spcPct val="100000"/>
              </a:lnSpc>
              <a:spcBef>
                <a:spcPts val="400"/>
              </a:spcBef>
              <a:spcAft>
                <a:spcPts val="400"/>
              </a:spcAft>
              <a:buFont typeface="Arial" panose="020B0604020202020204" pitchFamily="34" charset="0"/>
              <a:buChar char="•"/>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IBM Canada faced strong competition for talent from technology companies in the US while being unable to offer the same perks.</a:t>
            </a:r>
          </a:p>
        </p:txBody>
      </p:sp>
      <p:sp>
        <p:nvSpPr>
          <p:cNvPr id="13" name="Text Placeholder 13">
            <a:extLst>
              <a:ext uri="{FF2B5EF4-FFF2-40B4-BE49-F238E27FC236}">
                <a16:creationId xmlns:a16="http://schemas.microsoft.com/office/drawing/2014/main" id="{5A27FC7C-44EF-49A6-82E3-B8016040B9E1}"/>
              </a:ext>
            </a:extLst>
          </p:cNvPr>
          <p:cNvSpPr txBox="1">
            <a:spLocks/>
          </p:cNvSpPr>
          <p:nvPr/>
        </p:nvSpPr>
        <p:spPr>
          <a:xfrm>
            <a:off x="4688818" y="2230101"/>
            <a:ext cx="6699509" cy="1808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800" indent="-171450">
              <a:lnSpc>
                <a:spcPct val="100000"/>
              </a:lnSpc>
              <a:spcBef>
                <a:spcPts val="400"/>
              </a:spcBef>
              <a:spcAft>
                <a:spcPts val="400"/>
              </a:spcAft>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The campus recruitment team took control of campus recruiting across the organization by shifting their relationship with the business from “order-taker” to consultant. While hiring managers are positioned as experts in the business, the campus recruitment team positioned themselves as the experts in campus talent.</a:t>
            </a:r>
          </a:p>
          <a:p>
            <a:pPr marL="172800" indent="-171450">
              <a:lnSpc>
                <a:spcPct val="100000"/>
              </a:lnSpc>
              <a:spcBef>
                <a:spcPts val="400"/>
              </a:spcBef>
              <a:spcAft>
                <a:spcPts val="400"/>
              </a:spcAft>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When hiring mangers wanted to recruit graduates in the middle of the academic year when students were busy, the campus recruitment team recommended times to acquire better-quality hires based on their expertise.</a:t>
            </a:r>
          </a:p>
          <a:p>
            <a:pPr marL="0" indent="0">
              <a:lnSpc>
                <a:spcPct val="100000"/>
              </a:lnSpc>
              <a:spcBef>
                <a:spcPts val="200"/>
              </a:spcBef>
              <a:spcAft>
                <a:spcPts val="200"/>
              </a:spcAft>
              <a:buNone/>
            </a:pPr>
            <a:endParaRPr lang="en-US" sz="1400" dirty="0">
              <a:latin typeface="Roboto Condensed Light" panose="02000000000000000000" pitchFamily="2" charset="0"/>
              <a:ea typeface="Roboto Condensed Light" panose="02000000000000000000" pitchFamily="2" charset="0"/>
            </a:endParaRPr>
          </a:p>
        </p:txBody>
      </p:sp>
      <p:sp>
        <p:nvSpPr>
          <p:cNvPr id="14" name="Text Placeholder 108">
            <a:extLst>
              <a:ext uri="{FF2B5EF4-FFF2-40B4-BE49-F238E27FC236}">
                <a16:creationId xmlns:a16="http://schemas.microsoft.com/office/drawing/2014/main" id="{01258076-88B1-4F6E-A16D-A0C546FCE3CA}"/>
              </a:ext>
            </a:extLst>
          </p:cNvPr>
          <p:cNvSpPr txBox="1">
            <a:spLocks/>
          </p:cNvSpPr>
          <p:nvPr/>
        </p:nvSpPr>
        <p:spPr>
          <a:xfrm>
            <a:off x="481265" y="1959664"/>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Situation</a:t>
            </a:r>
          </a:p>
        </p:txBody>
      </p:sp>
      <p:sp>
        <p:nvSpPr>
          <p:cNvPr id="16" name="Text Placeholder 8">
            <a:extLst>
              <a:ext uri="{FF2B5EF4-FFF2-40B4-BE49-F238E27FC236}">
                <a16:creationId xmlns:a16="http://schemas.microsoft.com/office/drawing/2014/main" id="{D5166F68-5B9E-403E-8578-491E6954BD74}"/>
              </a:ext>
            </a:extLst>
          </p:cNvPr>
          <p:cNvSpPr txBox="1">
            <a:spLocks/>
          </p:cNvSpPr>
          <p:nvPr/>
        </p:nvSpPr>
        <p:spPr>
          <a:xfrm>
            <a:off x="9648054" y="846316"/>
            <a:ext cx="1173968" cy="12256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8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SIZE</a:t>
            </a:r>
          </a:p>
        </p:txBody>
      </p:sp>
      <p:sp>
        <p:nvSpPr>
          <p:cNvPr id="17" name="Text Placeholder 10">
            <a:extLst>
              <a:ext uri="{FF2B5EF4-FFF2-40B4-BE49-F238E27FC236}">
                <a16:creationId xmlns:a16="http://schemas.microsoft.com/office/drawing/2014/main" id="{F95446CD-004C-4E3F-B648-12C30C7E68F0}"/>
              </a:ext>
            </a:extLst>
          </p:cNvPr>
          <p:cNvSpPr txBox="1">
            <a:spLocks/>
          </p:cNvSpPr>
          <p:nvPr/>
        </p:nvSpPr>
        <p:spPr>
          <a:xfrm>
            <a:off x="9648054" y="1001609"/>
            <a:ext cx="1375446" cy="410110"/>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2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Enterprise</a:t>
            </a:r>
          </a:p>
        </p:txBody>
      </p:sp>
      <p:sp>
        <p:nvSpPr>
          <p:cNvPr id="20" name="Arrow: Pentagon 19">
            <a:extLst>
              <a:ext uri="{FF2B5EF4-FFF2-40B4-BE49-F238E27FC236}">
                <a16:creationId xmlns:a16="http://schemas.microsoft.com/office/drawing/2014/main" id="{46657CD8-63A0-486B-A366-FCE01D6F6795}"/>
              </a:ext>
            </a:extLst>
          </p:cNvPr>
          <p:cNvSpPr/>
          <p:nvPr/>
        </p:nvSpPr>
        <p:spPr>
          <a:xfrm>
            <a:off x="354106" y="6405530"/>
            <a:ext cx="10158534" cy="290385"/>
          </a:xfrm>
          <a:prstGeom prst="homePlate">
            <a:avLst/>
          </a:prstGeom>
          <a:solidFill>
            <a:srgbClr val="CE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Roboto Condensed Light" panose="02000000000000000000" pitchFamily="2" charset="0"/>
                <a:ea typeface="Roboto Condensed Light" panose="02000000000000000000" pitchFamily="2" charset="0"/>
              </a:rPr>
              <a:t>This case study is continued on the following slide</a:t>
            </a:r>
            <a:endParaRPr lang="en-CA" sz="1400" dirty="0">
              <a:latin typeface="Roboto Condensed Light" panose="02000000000000000000" pitchFamily="2" charset="0"/>
              <a:ea typeface="Roboto Condensed Light" panose="02000000000000000000" pitchFamily="2" charset="0"/>
            </a:endParaRPr>
          </a:p>
        </p:txBody>
      </p:sp>
      <p:pic>
        <p:nvPicPr>
          <p:cNvPr id="22" name="Picture 2" descr="Image result for ibm logo">
            <a:extLst>
              <a:ext uri="{FF2B5EF4-FFF2-40B4-BE49-F238E27FC236}">
                <a16:creationId xmlns:a16="http://schemas.microsoft.com/office/drawing/2014/main" id="{D457AEDE-39D1-4CDD-9BCA-468F82052D18}"/>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8198090" y="870857"/>
            <a:ext cx="1125020" cy="45000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357418F4-92F8-41DC-9F8E-AFCCE05C2B13}"/>
              </a:ext>
            </a:extLst>
          </p:cNvPr>
          <p:cNvCxnSpPr>
            <a:cxnSpLocks/>
          </p:cNvCxnSpPr>
          <p:nvPr/>
        </p:nvCxnSpPr>
        <p:spPr>
          <a:xfrm>
            <a:off x="4614549" y="2001045"/>
            <a:ext cx="0" cy="4104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08">
            <a:extLst>
              <a:ext uri="{FF2B5EF4-FFF2-40B4-BE49-F238E27FC236}">
                <a16:creationId xmlns:a16="http://schemas.microsoft.com/office/drawing/2014/main" id="{8A36099A-3AFD-46F7-A6C4-D4776BD9A8E2}"/>
              </a:ext>
            </a:extLst>
          </p:cNvPr>
          <p:cNvSpPr txBox="1">
            <a:spLocks/>
          </p:cNvSpPr>
          <p:nvPr/>
        </p:nvSpPr>
        <p:spPr>
          <a:xfrm>
            <a:off x="4876059" y="1959664"/>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A centralized program</a:t>
            </a:r>
          </a:p>
        </p:txBody>
      </p:sp>
      <p:sp>
        <p:nvSpPr>
          <p:cNvPr id="21" name="Text Placeholder 108">
            <a:extLst>
              <a:ext uri="{FF2B5EF4-FFF2-40B4-BE49-F238E27FC236}">
                <a16:creationId xmlns:a16="http://schemas.microsoft.com/office/drawing/2014/main" id="{01A7B7D7-B9CF-44BD-896B-00120FC2FC38}"/>
              </a:ext>
            </a:extLst>
          </p:cNvPr>
          <p:cNvSpPr txBox="1">
            <a:spLocks/>
          </p:cNvSpPr>
          <p:nvPr/>
        </p:nvSpPr>
        <p:spPr>
          <a:xfrm>
            <a:off x="4876059" y="4014783"/>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Clarified roles</a:t>
            </a:r>
          </a:p>
        </p:txBody>
      </p:sp>
      <p:sp>
        <p:nvSpPr>
          <p:cNvPr id="23" name="TextBox 22">
            <a:extLst>
              <a:ext uri="{FF2B5EF4-FFF2-40B4-BE49-F238E27FC236}">
                <a16:creationId xmlns:a16="http://schemas.microsoft.com/office/drawing/2014/main" id="{66EC1993-D03E-42BB-B0BC-AAE441E409DF}"/>
              </a:ext>
            </a:extLst>
          </p:cNvPr>
          <p:cNvSpPr txBox="1"/>
          <p:nvPr/>
        </p:nvSpPr>
        <p:spPr>
          <a:xfrm>
            <a:off x="4688818" y="4258729"/>
            <a:ext cx="6699507" cy="1805623"/>
          </a:xfrm>
          <a:prstGeom prst="rect">
            <a:avLst/>
          </a:prstGeom>
          <a:noFill/>
        </p:spPr>
        <p:txBody>
          <a:bodyPr wrap="square">
            <a:spAutoFit/>
          </a:bodyPr>
          <a:lstStyle/>
          <a:p>
            <a:pPr marL="172800" indent="-171450" defTabSz="914400">
              <a:spcBef>
                <a:spcPts val="400"/>
              </a:spcBef>
              <a:spcAft>
                <a:spcPts val="400"/>
              </a:spcAft>
              <a:buFont typeface="Arial" panose="020B0604020202020204" pitchFamily="34" charset="0"/>
              <a:buChar char="•"/>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The campus recruitment team centralized the requisition process by combining requisitions for similar positions into four streams: Developer, Consultant, Sales, and Data Scientist. </a:t>
            </a:r>
          </a:p>
          <a:p>
            <a:pPr marL="172800" indent="-171450" defTabSz="914400">
              <a:spcBef>
                <a:spcPts val="400"/>
              </a:spcBef>
              <a:spcAft>
                <a:spcPts val="400"/>
              </a:spcAft>
              <a:buFont typeface="Arial" panose="020B0604020202020204" pitchFamily="34" charset="0"/>
              <a:buChar char="•"/>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After graduates applied to one of these streams, the business matched them to specific positions on specific teams.</a:t>
            </a:r>
          </a:p>
          <a:p>
            <a:pPr marL="172800" indent="-171450" defTabSz="914400">
              <a:spcBef>
                <a:spcPts val="400"/>
              </a:spcBef>
              <a:spcAft>
                <a:spcPts val="400"/>
              </a:spcAft>
              <a:buFont typeface="Arial" panose="020B0604020202020204" pitchFamily="34" charset="0"/>
              <a:buChar char="•"/>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This process of selecting and clarifying roles helped to address the competition for students between hiring managers and improved the candidate experience by speeding up the application and selection process.</a:t>
            </a:r>
          </a:p>
        </p:txBody>
      </p:sp>
    </p:spTree>
    <p:extLst>
      <p:ext uri="{BB962C8B-B14F-4D97-AF65-F5344CB8AC3E}">
        <p14:creationId xmlns:p14="http://schemas.microsoft.com/office/powerpoint/2010/main" val="70631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7">
            <a:extLst>
              <a:ext uri="{FF2B5EF4-FFF2-40B4-BE49-F238E27FC236}">
                <a16:creationId xmlns:a16="http://schemas.microsoft.com/office/drawing/2014/main" id="{945E5CEF-FDBC-436F-8522-6193E939BB1C}"/>
              </a:ext>
            </a:extLst>
          </p:cNvPr>
          <p:cNvSpPr txBox="1">
            <a:spLocks/>
          </p:cNvSpPr>
          <p:nvPr/>
        </p:nvSpPr>
        <p:spPr>
          <a:xfrm>
            <a:off x="354106" y="555460"/>
            <a:ext cx="8030316" cy="1130188"/>
          </a:xfrm>
          <a:prstGeom prst="rect">
            <a:avLst/>
          </a:prstGeom>
        </p:spPr>
        <p:txBody>
          <a:bodyPr>
            <a:noAutofit/>
          </a:bodyPr>
          <a:lst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nSpc>
                <a:spcPct val="90000"/>
              </a:lnSpc>
            </a:pPr>
            <a:r>
              <a:rPr lang="en-CA" sz="3200" spc="-85" dirty="0"/>
              <a:t>IBM Canada built a centralized and targeted campus recruitment</a:t>
            </a:r>
            <a:endParaRPr lang="en-US" sz="3200" dirty="0"/>
          </a:p>
        </p:txBody>
      </p:sp>
      <p:sp>
        <p:nvSpPr>
          <p:cNvPr id="5" name="Text Placeholder 10">
            <a:extLst>
              <a:ext uri="{FF2B5EF4-FFF2-40B4-BE49-F238E27FC236}">
                <a16:creationId xmlns:a16="http://schemas.microsoft.com/office/drawing/2014/main" id="{ED6A5596-37CC-4AB9-8451-CBB16AD89261}"/>
              </a:ext>
            </a:extLst>
          </p:cNvPr>
          <p:cNvSpPr txBox="1">
            <a:spLocks/>
          </p:cNvSpPr>
          <p:nvPr/>
        </p:nvSpPr>
        <p:spPr>
          <a:xfrm>
            <a:off x="9648054" y="580860"/>
            <a:ext cx="1998514" cy="410110"/>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Information Technology</a:t>
            </a:r>
          </a:p>
        </p:txBody>
      </p:sp>
      <p:sp>
        <p:nvSpPr>
          <p:cNvPr id="6" name="Text Placeholder 8">
            <a:extLst>
              <a:ext uri="{FF2B5EF4-FFF2-40B4-BE49-F238E27FC236}">
                <a16:creationId xmlns:a16="http://schemas.microsoft.com/office/drawing/2014/main" id="{427C739F-B259-49B1-A5F1-45E66D4F867A}"/>
              </a:ext>
            </a:extLst>
          </p:cNvPr>
          <p:cNvSpPr txBox="1">
            <a:spLocks/>
          </p:cNvSpPr>
          <p:nvPr/>
        </p:nvSpPr>
        <p:spPr>
          <a:xfrm>
            <a:off x="9648054" y="432894"/>
            <a:ext cx="1173968" cy="122566"/>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INDUSTRY</a:t>
            </a:r>
          </a:p>
        </p:txBody>
      </p:sp>
      <p:sp>
        <p:nvSpPr>
          <p:cNvPr id="7" name="Text Placeholder 3">
            <a:extLst>
              <a:ext uri="{FF2B5EF4-FFF2-40B4-BE49-F238E27FC236}">
                <a16:creationId xmlns:a16="http://schemas.microsoft.com/office/drawing/2014/main" id="{C85422B2-4706-4FD1-A45F-7B6809374666}"/>
              </a:ext>
            </a:extLst>
          </p:cNvPr>
          <p:cNvSpPr txBox="1">
            <a:spLocks/>
          </p:cNvSpPr>
          <p:nvPr/>
        </p:nvSpPr>
        <p:spPr>
          <a:xfrm>
            <a:off x="9644652" y="1417360"/>
            <a:ext cx="2245661" cy="381201"/>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CA" sz="1200" dirty="0">
                <a:solidFill>
                  <a:schemeClr val="bg1">
                    <a:lumMod val="50000"/>
                  </a:schemeClr>
                </a:solidFill>
              </a:rPr>
              <a:t>Bridget King, Campus Talent Acquisition Lead</a:t>
            </a:r>
            <a:endParaRPr lang="en-CA" dirty="0">
              <a:solidFill>
                <a:schemeClr val="bg1">
                  <a:lumMod val="50000"/>
                </a:schemeClr>
              </a:solidFill>
            </a:endParaRPr>
          </a:p>
        </p:txBody>
      </p:sp>
      <p:sp>
        <p:nvSpPr>
          <p:cNvPr id="8" name="Text Placeholder 5">
            <a:extLst>
              <a:ext uri="{FF2B5EF4-FFF2-40B4-BE49-F238E27FC236}">
                <a16:creationId xmlns:a16="http://schemas.microsoft.com/office/drawing/2014/main" id="{58EE7EF0-6428-4642-8519-EE1701F66B72}"/>
              </a:ext>
            </a:extLst>
          </p:cNvPr>
          <p:cNvSpPr txBox="1">
            <a:spLocks/>
          </p:cNvSpPr>
          <p:nvPr/>
        </p:nvSpPr>
        <p:spPr>
          <a:xfrm>
            <a:off x="9648054" y="1270952"/>
            <a:ext cx="2230468" cy="148752"/>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SOURCE</a:t>
            </a:r>
          </a:p>
        </p:txBody>
      </p:sp>
      <p:sp>
        <p:nvSpPr>
          <p:cNvPr id="9" name="Text Placeholder 55">
            <a:extLst>
              <a:ext uri="{FF2B5EF4-FFF2-40B4-BE49-F238E27FC236}">
                <a16:creationId xmlns:a16="http://schemas.microsoft.com/office/drawing/2014/main" id="{DDE25DBC-349E-45D5-827A-3E95A193C92E}"/>
              </a:ext>
            </a:extLst>
          </p:cNvPr>
          <p:cNvSpPr txBox="1">
            <a:spLocks/>
          </p:cNvSpPr>
          <p:nvPr/>
        </p:nvSpPr>
        <p:spPr>
          <a:xfrm>
            <a:off x="351274" y="2082602"/>
            <a:ext cx="8649058" cy="1418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spcAft>
                <a:spcPts val="400"/>
              </a:spcAft>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IBM Canada previously targeted a large number of schools but needed to strengthen its focus regarding resources. As it centralized its campus recruiting strategy, the company decided to concentrate on making a big impact at a smaller number of schools with the talent it needed. </a:t>
            </a:r>
          </a:p>
          <a:p>
            <a:pPr>
              <a:lnSpc>
                <a:spcPct val="100000"/>
              </a:lnSpc>
              <a:spcBef>
                <a:spcPts val="400"/>
              </a:spcBef>
              <a:spcAft>
                <a:spcPts val="400"/>
              </a:spcAft>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The campus recruitment team decided to focus on recruiting from ten schools across Canada for 1,000 students annually. The team also extended their reach by partnering with student organizations to organize approximately 300 events annually.</a:t>
            </a:r>
          </a:p>
        </p:txBody>
      </p:sp>
      <p:sp>
        <p:nvSpPr>
          <p:cNvPr id="14" name="Text Placeholder 108">
            <a:extLst>
              <a:ext uri="{FF2B5EF4-FFF2-40B4-BE49-F238E27FC236}">
                <a16:creationId xmlns:a16="http://schemas.microsoft.com/office/drawing/2014/main" id="{01258076-88B1-4F6E-A16D-A0C546FCE3CA}"/>
              </a:ext>
            </a:extLst>
          </p:cNvPr>
          <p:cNvSpPr txBox="1">
            <a:spLocks/>
          </p:cNvSpPr>
          <p:nvPr/>
        </p:nvSpPr>
        <p:spPr>
          <a:xfrm>
            <a:off x="351273" y="1897759"/>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Schools selected</a:t>
            </a:r>
          </a:p>
        </p:txBody>
      </p:sp>
      <p:sp>
        <p:nvSpPr>
          <p:cNvPr id="16" name="Text Placeholder 8">
            <a:extLst>
              <a:ext uri="{FF2B5EF4-FFF2-40B4-BE49-F238E27FC236}">
                <a16:creationId xmlns:a16="http://schemas.microsoft.com/office/drawing/2014/main" id="{D5166F68-5B9E-403E-8578-491E6954BD74}"/>
              </a:ext>
            </a:extLst>
          </p:cNvPr>
          <p:cNvSpPr txBox="1">
            <a:spLocks/>
          </p:cNvSpPr>
          <p:nvPr/>
        </p:nvSpPr>
        <p:spPr>
          <a:xfrm>
            <a:off x="9648054" y="846316"/>
            <a:ext cx="1173968" cy="12256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8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SIZE</a:t>
            </a:r>
          </a:p>
        </p:txBody>
      </p:sp>
      <p:sp>
        <p:nvSpPr>
          <p:cNvPr id="17" name="Text Placeholder 10">
            <a:extLst>
              <a:ext uri="{FF2B5EF4-FFF2-40B4-BE49-F238E27FC236}">
                <a16:creationId xmlns:a16="http://schemas.microsoft.com/office/drawing/2014/main" id="{F95446CD-004C-4E3F-B648-12C30C7E68F0}"/>
              </a:ext>
            </a:extLst>
          </p:cNvPr>
          <p:cNvSpPr txBox="1">
            <a:spLocks/>
          </p:cNvSpPr>
          <p:nvPr/>
        </p:nvSpPr>
        <p:spPr>
          <a:xfrm>
            <a:off x="9648054" y="1001609"/>
            <a:ext cx="1375446" cy="410110"/>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2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Enterprise</a:t>
            </a:r>
          </a:p>
        </p:txBody>
      </p:sp>
      <p:sp>
        <p:nvSpPr>
          <p:cNvPr id="18" name="Text Placeholder 55">
            <a:extLst>
              <a:ext uri="{FF2B5EF4-FFF2-40B4-BE49-F238E27FC236}">
                <a16:creationId xmlns:a16="http://schemas.microsoft.com/office/drawing/2014/main" id="{7C9E0415-D457-4DA7-B5E8-AD2C9095EFE1}"/>
              </a:ext>
            </a:extLst>
          </p:cNvPr>
          <p:cNvSpPr txBox="1">
            <a:spLocks/>
          </p:cNvSpPr>
          <p:nvPr/>
        </p:nvSpPr>
        <p:spPr>
          <a:xfrm>
            <a:off x="354106" y="3749767"/>
            <a:ext cx="8709068" cy="2468784"/>
          </a:xfrm>
          <a:prstGeom prst="rect">
            <a:avLst/>
          </a:prstGeom>
        </p:spPr>
        <p:txBody>
          <a:bodyPr>
            <a:noAutofit/>
          </a:bodyPr>
          <a:lstStyle>
            <a:defPPr>
              <a:defRPr lang="en-US"/>
            </a:defPPr>
            <a:lvl1pPr marL="228600" indent="-228600" defTabSz="914400">
              <a:lnSpc>
                <a:spcPct val="107000"/>
              </a:lnSpc>
              <a:spcBef>
                <a:spcPts val="300"/>
              </a:spcBef>
              <a:spcAft>
                <a:spcPts val="300"/>
              </a:spcAft>
              <a:buFont typeface="Arial" panose="020B0604020202020204" pitchFamily="34" charset="0"/>
              <a:buChar char="•"/>
              <a:defRPr sz="1400">
                <a:latin typeface="Roboto Condensed Light" panose="02000000000000000000" pitchFamily="2" charset="0"/>
                <a:ea typeface="Roboto Condensed Light" panose="02000000000000000000" pitchFamily="2"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nSpc>
                <a:spcPct val="100000"/>
              </a:lnSpc>
              <a:spcBef>
                <a:spcPts val="400"/>
              </a:spcBef>
              <a:spcAft>
                <a:spcPts val="400"/>
              </a:spcAft>
            </a:pPr>
            <a:r>
              <a:rPr lang="en-US" dirty="0"/>
              <a:t>The campus recruitment team found through experience that not all student groups attend career fairs, and so they shifted their attention to other opportunities.</a:t>
            </a:r>
          </a:p>
          <a:p>
            <a:pPr>
              <a:lnSpc>
                <a:spcPct val="100000"/>
              </a:lnSpc>
              <a:spcBef>
                <a:spcPts val="400"/>
              </a:spcBef>
              <a:spcAft>
                <a:spcPts val="400"/>
              </a:spcAft>
            </a:pPr>
            <a:r>
              <a:rPr lang="en-US" dirty="0"/>
              <a:t>By conducting research and asking current interns and recent new graduate hires about their interests, the team learned what students are truly interested in. For example, they found that computer science and engineering students, who are primary sources for the Developer stream, don’t go to information sessions, while arts and business students do.</a:t>
            </a:r>
          </a:p>
          <a:p>
            <a:pPr>
              <a:lnSpc>
                <a:spcPct val="100000"/>
              </a:lnSpc>
              <a:spcBef>
                <a:spcPts val="400"/>
              </a:spcBef>
              <a:spcAft>
                <a:spcPts val="400"/>
              </a:spcAft>
            </a:pPr>
            <a:r>
              <a:rPr lang="en-US" dirty="0"/>
              <a:t>To effectively source computer science and engineering students, the campus recruitment team decided to organize events that these students would find valuable, such as hackathons and design workshops.</a:t>
            </a:r>
          </a:p>
          <a:p>
            <a:pPr>
              <a:lnSpc>
                <a:spcPct val="100000"/>
              </a:lnSpc>
              <a:spcBef>
                <a:spcPts val="400"/>
              </a:spcBef>
              <a:spcAft>
                <a:spcPts val="400"/>
              </a:spcAft>
            </a:pPr>
            <a:r>
              <a:rPr lang="en-US" dirty="0"/>
              <a:t>The campus recruitment team also discovered that students really wanted to learn what “a day in the life” was like in the role and team. Instead of bringing executives to events, they brought employees working in those roles who the students could relate to.</a:t>
            </a:r>
          </a:p>
          <a:p>
            <a:pPr>
              <a:lnSpc>
                <a:spcPct val="100000"/>
              </a:lnSpc>
              <a:spcBef>
                <a:spcPts val="400"/>
              </a:spcBef>
              <a:spcAft>
                <a:spcPts val="400"/>
              </a:spcAft>
            </a:pPr>
            <a:endParaRPr lang="en-US" dirty="0"/>
          </a:p>
        </p:txBody>
      </p:sp>
      <p:sp>
        <p:nvSpPr>
          <p:cNvPr id="19" name="Text Placeholder 108">
            <a:extLst>
              <a:ext uri="{FF2B5EF4-FFF2-40B4-BE49-F238E27FC236}">
                <a16:creationId xmlns:a16="http://schemas.microsoft.com/office/drawing/2014/main" id="{03F75A04-943F-4D9A-84EF-1D2AB8A240EF}"/>
              </a:ext>
            </a:extLst>
          </p:cNvPr>
          <p:cNvSpPr txBox="1">
            <a:spLocks/>
          </p:cNvSpPr>
          <p:nvPr/>
        </p:nvSpPr>
        <p:spPr>
          <a:xfrm>
            <a:off x="354106" y="3515536"/>
            <a:ext cx="6114955" cy="234231"/>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Research on target talent and sourcing methods</a:t>
            </a:r>
          </a:p>
        </p:txBody>
      </p:sp>
      <p:sp>
        <p:nvSpPr>
          <p:cNvPr id="20" name="Text Placeholder 6">
            <a:extLst>
              <a:ext uri="{FF2B5EF4-FFF2-40B4-BE49-F238E27FC236}">
                <a16:creationId xmlns:a16="http://schemas.microsoft.com/office/drawing/2014/main" id="{209A5BEE-D336-4FE5-912A-B1BD1DE9C12D}"/>
              </a:ext>
            </a:extLst>
          </p:cNvPr>
          <p:cNvSpPr txBox="1">
            <a:spLocks/>
          </p:cNvSpPr>
          <p:nvPr/>
        </p:nvSpPr>
        <p:spPr>
          <a:xfrm>
            <a:off x="9712131" y="2899896"/>
            <a:ext cx="222228" cy="669978"/>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spc="0">
                <a:solidFill>
                  <a:srgbClr val="41439A"/>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solidFill>
                  <a:srgbClr val="CE3934"/>
                </a:solidFill>
              </a:rPr>
              <a:t>“</a:t>
            </a:r>
          </a:p>
        </p:txBody>
      </p:sp>
      <p:sp>
        <p:nvSpPr>
          <p:cNvPr id="23" name="Text Placeholder 6">
            <a:extLst>
              <a:ext uri="{FF2B5EF4-FFF2-40B4-BE49-F238E27FC236}">
                <a16:creationId xmlns:a16="http://schemas.microsoft.com/office/drawing/2014/main" id="{0AE077B1-40E3-40BF-834D-DD9A9DCAB46A}"/>
              </a:ext>
            </a:extLst>
          </p:cNvPr>
          <p:cNvSpPr txBox="1">
            <a:spLocks/>
          </p:cNvSpPr>
          <p:nvPr/>
        </p:nvSpPr>
        <p:spPr>
          <a:xfrm>
            <a:off x="11386684" y="3832038"/>
            <a:ext cx="222228" cy="669978"/>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spc="0">
                <a:solidFill>
                  <a:srgbClr val="41439A"/>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solidFill>
                  <a:srgbClr val="CE3934"/>
                </a:solidFill>
              </a:rPr>
              <a:t>”</a:t>
            </a:r>
          </a:p>
        </p:txBody>
      </p:sp>
      <p:sp>
        <p:nvSpPr>
          <p:cNvPr id="24" name="Rectangle 23">
            <a:extLst>
              <a:ext uri="{FF2B5EF4-FFF2-40B4-BE49-F238E27FC236}">
                <a16:creationId xmlns:a16="http://schemas.microsoft.com/office/drawing/2014/main" id="{60699055-1668-499B-8828-BC04B7948591}"/>
              </a:ext>
            </a:extLst>
          </p:cNvPr>
          <p:cNvSpPr/>
          <p:nvPr/>
        </p:nvSpPr>
        <p:spPr>
          <a:xfrm>
            <a:off x="9915737" y="3095742"/>
            <a:ext cx="1582061" cy="2000548"/>
          </a:xfrm>
          <a:prstGeom prst="rect">
            <a:avLst/>
          </a:prstGeom>
        </p:spPr>
        <p:txBody>
          <a:bodyPr wrap="square">
            <a:spAutoFit/>
          </a:bodyPr>
          <a:lstStyle/>
          <a:p>
            <a:pPr algn="ctr">
              <a:spcAft>
                <a:spcPts val="1200"/>
              </a:spcAft>
            </a:pPr>
            <a:r>
              <a:rPr lang="en-US" sz="1800" i="1" dirty="0">
                <a:latin typeface="Roboto Condensed Light" panose="02000000000000000000" pitchFamily="2" charset="0"/>
                <a:ea typeface="Roboto Condensed Light" panose="02000000000000000000" pitchFamily="2" charset="0"/>
              </a:rPr>
              <a:t>Students want authenticity – not a sales pitch.</a:t>
            </a:r>
            <a:endParaRPr lang="en-US" sz="1800" dirty="0">
              <a:latin typeface="Roboto Condensed Light" panose="02000000000000000000" pitchFamily="2" charset="0"/>
              <a:ea typeface="Roboto Condensed Light" panose="02000000000000000000" pitchFamily="2" charset="0"/>
            </a:endParaRPr>
          </a:p>
          <a:p>
            <a:pPr algn="ctr"/>
            <a:r>
              <a:rPr lang="en-US" sz="1400" dirty="0">
                <a:latin typeface="Roboto Condensed Light" panose="02000000000000000000" pitchFamily="2" charset="0"/>
                <a:ea typeface="Roboto Condensed Light" panose="02000000000000000000" pitchFamily="2" charset="0"/>
              </a:rPr>
              <a:t>– Bridget King, Campus Talent Acquisition Lead</a:t>
            </a:r>
          </a:p>
        </p:txBody>
      </p:sp>
      <p:cxnSp>
        <p:nvCxnSpPr>
          <p:cNvPr id="25" name="Straight Connector 24">
            <a:extLst>
              <a:ext uri="{FF2B5EF4-FFF2-40B4-BE49-F238E27FC236}">
                <a16:creationId xmlns:a16="http://schemas.microsoft.com/office/drawing/2014/main" id="{1378B860-C078-492D-976D-854570F677BC}"/>
              </a:ext>
            </a:extLst>
          </p:cNvPr>
          <p:cNvCxnSpPr>
            <a:cxnSpLocks/>
          </p:cNvCxnSpPr>
          <p:nvPr/>
        </p:nvCxnSpPr>
        <p:spPr>
          <a:xfrm>
            <a:off x="9356231" y="2168196"/>
            <a:ext cx="0" cy="3888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6" name="Picture 2" descr="Image result for ibm logo">
            <a:extLst>
              <a:ext uri="{FF2B5EF4-FFF2-40B4-BE49-F238E27FC236}">
                <a16:creationId xmlns:a16="http://schemas.microsoft.com/office/drawing/2014/main" id="{CD1A15BC-04EA-4FF0-87CB-231D009C325C}"/>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8198090" y="870857"/>
            <a:ext cx="1125020" cy="450008"/>
          </a:xfrm>
          <a:prstGeom prst="rect">
            <a:avLst/>
          </a:prstGeom>
          <a:noFill/>
          <a:extLst>
            <a:ext uri="{909E8E84-426E-40DD-AFC4-6F175D3DCCD1}">
              <a14:hiddenFill xmlns:a14="http://schemas.microsoft.com/office/drawing/2010/main">
                <a:solidFill>
                  <a:srgbClr val="FFFFFF"/>
                </a:solidFill>
              </a14:hiddenFill>
            </a:ext>
          </a:extLst>
        </p:spPr>
      </p:pic>
      <p:sp>
        <p:nvSpPr>
          <p:cNvPr id="27" name="Arrow: Pentagon 26">
            <a:extLst>
              <a:ext uri="{FF2B5EF4-FFF2-40B4-BE49-F238E27FC236}">
                <a16:creationId xmlns:a16="http://schemas.microsoft.com/office/drawing/2014/main" id="{C7E232C5-0C44-4892-B825-829D4F8DB375}"/>
              </a:ext>
            </a:extLst>
          </p:cNvPr>
          <p:cNvSpPr/>
          <p:nvPr/>
        </p:nvSpPr>
        <p:spPr>
          <a:xfrm>
            <a:off x="354106" y="6405530"/>
            <a:ext cx="10158534" cy="290385"/>
          </a:xfrm>
          <a:prstGeom prst="homePlate">
            <a:avLst/>
          </a:prstGeom>
          <a:solidFill>
            <a:srgbClr val="CE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Roboto Condensed Light" panose="02000000000000000000" pitchFamily="2" charset="0"/>
              </a:rPr>
              <a:t>This case study is continued on the following slide</a:t>
            </a:r>
            <a:endParaRPr lang="en-CA" sz="1400" dirty="0">
              <a:latin typeface="Roboto Condensed Light" panose="02000000000000000000" pitchFamily="2" charset="0"/>
            </a:endParaRPr>
          </a:p>
        </p:txBody>
      </p:sp>
    </p:spTree>
    <p:extLst>
      <p:ext uri="{BB962C8B-B14F-4D97-AF65-F5344CB8AC3E}">
        <p14:creationId xmlns:p14="http://schemas.microsoft.com/office/powerpoint/2010/main" val="1200278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7">
            <a:extLst>
              <a:ext uri="{FF2B5EF4-FFF2-40B4-BE49-F238E27FC236}">
                <a16:creationId xmlns:a16="http://schemas.microsoft.com/office/drawing/2014/main" id="{945E5CEF-FDBC-436F-8522-6193E939BB1C}"/>
              </a:ext>
            </a:extLst>
          </p:cNvPr>
          <p:cNvSpPr txBox="1">
            <a:spLocks/>
          </p:cNvSpPr>
          <p:nvPr/>
        </p:nvSpPr>
        <p:spPr>
          <a:xfrm>
            <a:off x="354106" y="555460"/>
            <a:ext cx="8030316" cy="1130188"/>
          </a:xfrm>
          <a:prstGeom prst="rect">
            <a:avLst/>
          </a:prstGeom>
        </p:spPr>
        <p:txBody>
          <a:bodyPr>
            <a:noAutofit/>
          </a:bodyPr>
          <a:lst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nSpc>
                <a:spcPct val="90000"/>
              </a:lnSpc>
            </a:pPr>
            <a:r>
              <a:rPr lang="en-CA" sz="3200" spc="-85" dirty="0"/>
              <a:t>IBM Canada built a centralized and targeted campus recruitment</a:t>
            </a:r>
            <a:endParaRPr lang="en-US" sz="3200" dirty="0"/>
          </a:p>
          <a:p>
            <a:pPr>
              <a:lnSpc>
                <a:spcPct val="90000"/>
              </a:lnSpc>
            </a:pPr>
            <a:endParaRPr lang="en-US" sz="3200" dirty="0"/>
          </a:p>
        </p:txBody>
      </p:sp>
      <p:sp>
        <p:nvSpPr>
          <p:cNvPr id="5" name="Text Placeholder 10">
            <a:extLst>
              <a:ext uri="{FF2B5EF4-FFF2-40B4-BE49-F238E27FC236}">
                <a16:creationId xmlns:a16="http://schemas.microsoft.com/office/drawing/2014/main" id="{ED6A5596-37CC-4AB9-8451-CBB16AD89261}"/>
              </a:ext>
            </a:extLst>
          </p:cNvPr>
          <p:cNvSpPr txBox="1">
            <a:spLocks/>
          </p:cNvSpPr>
          <p:nvPr/>
        </p:nvSpPr>
        <p:spPr>
          <a:xfrm>
            <a:off x="9648053" y="580860"/>
            <a:ext cx="2123643" cy="410110"/>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Information Technology </a:t>
            </a:r>
          </a:p>
        </p:txBody>
      </p:sp>
      <p:sp>
        <p:nvSpPr>
          <p:cNvPr id="6" name="Text Placeholder 8">
            <a:extLst>
              <a:ext uri="{FF2B5EF4-FFF2-40B4-BE49-F238E27FC236}">
                <a16:creationId xmlns:a16="http://schemas.microsoft.com/office/drawing/2014/main" id="{427C739F-B259-49B1-A5F1-45E66D4F867A}"/>
              </a:ext>
            </a:extLst>
          </p:cNvPr>
          <p:cNvSpPr txBox="1">
            <a:spLocks/>
          </p:cNvSpPr>
          <p:nvPr/>
        </p:nvSpPr>
        <p:spPr>
          <a:xfrm>
            <a:off x="9648054" y="432894"/>
            <a:ext cx="1173968" cy="122566"/>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INDUSTRY</a:t>
            </a:r>
          </a:p>
        </p:txBody>
      </p:sp>
      <p:sp>
        <p:nvSpPr>
          <p:cNvPr id="7" name="Text Placeholder 3">
            <a:extLst>
              <a:ext uri="{FF2B5EF4-FFF2-40B4-BE49-F238E27FC236}">
                <a16:creationId xmlns:a16="http://schemas.microsoft.com/office/drawing/2014/main" id="{C85422B2-4706-4FD1-A45F-7B6809374666}"/>
              </a:ext>
            </a:extLst>
          </p:cNvPr>
          <p:cNvSpPr txBox="1">
            <a:spLocks/>
          </p:cNvSpPr>
          <p:nvPr/>
        </p:nvSpPr>
        <p:spPr>
          <a:xfrm>
            <a:off x="9644652" y="1417360"/>
            <a:ext cx="2245661" cy="381201"/>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CA" sz="1200" dirty="0">
                <a:solidFill>
                  <a:schemeClr val="bg1">
                    <a:lumMod val="50000"/>
                  </a:schemeClr>
                </a:solidFill>
              </a:rPr>
              <a:t>Bridget King, Campus Talent Acquisition Lead</a:t>
            </a:r>
            <a:endParaRPr lang="en-CA" dirty="0">
              <a:solidFill>
                <a:schemeClr val="bg1">
                  <a:lumMod val="50000"/>
                </a:schemeClr>
              </a:solidFill>
            </a:endParaRPr>
          </a:p>
          <a:p>
            <a:endParaRPr lang="en-CA" dirty="0"/>
          </a:p>
        </p:txBody>
      </p:sp>
      <p:sp>
        <p:nvSpPr>
          <p:cNvPr id="8" name="Text Placeholder 5">
            <a:extLst>
              <a:ext uri="{FF2B5EF4-FFF2-40B4-BE49-F238E27FC236}">
                <a16:creationId xmlns:a16="http://schemas.microsoft.com/office/drawing/2014/main" id="{58EE7EF0-6428-4642-8519-EE1701F66B72}"/>
              </a:ext>
            </a:extLst>
          </p:cNvPr>
          <p:cNvSpPr txBox="1">
            <a:spLocks/>
          </p:cNvSpPr>
          <p:nvPr/>
        </p:nvSpPr>
        <p:spPr>
          <a:xfrm>
            <a:off x="9648054" y="1270952"/>
            <a:ext cx="2230468" cy="148752"/>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SOURCE</a:t>
            </a:r>
          </a:p>
        </p:txBody>
      </p:sp>
      <p:sp>
        <p:nvSpPr>
          <p:cNvPr id="9" name="Text Placeholder 55">
            <a:extLst>
              <a:ext uri="{FF2B5EF4-FFF2-40B4-BE49-F238E27FC236}">
                <a16:creationId xmlns:a16="http://schemas.microsoft.com/office/drawing/2014/main" id="{DDE25DBC-349E-45D5-827A-3E95A193C92E}"/>
              </a:ext>
            </a:extLst>
          </p:cNvPr>
          <p:cNvSpPr txBox="1">
            <a:spLocks/>
          </p:cNvSpPr>
          <p:nvPr/>
        </p:nvSpPr>
        <p:spPr>
          <a:xfrm>
            <a:off x="354106" y="1980258"/>
            <a:ext cx="3880968" cy="38618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spcAft>
                <a:spcPts val="400"/>
              </a:spcAft>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In addition to a different approach to hiring manager intake and sourcing methods, the campus recruitment team also tailored the assessment and selection process to new graduates.</a:t>
            </a:r>
          </a:p>
          <a:p>
            <a:pPr>
              <a:lnSpc>
                <a:spcPct val="100000"/>
              </a:lnSpc>
              <a:spcBef>
                <a:spcPts val="400"/>
              </a:spcBef>
              <a:spcAft>
                <a:spcPts val="400"/>
              </a:spcAft>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After completing a coding test, candidates participate in two rounds of video interviews.</a:t>
            </a:r>
          </a:p>
          <a:p>
            <a:pPr>
              <a:lnSpc>
                <a:spcPct val="100000"/>
              </a:lnSpc>
              <a:spcBef>
                <a:spcPts val="400"/>
              </a:spcBef>
              <a:spcAft>
                <a:spcPts val="400"/>
              </a:spcAft>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Next, top candidates are flown to IBM’s head offices for a full day of events, such as a hackathon in which participants use IBM’s products. </a:t>
            </a:r>
            <a:r>
              <a:rPr lang="en-US" sz="1400" b="1" dirty="0">
                <a:latin typeface="Roboto Condensed Light" panose="02000000000000000000" pitchFamily="2" charset="0"/>
                <a:ea typeface="Roboto Condensed Light" panose="02000000000000000000" pitchFamily="2" charset="0"/>
                <a:cs typeface="Arial" panose="020B0604020202020204" pitchFamily="34" charset="0"/>
              </a:rPr>
              <a:t>This event serves a dual purpose: IBM sells the firm’s brand, while also evaluating students in a team environment. </a:t>
            </a:r>
            <a:r>
              <a:rPr lang="en-US" sz="1400" dirty="0">
                <a:latin typeface="Roboto Condensed Light" panose="02000000000000000000" pitchFamily="2" charset="0"/>
                <a:ea typeface="Roboto Condensed Light" panose="02000000000000000000" pitchFamily="2" charset="0"/>
                <a:cs typeface="Arial" panose="020B0604020202020204" pitchFamily="34" charset="0"/>
              </a:rPr>
              <a:t>Based on an analysis of top performers at IBM, the campus recruitment team learned that teamwork skills are critical. Since IBM’s developers use an Agile methodology to develop products and services, new hires need to both be good coders and work well with others in teams.</a:t>
            </a:r>
          </a:p>
          <a:p>
            <a:pPr marL="0" indent="0">
              <a:lnSpc>
                <a:spcPct val="100000"/>
              </a:lnSpc>
              <a:spcBef>
                <a:spcPts val="400"/>
              </a:spcBef>
              <a:spcAft>
                <a:spcPts val="400"/>
              </a:spcAft>
              <a:buNone/>
            </a:pPr>
            <a:r>
              <a:rPr lang="en-US" sz="1400" dirty="0">
                <a:latin typeface="Roboto Condensed Light" panose="02000000000000000000" pitchFamily="2" charset="0"/>
                <a:ea typeface="Roboto Condensed Light" panose="02000000000000000000" pitchFamily="2" charset="0"/>
              </a:rPr>
              <a:t> </a:t>
            </a:r>
          </a:p>
        </p:txBody>
      </p:sp>
      <p:sp>
        <p:nvSpPr>
          <p:cNvPr id="14" name="Text Placeholder 108">
            <a:extLst>
              <a:ext uri="{FF2B5EF4-FFF2-40B4-BE49-F238E27FC236}">
                <a16:creationId xmlns:a16="http://schemas.microsoft.com/office/drawing/2014/main" id="{01258076-88B1-4F6E-A16D-A0C546FCE3CA}"/>
              </a:ext>
            </a:extLst>
          </p:cNvPr>
          <p:cNvSpPr txBox="1">
            <a:spLocks/>
          </p:cNvSpPr>
          <p:nvPr/>
        </p:nvSpPr>
        <p:spPr>
          <a:xfrm>
            <a:off x="470693" y="1692454"/>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Tailored assessment and selection</a:t>
            </a:r>
          </a:p>
        </p:txBody>
      </p:sp>
      <p:sp>
        <p:nvSpPr>
          <p:cNvPr id="16" name="Text Placeholder 8">
            <a:extLst>
              <a:ext uri="{FF2B5EF4-FFF2-40B4-BE49-F238E27FC236}">
                <a16:creationId xmlns:a16="http://schemas.microsoft.com/office/drawing/2014/main" id="{D5166F68-5B9E-403E-8578-491E6954BD74}"/>
              </a:ext>
            </a:extLst>
          </p:cNvPr>
          <p:cNvSpPr txBox="1">
            <a:spLocks/>
          </p:cNvSpPr>
          <p:nvPr/>
        </p:nvSpPr>
        <p:spPr>
          <a:xfrm>
            <a:off x="9648054" y="846316"/>
            <a:ext cx="1173968" cy="12256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8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SIZE</a:t>
            </a:r>
          </a:p>
        </p:txBody>
      </p:sp>
      <p:sp>
        <p:nvSpPr>
          <p:cNvPr id="17" name="Text Placeholder 10">
            <a:extLst>
              <a:ext uri="{FF2B5EF4-FFF2-40B4-BE49-F238E27FC236}">
                <a16:creationId xmlns:a16="http://schemas.microsoft.com/office/drawing/2014/main" id="{F95446CD-004C-4E3F-B648-12C30C7E68F0}"/>
              </a:ext>
            </a:extLst>
          </p:cNvPr>
          <p:cNvSpPr txBox="1">
            <a:spLocks/>
          </p:cNvSpPr>
          <p:nvPr/>
        </p:nvSpPr>
        <p:spPr>
          <a:xfrm>
            <a:off x="9648054" y="1001609"/>
            <a:ext cx="1375446" cy="410110"/>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2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Enterprise  </a:t>
            </a:r>
          </a:p>
        </p:txBody>
      </p:sp>
      <p:sp>
        <p:nvSpPr>
          <p:cNvPr id="24" name="Text Placeholder 55">
            <a:extLst>
              <a:ext uri="{FF2B5EF4-FFF2-40B4-BE49-F238E27FC236}">
                <a16:creationId xmlns:a16="http://schemas.microsoft.com/office/drawing/2014/main" id="{B2B1026B-6401-45F2-BFA7-877F185884FB}"/>
              </a:ext>
            </a:extLst>
          </p:cNvPr>
          <p:cNvSpPr txBox="1">
            <a:spLocks/>
          </p:cNvSpPr>
          <p:nvPr/>
        </p:nvSpPr>
        <p:spPr>
          <a:xfrm>
            <a:off x="4556894" y="2037045"/>
            <a:ext cx="6739757" cy="2236735"/>
          </a:xfrm>
          <a:prstGeom prst="rect">
            <a:avLst/>
          </a:prstGeom>
        </p:spPr>
        <p:txBody>
          <a:bodyPr>
            <a:noAutofit/>
          </a:bodyPr>
          <a:lstStyle>
            <a:defPPr>
              <a:defRPr lang="en-US"/>
            </a:defPPr>
            <a:lvl1pPr marL="228600" indent="-228600" defTabSz="914400">
              <a:lnSpc>
                <a:spcPct val="107000"/>
              </a:lnSpc>
              <a:spcBef>
                <a:spcPts val="300"/>
              </a:spcBef>
              <a:spcAft>
                <a:spcPts val="300"/>
              </a:spcAft>
              <a:buFont typeface="Arial" panose="020B0604020202020204" pitchFamily="34" charset="0"/>
              <a:buChar char="•"/>
              <a:defRPr sz="1400">
                <a:latin typeface="Roboto Condensed Light" panose="02000000000000000000" pitchFamily="2" charset="0"/>
                <a:ea typeface="Roboto Condensed Light" panose="02000000000000000000" pitchFamily="2"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nSpc>
                <a:spcPct val="100000"/>
              </a:lnSpc>
              <a:spcBef>
                <a:spcPts val="400"/>
              </a:spcBef>
              <a:spcAft>
                <a:spcPts val="400"/>
              </a:spcAft>
            </a:pPr>
            <a:r>
              <a:rPr lang="en-US" dirty="0"/>
              <a:t>The campus recruitment team developed key employer brand messaging to ensure consistency in communications with new graduates.</a:t>
            </a:r>
          </a:p>
          <a:p>
            <a:pPr>
              <a:lnSpc>
                <a:spcPct val="100000"/>
              </a:lnSpc>
              <a:spcBef>
                <a:spcPts val="400"/>
              </a:spcBef>
              <a:spcAft>
                <a:spcPts val="400"/>
              </a:spcAft>
            </a:pPr>
            <a:r>
              <a:rPr lang="en-US" dirty="0"/>
              <a:t>They also made sure to prepare employees before they went to events with a variety of training and resources:</a:t>
            </a:r>
          </a:p>
          <a:p>
            <a:pPr lvl="1">
              <a:lnSpc>
                <a:spcPct val="100000"/>
              </a:lnSpc>
              <a:spcBef>
                <a:spcPts val="200"/>
              </a:spcBef>
              <a:spcAft>
                <a:spcPts val="200"/>
              </a:spcAft>
              <a:buFont typeface="Courier New" panose="02070309020205020404" pitchFamily="49" charset="0"/>
              <a:buChar char="o"/>
            </a:pPr>
            <a:r>
              <a:rPr lang="en-US" sz="1400" dirty="0">
                <a:latin typeface="Roboto Condensed Light" panose="02000000000000000000" pitchFamily="2" charset="0"/>
                <a:ea typeface="Roboto Condensed Light" panose="02000000000000000000" pitchFamily="2" charset="0"/>
              </a:rPr>
              <a:t>Brand talking points.</a:t>
            </a:r>
          </a:p>
          <a:p>
            <a:pPr lvl="1">
              <a:lnSpc>
                <a:spcPct val="100000"/>
              </a:lnSpc>
              <a:spcBef>
                <a:spcPts val="200"/>
              </a:spcBef>
              <a:spcAft>
                <a:spcPts val="200"/>
              </a:spcAft>
              <a:buFont typeface="Courier New" panose="02070309020205020404" pitchFamily="49" charset="0"/>
              <a:buChar char="o"/>
            </a:pPr>
            <a:r>
              <a:rPr lang="en-US" sz="1400" dirty="0">
                <a:latin typeface="Roboto Condensed Light" panose="02000000000000000000" pitchFamily="2" charset="0"/>
                <a:ea typeface="Roboto Condensed Light" panose="02000000000000000000" pitchFamily="2" charset="0"/>
              </a:rPr>
              <a:t>Training on how to talk to students.</a:t>
            </a:r>
          </a:p>
          <a:p>
            <a:pPr lvl="1">
              <a:lnSpc>
                <a:spcPct val="100000"/>
              </a:lnSpc>
              <a:spcBef>
                <a:spcPts val="200"/>
              </a:spcBef>
              <a:spcAft>
                <a:spcPts val="200"/>
              </a:spcAft>
              <a:buFont typeface="Courier New" panose="02070309020205020404" pitchFamily="49" charset="0"/>
              <a:buChar char="o"/>
            </a:pPr>
            <a:r>
              <a:rPr lang="en-US" sz="1400" dirty="0">
                <a:latin typeface="Roboto Condensed Light" panose="02000000000000000000" pitchFamily="2" charset="0"/>
                <a:ea typeface="Roboto Condensed Light" panose="02000000000000000000" pitchFamily="2" charset="0"/>
              </a:rPr>
              <a:t>Information on key generational differences.</a:t>
            </a:r>
          </a:p>
          <a:p>
            <a:pPr lvl="1">
              <a:lnSpc>
                <a:spcPct val="100000"/>
              </a:lnSpc>
              <a:spcBef>
                <a:spcPts val="200"/>
              </a:spcBef>
              <a:spcAft>
                <a:spcPts val="200"/>
              </a:spcAft>
              <a:buFont typeface="Courier New" panose="02070309020205020404" pitchFamily="49" charset="0"/>
              <a:buChar char="o"/>
            </a:pPr>
            <a:r>
              <a:rPr lang="en-US" sz="1400" dirty="0">
                <a:latin typeface="Roboto Condensed Light" panose="02000000000000000000" pitchFamily="2" charset="0"/>
                <a:ea typeface="Roboto Condensed Light" panose="02000000000000000000" pitchFamily="2" charset="0"/>
              </a:rPr>
              <a:t>Information on what students value in a career.</a:t>
            </a:r>
          </a:p>
          <a:p>
            <a:pPr>
              <a:lnSpc>
                <a:spcPct val="100000"/>
              </a:lnSpc>
              <a:spcBef>
                <a:spcPts val="400"/>
              </a:spcBef>
              <a:spcAft>
                <a:spcPts val="400"/>
              </a:spcAft>
            </a:pPr>
            <a:endParaRPr lang="en-US" dirty="0"/>
          </a:p>
        </p:txBody>
      </p:sp>
      <p:sp>
        <p:nvSpPr>
          <p:cNvPr id="25" name="Text Placeholder 108">
            <a:extLst>
              <a:ext uri="{FF2B5EF4-FFF2-40B4-BE49-F238E27FC236}">
                <a16:creationId xmlns:a16="http://schemas.microsoft.com/office/drawing/2014/main" id="{901A2DCF-86F5-4FF8-86EC-337E703C8490}"/>
              </a:ext>
            </a:extLst>
          </p:cNvPr>
          <p:cNvSpPr txBox="1">
            <a:spLocks/>
          </p:cNvSpPr>
          <p:nvPr/>
        </p:nvSpPr>
        <p:spPr>
          <a:xfrm>
            <a:off x="4724314" y="1703041"/>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Consistent messaging</a:t>
            </a:r>
          </a:p>
        </p:txBody>
      </p:sp>
      <p:sp>
        <p:nvSpPr>
          <p:cNvPr id="26" name="Text Placeholder 108">
            <a:extLst>
              <a:ext uri="{FF2B5EF4-FFF2-40B4-BE49-F238E27FC236}">
                <a16:creationId xmlns:a16="http://schemas.microsoft.com/office/drawing/2014/main" id="{DD45310C-821C-45C4-B2C2-417D600CE2B1}"/>
              </a:ext>
            </a:extLst>
          </p:cNvPr>
          <p:cNvSpPr txBox="1">
            <a:spLocks/>
          </p:cNvSpPr>
          <p:nvPr/>
        </p:nvSpPr>
        <p:spPr>
          <a:xfrm>
            <a:off x="4724314" y="4246262"/>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Centralized logistics</a:t>
            </a:r>
          </a:p>
        </p:txBody>
      </p:sp>
      <p:sp>
        <p:nvSpPr>
          <p:cNvPr id="27" name="Text Placeholder 55">
            <a:extLst>
              <a:ext uri="{FF2B5EF4-FFF2-40B4-BE49-F238E27FC236}">
                <a16:creationId xmlns:a16="http://schemas.microsoft.com/office/drawing/2014/main" id="{C91F3570-038D-4B0A-9B16-E4AB3D7F592C}"/>
              </a:ext>
            </a:extLst>
          </p:cNvPr>
          <p:cNvSpPr txBox="1">
            <a:spLocks/>
          </p:cNvSpPr>
          <p:nvPr/>
        </p:nvSpPr>
        <p:spPr>
          <a:xfrm>
            <a:off x="4556894" y="4494103"/>
            <a:ext cx="6739759" cy="1448185"/>
          </a:xfrm>
          <a:prstGeom prst="rect">
            <a:avLst/>
          </a:prstGeom>
        </p:spPr>
        <p:txBody>
          <a:bodyPr>
            <a:noAutofit/>
          </a:bodyPr>
          <a:lstStyle>
            <a:defPPr>
              <a:defRPr lang="en-US"/>
            </a:defPPr>
            <a:lvl1pPr marL="228600" indent="-228600" defTabSz="914400">
              <a:lnSpc>
                <a:spcPct val="107000"/>
              </a:lnSpc>
              <a:spcBef>
                <a:spcPts val="300"/>
              </a:spcBef>
              <a:spcAft>
                <a:spcPts val="300"/>
              </a:spcAft>
              <a:buFont typeface="Arial" panose="020B0604020202020204" pitchFamily="34" charset="0"/>
              <a:buChar char="•"/>
              <a:defRPr sz="1400">
                <a:latin typeface="Roboto Condensed Light" panose="02000000000000000000" pitchFamily="2" charset="0"/>
                <a:ea typeface="Roboto Condensed Light" panose="02000000000000000000" pitchFamily="2" charset="0"/>
                <a:cs typeface="Arial" panose="020B0604020202020204" pitchFamily="34" charset="0"/>
              </a:defRPr>
            </a:lvl1pPr>
            <a:lvl2pPr marL="685800" lvl="1" indent="-228600" defTabSz="914400">
              <a:lnSpc>
                <a:spcPct val="90000"/>
              </a:lnSpc>
              <a:spcBef>
                <a:spcPts val="300"/>
              </a:spcBef>
              <a:spcAft>
                <a:spcPts val="300"/>
              </a:spcAft>
              <a:buFont typeface="Arial" panose="020B0604020202020204" pitchFamily="34" charset="0"/>
              <a:buChar char="•"/>
              <a:defRPr sz="1400">
                <a:latin typeface="Roboto Condensed Light" panose="02000000000000000000" pitchFamily="2" charset="0"/>
                <a:ea typeface="Roboto Condensed Light" panose="02000000000000000000" pitchFamily="2"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nSpc>
                <a:spcPct val="100000"/>
              </a:lnSpc>
              <a:spcBef>
                <a:spcPts val="400"/>
              </a:spcBef>
              <a:spcAft>
                <a:spcPts val="400"/>
              </a:spcAft>
            </a:pPr>
            <a:r>
              <a:rPr lang="en-US" dirty="0"/>
              <a:t>IBM centralized all campus recruiting to ensure consistency and enable the program to scale as hiring needs grow.</a:t>
            </a:r>
          </a:p>
          <a:p>
            <a:pPr>
              <a:lnSpc>
                <a:spcPct val="100000"/>
              </a:lnSpc>
              <a:spcBef>
                <a:spcPts val="400"/>
              </a:spcBef>
              <a:spcAft>
                <a:spcPts val="400"/>
              </a:spcAft>
            </a:pPr>
            <a:r>
              <a:rPr lang="en-US" dirty="0"/>
              <a:t>The campus recruitment team created a schedule for events at key schools for each semester and they reached out to business areas to coordinate logistics.</a:t>
            </a:r>
          </a:p>
          <a:p>
            <a:pPr>
              <a:lnSpc>
                <a:spcPct val="100000"/>
              </a:lnSpc>
              <a:spcBef>
                <a:spcPts val="400"/>
              </a:spcBef>
              <a:spcAft>
                <a:spcPts val="400"/>
              </a:spcAft>
            </a:pPr>
            <a:r>
              <a:rPr lang="en-US" dirty="0"/>
              <a:t>The campus recruitment lead also controlled relationships with schools to ensure consistency, rather than having multiple organizational leaders trying to create their own relationships.</a:t>
            </a:r>
          </a:p>
        </p:txBody>
      </p:sp>
      <p:cxnSp>
        <p:nvCxnSpPr>
          <p:cNvPr id="28" name="Straight Connector 27">
            <a:extLst>
              <a:ext uri="{FF2B5EF4-FFF2-40B4-BE49-F238E27FC236}">
                <a16:creationId xmlns:a16="http://schemas.microsoft.com/office/drawing/2014/main" id="{88B69FD2-4D6D-4502-BF33-D444DE5E9C13}"/>
              </a:ext>
            </a:extLst>
          </p:cNvPr>
          <p:cNvCxnSpPr>
            <a:cxnSpLocks/>
          </p:cNvCxnSpPr>
          <p:nvPr/>
        </p:nvCxnSpPr>
        <p:spPr>
          <a:xfrm>
            <a:off x="4428778" y="1884374"/>
            <a:ext cx="0" cy="4176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9" name="Picture 2" descr="Image result for ibm logo">
            <a:extLst>
              <a:ext uri="{FF2B5EF4-FFF2-40B4-BE49-F238E27FC236}">
                <a16:creationId xmlns:a16="http://schemas.microsoft.com/office/drawing/2014/main" id="{F9F5E9AA-52D7-4CD6-ADAD-3CF72C59B7A4}"/>
              </a:ext>
            </a:extLst>
          </p:cNvPr>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98090" y="870857"/>
            <a:ext cx="1125020" cy="450008"/>
          </a:xfrm>
          <a:prstGeom prst="rect">
            <a:avLst/>
          </a:prstGeom>
          <a:noFill/>
          <a:extLst>
            <a:ext uri="{909E8E84-426E-40DD-AFC4-6F175D3DCCD1}">
              <a14:hiddenFill xmlns:a14="http://schemas.microsoft.com/office/drawing/2010/main">
                <a:solidFill>
                  <a:srgbClr val="FFFFFF"/>
                </a:solidFill>
              </a14:hiddenFill>
            </a:ext>
          </a:extLst>
        </p:spPr>
      </p:pic>
      <p:sp>
        <p:nvSpPr>
          <p:cNvPr id="31" name="Arrow: Pentagon 30">
            <a:extLst>
              <a:ext uri="{FF2B5EF4-FFF2-40B4-BE49-F238E27FC236}">
                <a16:creationId xmlns:a16="http://schemas.microsoft.com/office/drawing/2014/main" id="{19A77056-1C37-4014-AB48-896E49A07049}"/>
              </a:ext>
            </a:extLst>
          </p:cNvPr>
          <p:cNvSpPr/>
          <p:nvPr/>
        </p:nvSpPr>
        <p:spPr>
          <a:xfrm>
            <a:off x="354106" y="6405530"/>
            <a:ext cx="10158534" cy="290385"/>
          </a:xfrm>
          <a:prstGeom prst="homePlate">
            <a:avLst/>
          </a:prstGeom>
          <a:solidFill>
            <a:srgbClr val="CE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Roboto Condensed Light" panose="02000000000000000000" pitchFamily="2" charset="0"/>
              </a:rPr>
              <a:t>This case study is continued on the following slide</a:t>
            </a:r>
            <a:endParaRPr lang="en-CA" sz="1400" dirty="0">
              <a:latin typeface="Roboto Condensed Light" panose="02000000000000000000" pitchFamily="2" charset="0"/>
            </a:endParaRPr>
          </a:p>
        </p:txBody>
      </p:sp>
    </p:spTree>
    <p:extLst>
      <p:ext uri="{BB962C8B-B14F-4D97-AF65-F5344CB8AC3E}">
        <p14:creationId xmlns:p14="http://schemas.microsoft.com/office/powerpoint/2010/main" val="253611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6480196-3F1F-42B3-9FB8-F2F8D82BC4FF}"/>
              </a:ext>
            </a:extLst>
          </p:cNvPr>
          <p:cNvGrpSpPr/>
          <p:nvPr/>
        </p:nvGrpSpPr>
        <p:grpSpPr>
          <a:xfrm>
            <a:off x="516794" y="2182766"/>
            <a:ext cx="11160000" cy="2756746"/>
            <a:chOff x="632827" y="2112038"/>
            <a:chExt cx="11160000" cy="2657907"/>
          </a:xfrm>
        </p:grpSpPr>
        <p:sp>
          <p:nvSpPr>
            <p:cNvPr id="3" name="Rectangle 2">
              <a:extLst>
                <a:ext uri="{FF2B5EF4-FFF2-40B4-BE49-F238E27FC236}">
                  <a16:creationId xmlns:a16="http://schemas.microsoft.com/office/drawing/2014/main" id="{67E8398F-981A-42C4-85D2-06D9B48202F4}"/>
                </a:ext>
              </a:extLst>
            </p:cNvPr>
            <p:cNvSpPr/>
            <p:nvPr/>
          </p:nvSpPr>
          <p:spPr>
            <a:xfrm>
              <a:off x="650449" y="2112038"/>
              <a:ext cx="11121247" cy="2657907"/>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4" name="Rectangle 3">
              <a:extLst>
                <a:ext uri="{FF2B5EF4-FFF2-40B4-BE49-F238E27FC236}">
                  <a16:creationId xmlns:a16="http://schemas.microsoft.com/office/drawing/2014/main" id="{6613B469-7385-4A14-866F-0A54D4C1DF22}"/>
                </a:ext>
              </a:extLst>
            </p:cNvPr>
            <p:cNvSpPr/>
            <p:nvPr/>
          </p:nvSpPr>
          <p:spPr>
            <a:xfrm>
              <a:off x="632827" y="2119122"/>
              <a:ext cx="11160000" cy="54000"/>
            </a:xfrm>
            <a:prstGeom prst="rect">
              <a:avLst/>
            </a:prstGeom>
            <a:solidFill>
              <a:srgbClr val="CE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5" name="Text Placeholder 13">
              <a:extLst>
                <a:ext uri="{FF2B5EF4-FFF2-40B4-BE49-F238E27FC236}">
                  <a16:creationId xmlns:a16="http://schemas.microsoft.com/office/drawing/2014/main" id="{A1393862-25F2-450E-BFE3-AFFA14114987}"/>
                </a:ext>
              </a:extLst>
            </p:cNvPr>
            <p:cNvSpPr txBox="1">
              <a:spLocks/>
            </p:cNvSpPr>
            <p:nvPr/>
          </p:nvSpPr>
          <p:spPr>
            <a:xfrm>
              <a:off x="1265191" y="2853652"/>
              <a:ext cx="4619145" cy="13475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With annual recruitment of more than 1,000 interns and new graduates every year, IBM Canada takes campus recruitment seriously. TalentEgg named IBM Canada’s campus recruitment program Canada’s Campus Recruiting Program of the Year in 2019, and it was a finalist for the awards Best Grad Program and Best Campus Career Website.</a:t>
              </a:r>
            </a:p>
          </p:txBody>
        </p:sp>
        <p:sp>
          <p:nvSpPr>
            <p:cNvPr id="6" name="Text Placeholder 108">
              <a:extLst>
                <a:ext uri="{FF2B5EF4-FFF2-40B4-BE49-F238E27FC236}">
                  <a16:creationId xmlns:a16="http://schemas.microsoft.com/office/drawing/2014/main" id="{02A4DA5B-8114-41EB-8ADB-A3E8B63C57B9}"/>
                </a:ext>
              </a:extLst>
            </p:cNvPr>
            <p:cNvSpPr txBox="1">
              <a:spLocks/>
            </p:cNvSpPr>
            <p:nvPr/>
          </p:nvSpPr>
          <p:spPr>
            <a:xfrm>
              <a:off x="1421757" y="2606596"/>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Results</a:t>
              </a:r>
            </a:p>
          </p:txBody>
        </p:sp>
        <p:sp>
          <p:nvSpPr>
            <p:cNvPr id="7" name="Text Placeholder 11">
              <a:extLst>
                <a:ext uri="{FF2B5EF4-FFF2-40B4-BE49-F238E27FC236}">
                  <a16:creationId xmlns:a16="http://schemas.microsoft.com/office/drawing/2014/main" id="{D7A758C0-C36D-4AB9-A485-212A41ECB50D}"/>
                </a:ext>
              </a:extLst>
            </p:cNvPr>
            <p:cNvSpPr txBox="1">
              <a:spLocks/>
            </p:cNvSpPr>
            <p:nvPr/>
          </p:nvSpPr>
          <p:spPr>
            <a:xfrm>
              <a:off x="6578220" y="2606596"/>
              <a:ext cx="4622596" cy="1456088"/>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a:lstStyle>
              <a:defPPr>
                <a:defRPr lang="en-US"/>
              </a:defPPr>
              <a:lvl1pPr indent="0" defTabSz="914400">
                <a:lnSpc>
                  <a:spcPct val="90000"/>
                </a:lnSpc>
                <a:spcBef>
                  <a:spcPts val="1000"/>
                </a:spcBef>
                <a:buFont typeface="Arial" panose="020B0604020202020204" pitchFamily="34" charset="0"/>
                <a:buNone/>
                <a:defRPr sz="1400">
                  <a:latin typeface="Roboto Condensed Light" panose="02000000000000000000" pitchFamily="2" charset="0"/>
                  <a:ea typeface="Roboto Condensed Light" panose="02000000000000000000"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spcBef>
                  <a:spcPts val="0"/>
                </a:spcBef>
              </a:pPr>
              <a:r>
                <a:rPr lang="en-US" sz="1600" dirty="0">
                  <a:solidFill>
                    <a:srgbClr val="CE3934"/>
                  </a:solidFill>
                  <a:latin typeface="Montserrat SemiBold" panose="00000700000000000000" pitchFamily="2" charset="0"/>
                </a:rPr>
                <a:t>Key takeaway</a:t>
              </a:r>
            </a:p>
            <a:p>
              <a:pPr>
                <a:lnSpc>
                  <a:spcPct val="100000"/>
                </a:lnSpc>
              </a:pPr>
              <a:r>
                <a:rPr lang="en-US" sz="1400" dirty="0">
                  <a:cs typeface="Arial" panose="020B0604020202020204" pitchFamily="34" charset="0"/>
                </a:rPr>
                <a:t>Campus recruiting is often already happening in parts of your organization, often with an inconsistent candidate experience and underutilized resources. Increase the impact of your investment by developing a centralized and targeted program.</a:t>
              </a:r>
            </a:p>
          </p:txBody>
        </p:sp>
      </p:grpSp>
      <p:sp>
        <p:nvSpPr>
          <p:cNvPr id="18" name="Title 47">
            <a:extLst>
              <a:ext uri="{FF2B5EF4-FFF2-40B4-BE49-F238E27FC236}">
                <a16:creationId xmlns:a16="http://schemas.microsoft.com/office/drawing/2014/main" id="{155B3210-050F-459E-AA9E-DC58FEFCCB29}"/>
              </a:ext>
            </a:extLst>
          </p:cNvPr>
          <p:cNvSpPr txBox="1">
            <a:spLocks/>
          </p:cNvSpPr>
          <p:nvPr/>
        </p:nvSpPr>
        <p:spPr>
          <a:xfrm>
            <a:off x="354106" y="555460"/>
            <a:ext cx="8030316" cy="1130188"/>
          </a:xfrm>
          <a:prstGeom prst="rect">
            <a:avLst/>
          </a:prstGeom>
        </p:spPr>
        <p:txBody>
          <a:bodyPr>
            <a:noAutofit/>
          </a:bodyPr>
          <a:lst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nSpc>
                <a:spcPct val="90000"/>
              </a:lnSpc>
            </a:pPr>
            <a:r>
              <a:rPr lang="en-CA" sz="3200" spc="-85" dirty="0"/>
              <a:t>IBM Canada built a centralized and targeted campus recruitment</a:t>
            </a:r>
            <a:endParaRPr lang="en-US" sz="3200" dirty="0"/>
          </a:p>
          <a:p>
            <a:pPr>
              <a:lnSpc>
                <a:spcPct val="90000"/>
              </a:lnSpc>
            </a:pPr>
            <a:endParaRPr lang="en-US" sz="3200" dirty="0"/>
          </a:p>
        </p:txBody>
      </p:sp>
      <p:sp>
        <p:nvSpPr>
          <p:cNvPr id="19" name="Text Placeholder 10">
            <a:extLst>
              <a:ext uri="{FF2B5EF4-FFF2-40B4-BE49-F238E27FC236}">
                <a16:creationId xmlns:a16="http://schemas.microsoft.com/office/drawing/2014/main" id="{62D631A5-60E5-40C6-9D86-E83A49DDB886}"/>
              </a:ext>
            </a:extLst>
          </p:cNvPr>
          <p:cNvSpPr txBox="1">
            <a:spLocks/>
          </p:cNvSpPr>
          <p:nvPr/>
        </p:nvSpPr>
        <p:spPr>
          <a:xfrm>
            <a:off x="9648053" y="580860"/>
            <a:ext cx="2123643" cy="410110"/>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Information Technology </a:t>
            </a:r>
          </a:p>
        </p:txBody>
      </p:sp>
      <p:sp>
        <p:nvSpPr>
          <p:cNvPr id="20" name="Text Placeholder 8">
            <a:extLst>
              <a:ext uri="{FF2B5EF4-FFF2-40B4-BE49-F238E27FC236}">
                <a16:creationId xmlns:a16="http://schemas.microsoft.com/office/drawing/2014/main" id="{80386D39-A2D3-47EA-9C6F-566788120B3A}"/>
              </a:ext>
            </a:extLst>
          </p:cNvPr>
          <p:cNvSpPr txBox="1">
            <a:spLocks/>
          </p:cNvSpPr>
          <p:nvPr/>
        </p:nvSpPr>
        <p:spPr>
          <a:xfrm>
            <a:off x="9648054" y="432894"/>
            <a:ext cx="1173968" cy="122566"/>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INDUSTRY</a:t>
            </a:r>
          </a:p>
        </p:txBody>
      </p:sp>
      <p:sp>
        <p:nvSpPr>
          <p:cNvPr id="21" name="Text Placeholder 3">
            <a:extLst>
              <a:ext uri="{FF2B5EF4-FFF2-40B4-BE49-F238E27FC236}">
                <a16:creationId xmlns:a16="http://schemas.microsoft.com/office/drawing/2014/main" id="{6EC58B3B-690A-480F-A6B6-904CE8D4994B}"/>
              </a:ext>
            </a:extLst>
          </p:cNvPr>
          <p:cNvSpPr txBox="1">
            <a:spLocks/>
          </p:cNvSpPr>
          <p:nvPr/>
        </p:nvSpPr>
        <p:spPr>
          <a:xfrm>
            <a:off x="9644652" y="1417360"/>
            <a:ext cx="2245661" cy="381201"/>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CA" sz="1200" dirty="0">
                <a:solidFill>
                  <a:schemeClr val="bg1">
                    <a:lumMod val="50000"/>
                  </a:schemeClr>
                </a:solidFill>
              </a:rPr>
              <a:t>Bridget King, Campus Talent Acquisition Lead</a:t>
            </a:r>
            <a:endParaRPr lang="en-CA" dirty="0">
              <a:solidFill>
                <a:schemeClr val="bg1">
                  <a:lumMod val="50000"/>
                </a:schemeClr>
              </a:solidFill>
            </a:endParaRPr>
          </a:p>
          <a:p>
            <a:endParaRPr lang="en-CA" dirty="0"/>
          </a:p>
        </p:txBody>
      </p:sp>
      <p:sp>
        <p:nvSpPr>
          <p:cNvPr id="22" name="Text Placeholder 5">
            <a:extLst>
              <a:ext uri="{FF2B5EF4-FFF2-40B4-BE49-F238E27FC236}">
                <a16:creationId xmlns:a16="http://schemas.microsoft.com/office/drawing/2014/main" id="{0A5E4D16-7401-4E1A-AF9D-8359FF885135}"/>
              </a:ext>
            </a:extLst>
          </p:cNvPr>
          <p:cNvSpPr txBox="1">
            <a:spLocks/>
          </p:cNvSpPr>
          <p:nvPr/>
        </p:nvSpPr>
        <p:spPr>
          <a:xfrm>
            <a:off x="9648054" y="1270952"/>
            <a:ext cx="2230468" cy="148752"/>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SOURCE</a:t>
            </a:r>
          </a:p>
        </p:txBody>
      </p:sp>
      <p:sp>
        <p:nvSpPr>
          <p:cNvPr id="23" name="Text Placeholder 8">
            <a:extLst>
              <a:ext uri="{FF2B5EF4-FFF2-40B4-BE49-F238E27FC236}">
                <a16:creationId xmlns:a16="http://schemas.microsoft.com/office/drawing/2014/main" id="{DC7A2407-1C57-4076-B8CA-D372D60528D5}"/>
              </a:ext>
            </a:extLst>
          </p:cNvPr>
          <p:cNvSpPr txBox="1">
            <a:spLocks/>
          </p:cNvSpPr>
          <p:nvPr/>
        </p:nvSpPr>
        <p:spPr>
          <a:xfrm>
            <a:off x="9648054" y="846316"/>
            <a:ext cx="1173968" cy="12256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8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SIZE</a:t>
            </a:r>
          </a:p>
        </p:txBody>
      </p:sp>
      <p:sp>
        <p:nvSpPr>
          <p:cNvPr id="24" name="Text Placeholder 10">
            <a:extLst>
              <a:ext uri="{FF2B5EF4-FFF2-40B4-BE49-F238E27FC236}">
                <a16:creationId xmlns:a16="http://schemas.microsoft.com/office/drawing/2014/main" id="{281C952D-2250-4F13-B9EC-1DC7AE2D3132}"/>
              </a:ext>
            </a:extLst>
          </p:cNvPr>
          <p:cNvSpPr txBox="1">
            <a:spLocks/>
          </p:cNvSpPr>
          <p:nvPr/>
        </p:nvSpPr>
        <p:spPr>
          <a:xfrm>
            <a:off x="9648054" y="1001609"/>
            <a:ext cx="1375446" cy="410110"/>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2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Enterprise  </a:t>
            </a:r>
          </a:p>
        </p:txBody>
      </p:sp>
      <p:pic>
        <p:nvPicPr>
          <p:cNvPr id="25" name="Picture 2" descr="Image result for ibm logo">
            <a:extLst>
              <a:ext uri="{FF2B5EF4-FFF2-40B4-BE49-F238E27FC236}">
                <a16:creationId xmlns:a16="http://schemas.microsoft.com/office/drawing/2014/main" id="{8F26EAAD-12CB-4E7C-B287-CB9A7EA31147}"/>
              </a:ext>
            </a:extLst>
          </p:cNvPr>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98090" y="870857"/>
            <a:ext cx="1125020" cy="4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6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7">
            <a:extLst>
              <a:ext uri="{FF2B5EF4-FFF2-40B4-BE49-F238E27FC236}">
                <a16:creationId xmlns:a16="http://schemas.microsoft.com/office/drawing/2014/main" id="{945E5CEF-FDBC-436F-8522-6193E939BB1C}"/>
              </a:ext>
            </a:extLst>
          </p:cNvPr>
          <p:cNvSpPr txBox="1">
            <a:spLocks/>
          </p:cNvSpPr>
          <p:nvPr/>
        </p:nvSpPr>
        <p:spPr>
          <a:xfrm>
            <a:off x="354106" y="555460"/>
            <a:ext cx="8030316" cy="1130188"/>
          </a:xfrm>
          <a:prstGeom prst="rect">
            <a:avLst/>
          </a:prstGeom>
        </p:spPr>
        <p:txBody>
          <a:bodyPr>
            <a:noAutofit/>
          </a:bodyPr>
          <a:lst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nSpc>
                <a:spcPct val="90000"/>
              </a:lnSpc>
            </a:pPr>
            <a:r>
              <a:rPr lang="en-CA" sz="3200" spc="-85" dirty="0"/>
              <a:t>Colliers International focused on research and building relationships </a:t>
            </a:r>
            <a:endParaRPr lang="en-US" sz="3200" dirty="0"/>
          </a:p>
        </p:txBody>
      </p:sp>
      <p:sp>
        <p:nvSpPr>
          <p:cNvPr id="5" name="Text Placeholder 10">
            <a:extLst>
              <a:ext uri="{FF2B5EF4-FFF2-40B4-BE49-F238E27FC236}">
                <a16:creationId xmlns:a16="http://schemas.microsoft.com/office/drawing/2014/main" id="{ED6A5596-37CC-4AB9-8451-CBB16AD89261}"/>
              </a:ext>
            </a:extLst>
          </p:cNvPr>
          <p:cNvSpPr txBox="1">
            <a:spLocks/>
          </p:cNvSpPr>
          <p:nvPr/>
        </p:nvSpPr>
        <p:spPr>
          <a:xfrm>
            <a:off x="9648053" y="580860"/>
            <a:ext cx="2123643" cy="410110"/>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Commercial Real Estate </a:t>
            </a:r>
          </a:p>
        </p:txBody>
      </p:sp>
      <p:sp>
        <p:nvSpPr>
          <p:cNvPr id="6" name="Text Placeholder 8">
            <a:extLst>
              <a:ext uri="{FF2B5EF4-FFF2-40B4-BE49-F238E27FC236}">
                <a16:creationId xmlns:a16="http://schemas.microsoft.com/office/drawing/2014/main" id="{427C739F-B259-49B1-A5F1-45E66D4F867A}"/>
              </a:ext>
            </a:extLst>
          </p:cNvPr>
          <p:cNvSpPr txBox="1">
            <a:spLocks/>
          </p:cNvSpPr>
          <p:nvPr/>
        </p:nvSpPr>
        <p:spPr>
          <a:xfrm>
            <a:off x="9648054" y="432894"/>
            <a:ext cx="1173968" cy="122566"/>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INDUSTRY</a:t>
            </a:r>
          </a:p>
        </p:txBody>
      </p:sp>
      <p:sp>
        <p:nvSpPr>
          <p:cNvPr id="7" name="Text Placeholder 3">
            <a:extLst>
              <a:ext uri="{FF2B5EF4-FFF2-40B4-BE49-F238E27FC236}">
                <a16:creationId xmlns:a16="http://schemas.microsoft.com/office/drawing/2014/main" id="{C85422B2-4706-4FD1-A45F-7B6809374666}"/>
              </a:ext>
            </a:extLst>
          </p:cNvPr>
          <p:cNvSpPr txBox="1">
            <a:spLocks/>
          </p:cNvSpPr>
          <p:nvPr/>
        </p:nvSpPr>
        <p:spPr>
          <a:xfrm>
            <a:off x="9644652" y="1417360"/>
            <a:ext cx="2245661" cy="381201"/>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Jennifer Husband, Colliers International</a:t>
            </a:r>
            <a:endParaRPr lang="en-CA" dirty="0"/>
          </a:p>
        </p:txBody>
      </p:sp>
      <p:sp>
        <p:nvSpPr>
          <p:cNvPr id="8" name="Text Placeholder 5">
            <a:extLst>
              <a:ext uri="{FF2B5EF4-FFF2-40B4-BE49-F238E27FC236}">
                <a16:creationId xmlns:a16="http://schemas.microsoft.com/office/drawing/2014/main" id="{58EE7EF0-6428-4642-8519-EE1701F66B72}"/>
              </a:ext>
            </a:extLst>
          </p:cNvPr>
          <p:cNvSpPr txBox="1">
            <a:spLocks/>
          </p:cNvSpPr>
          <p:nvPr/>
        </p:nvSpPr>
        <p:spPr>
          <a:xfrm>
            <a:off x="9648054" y="1270952"/>
            <a:ext cx="2230468" cy="148752"/>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SOURCE</a:t>
            </a:r>
          </a:p>
        </p:txBody>
      </p:sp>
      <p:sp>
        <p:nvSpPr>
          <p:cNvPr id="9" name="Text Placeholder 55">
            <a:extLst>
              <a:ext uri="{FF2B5EF4-FFF2-40B4-BE49-F238E27FC236}">
                <a16:creationId xmlns:a16="http://schemas.microsoft.com/office/drawing/2014/main" id="{DDE25DBC-349E-45D5-827A-3E95A193C92E}"/>
              </a:ext>
            </a:extLst>
          </p:cNvPr>
          <p:cNvSpPr txBox="1">
            <a:spLocks/>
          </p:cNvSpPr>
          <p:nvPr/>
        </p:nvSpPr>
        <p:spPr>
          <a:xfrm>
            <a:off x="371475" y="2407023"/>
            <a:ext cx="3764382" cy="33244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latin typeface="Roboto Condensed Light" panose="02000000000000000000" pitchFamily="2" charset="0"/>
                <a:ea typeface="Roboto Condensed Light" panose="02000000000000000000" pitchFamily="2" charset="0"/>
              </a:rPr>
              <a:t>Through its succession planning process, Colliers International identified future talent gaps due to projected attrition, retirements, and promotions from entry-level roles to fill gaps. Colliers decided to create a campus recruitment program to aid in the development of a talent pipeline focused on filling future talent gaps.</a:t>
            </a:r>
          </a:p>
          <a:p>
            <a:pPr marL="0" indent="0">
              <a:lnSpc>
                <a:spcPct val="100000"/>
              </a:lnSpc>
              <a:buNone/>
            </a:pPr>
            <a:r>
              <a:rPr lang="en-US" sz="1400" dirty="0">
                <a:latin typeface="Roboto Condensed Light" panose="02000000000000000000" pitchFamily="2" charset="0"/>
                <a:ea typeface="Roboto Condensed Light" panose="02000000000000000000" pitchFamily="2" charset="0"/>
              </a:rPr>
              <a:t>Colliers identified that a campus recruitment program combined with their learning and development program would improve its ability to meet current and future talent needs. New graduates were hired into entry-level roles and provided mentoring by more senior-level employees. Mentorships helped new graduate hires develop in their entry-level roles while also allowing them to learn from predecessors, whose roles they would fill later in their careers. </a:t>
            </a:r>
            <a:endParaRPr lang="en-CA" sz="1400" dirty="0">
              <a:latin typeface="Roboto Condensed Light" panose="02000000000000000000" pitchFamily="2" charset="0"/>
              <a:ea typeface="Roboto Condensed Light" panose="02000000000000000000" pitchFamily="2" charset="0"/>
            </a:endParaRPr>
          </a:p>
          <a:p>
            <a:pPr marL="0" indent="0">
              <a:lnSpc>
                <a:spcPct val="100000"/>
              </a:lnSpc>
              <a:buNone/>
            </a:pPr>
            <a:endParaRPr lang="en-US" sz="1400" dirty="0">
              <a:latin typeface="Roboto Condensed Light" panose="02000000000000000000" pitchFamily="2" charset="0"/>
              <a:ea typeface="Roboto Condensed Light" panose="02000000000000000000" pitchFamily="2" charset="0"/>
            </a:endParaRPr>
          </a:p>
        </p:txBody>
      </p:sp>
      <p:sp>
        <p:nvSpPr>
          <p:cNvPr id="13" name="Text Placeholder 13">
            <a:extLst>
              <a:ext uri="{FF2B5EF4-FFF2-40B4-BE49-F238E27FC236}">
                <a16:creationId xmlns:a16="http://schemas.microsoft.com/office/drawing/2014/main" id="{5A27FC7C-44EF-49A6-82E3-B8016040B9E1}"/>
              </a:ext>
            </a:extLst>
          </p:cNvPr>
          <p:cNvSpPr txBox="1">
            <a:spLocks/>
          </p:cNvSpPr>
          <p:nvPr/>
        </p:nvSpPr>
        <p:spPr>
          <a:xfrm>
            <a:off x="4490908" y="2398931"/>
            <a:ext cx="7133650" cy="35854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spcAft>
                <a:spcPts val="600"/>
              </a:spcAft>
              <a:buNone/>
            </a:pPr>
            <a:r>
              <a:rPr lang="en-US" sz="1400" dirty="0">
                <a:latin typeface="Roboto Condensed Light" panose="02000000000000000000" pitchFamily="2" charset="0"/>
                <a:ea typeface="Roboto Condensed Light" panose="02000000000000000000" pitchFamily="2" charset="0"/>
              </a:rPr>
              <a:t>In its early stages, Colliers focused on laying down a strong foundation by prioritizing its hiring and doing its research to help its program grow.</a:t>
            </a:r>
          </a:p>
          <a:p>
            <a:pPr marL="342900" indent="-342900">
              <a:lnSpc>
                <a:spcPct val="100000"/>
              </a:lnSpc>
              <a:spcBef>
                <a:spcPts val="200"/>
              </a:spcBef>
              <a:spcAft>
                <a:spcPts val="200"/>
              </a:spcAft>
              <a:buFont typeface="+mj-lt"/>
              <a:buAutoNum type="arabicPeriod"/>
            </a:pPr>
            <a:r>
              <a:rPr lang="en-US" sz="1400" dirty="0">
                <a:latin typeface="Roboto Condensed Light" panose="02000000000000000000" pitchFamily="2" charset="0"/>
                <a:ea typeface="Roboto Condensed Light" panose="02000000000000000000" pitchFamily="2" charset="0"/>
              </a:rPr>
              <a:t>Colliers needed future graduates to understand there were a variety of opportunities available, not just real estate roles.</a:t>
            </a:r>
          </a:p>
          <a:p>
            <a:pPr lvl="1">
              <a:lnSpc>
                <a:spcPct val="100000"/>
              </a:lnSpc>
              <a:spcBef>
                <a:spcPts val="200"/>
              </a:spcBef>
              <a:spcAft>
                <a:spcPts val="600"/>
              </a:spcAft>
            </a:pPr>
            <a:r>
              <a:rPr lang="en-US" sz="1400" dirty="0">
                <a:latin typeface="Roboto Condensed Light" panose="02000000000000000000" pitchFamily="2" charset="0"/>
                <a:ea typeface="Roboto Condensed Light" panose="02000000000000000000" pitchFamily="2" charset="0"/>
              </a:rPr>
              <a:t>Colliers recognized early on that having an employer brand that wasn’t well known would impact its ability to build relationships with candidates. As a commercial real estate organization, it was recognized as an employer for real estate roles; however, it also offered roles in other areas, like Finance.</a:t>
            </a:r>
          </a:p>
          <a:p>
            <a:pPr marL="342900" indent="-342900">
              <a:lnSpc>
                <a:spcPct val="100000"/>
              </a:lnSpc>
              <a:spcBef>
                <a:spcPts val="200"/>
              </a:spcBef>
              <a:spcAft>
                <a:spcPts val="200"/>
              </a:spcAft>
              <a:buFont typeface="+mj-lt"/>
              <a:buAutoNum type="arabicPeriod"/>
            </a:pPr>
            <a:r>
              <a:rPr lang="en-US" sz="1400" dirty="0">
                <a:latin typeface="Roboto Condensed Light" panose="02000000000000000000" pitchFamily="2" charset="0"/>
                <a:ea typeface="Roboto Condensed Light" panose="02000000000000000000" pitchFamily="2" charset="0"/>
              </a:rPr>
              <a:t>In the first year of the program, Colliers was focused on learning from trial and error. It needed to better understand its needs and build its employer brand on campus.</a:t>
            </a:r>
          </a:p>
          <a:p>
            <a:pPr lvl="1">
              <a:lnSpc>
                <a:spcPct val="100000"/>
              </a:lnSpc>
              <a:spcBef>
                <a:spcPts val="200"/>
              </a:spcBef>
              <a:spcAft>
                <a:spcPts val="200"/>
              </a:spcAft>
            </a:pPr>
            <a:r>
              <a:rPr lang="en-US" sz="1400" dirty="0">
                <a:latin typeface="Roboto Condensed Light" panose="02000000000000000000" pitchFamily="2" charset="0"/>
                <a:ea typeface="Roboto Condensed Light" panose="02000000000000000000" pitchFamily="2" charset="0"/>
              </a:rPr>
              <a:t>Colliers clarified its needs and built its brand by visiting many campuses and career fairs. Initially, the program prioritized sales roles. It leveraged this opportunity to begin building relationships. </a:t>
            </a:r>
          </a:p>
          <a:p>
            <a:pPr lvl="1">
              <a:lnSpc>
                <a:spcPct val="100000"/>
              </a:lnSpc>
              <a:spcBef>
                <a:spcPts val="200"/>
              </a:spcBef>
              <a:spcAft>
                <a:spcPts val="200"/>
              </a:spcAft>
            </a:pPr>
            <a:r>
              <a:rPr lang="en-US" sz="1400" dirty="0">
                <a:latin typeface="Roboto Condensed Light" panose="02000000000000000000" pitchFamily="2" charset="0"/>
                <a:ea typeface="Roboto Condensed Light" panose="02000000000000000000" pitchFamily="2" charset="0"/>
              </a:rPr>
              <a:t>Through evaluating its experiences, the company learned to be more strategic with its planning and to focus its recruiting efforts. </a:t>
            </a:r>
          </a:p>
          <a:p>
            <a:pPr>
              <a:lnSpc>
                <a:spcPct val="100000"/>
              </a:lnSpc>
              <a:spcBef>
                <a:spcPts val="200"/>
              </a:spcBef>
              <a:spcAft>
                <a:spcPts val="200"/>
              </a:spcAft>
            </a:pPr>
            <a:endParaRPr lang="en-US" sz="1400" dirty="0">
              <a:latin typeface="Roboto Condensed Light" panose="02000000000000000000" pitchFamily="2" charset="0"/>
              <a:ea typeface="Roboto Condensed Light" panose="02000000000000000000" pitchFamily="2" charset="0"/>
            </a:endParaRPr>
          </a:p>
        </p:txBody>
      </p:sp>
      <p:sp>
        <p:nvSpPr>
          <p:cNvPr id="14" name="Text Placeholder 108">
            <a:extLst>
              <a:ext uri="{FF2B5EF4-FFF2-40B4-BE49-F238E27FC236}">
                <a16:creationId xmlns:a16="http://schemas.microsoft.com/office/drawing/2014/main" id="{01258076-88B1-4F6E-A16D-A0C546FCE3CA}"/>
              </a:ext>
            </a:extLst>
          </p:cNvPr>
          <p:cNvSpPr txBox="1">
            <a:spLocks/>
          </p:cNvSpPr>
          <p:nvPr/>
        </p:nvSpPr>
        <p:spPr>
          <a:xfrm>
            <a:off x="470694" y="2093259"/>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Situation</a:t>
            </a:r>
          </a:p>
        </p:txBody>
      </p:sp>
      <p:sp>
        <p:nvSpPr>
          <p:cNvPr id="15" name="Text Placeholder 108">
            <a:extLst>
              <a:ext uri="{FF2B5EF4-FFF2-40B4-BE49-F238E27FC236}">
                <a16:creationId xmlns:a16="http://schemas.microsoft.com/office/drawing/2014/main" id="{4FD9BBCE-D696-4C21-BDB8-2342B29A6ACE}"/>
              </a:ext>
            </a:extLst>
          </p:cNvPr>
          <p:cNvSpPr txBox="1">
            <a:spLocks/>
          </p:cNvSpPr>
          <p:nvPr/>
        </p:nvSpPr>
        <p:spPr>
          <a:xfrm>
            <a:off x="4579807" y="2089539"/>
            <a:ext cx="4987567"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Identifying early challenges in order to grow</a:t>
            </a:r>
          </a:p>
        </p:txBody>
      </p:sp>
      <p:sp>
        <p:nvSpPr>
          <p:cNvPr id="16" name="Text Placeholder 8">
            <a:extLst>
              <a:ext uri="{FF2B5EF4-FFF2-40B4-BE49-F238E27FC236}">
                <a16:creationId xmlns:a16="http://schemas.microsoft.com/office/drawing/2014/main" id="{D5166F68-5B9E-403E-8578-491E6954BD74}"/>
              </a:ext>
            </a:extLst>
          </p:cNvPr>
          <p:cNvSpPr txBox="1">
            <a:spLocks/>
          </p:cNvSpPr>
          <p:nvPr/>
        </p:nvSpPr>
        <p:spPr>
          <a:xfrm>
            <a:off x="9648054" y="846316"/>
            <a:ext cx="1173968" cy="12256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8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SIZE</a:t>
            </a:r>
          </a:p>
        </p:txBody>
      </p:sp>
      <p:sp>
        <p:nvSpPr>
          <p:cNvPr id="17" name="Text Placeholder 10">
            <a:extLst>
              <a:ext uri="{FF2B5EF4-FFF2-40B4-BE49-F238E27FC236}">
                <a16:creationId xmlns:a16="http://schemas.microsoft.com/office/drawing/2014/main" id="{F95446CD-004C-4E3F-B648-12C30C7E68F0}"/>
              </a:ext>
            </a:extLst>
          </p:cNvPr>
          <p:cNvSpPr txBox="1">
            <a:spLocks/>
          </p:cNvSpPr>
          <p:nvPr/>
        </p:nvSpPr>
        <p:spPr>
          <a:xfrm>
            <a:off x="9648054" y="1001609"/>
            <a:ext cx="1375446" cy="410110"/>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2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Large</a:t>
            </a:r>
          </a:p>
        </p:txBody>
      </p:sp>
      <p:pic>
        <p:nvPicPr>
          <p:cNvPr id="20" name="Picture 19">
            <a:extLst>
              <a:ext uri="{FF2B5EF4-FFF2-40B4-BE49-F238E27FC236}">
                <a16:creationId xmlns:a16="http://schemas.microsoft.com/office/drawing/2014/main" id="{7ED7E780-D61D-4662-8A62-07369CEA4AF8}"/>
              </a:ext>
            </a:extLst>
          </p:cNvPr>
          <p:cNvPicPr>
            <a:picLocks noChangeAspect="1"/>
          </p:cNvPicPr>
          <p:nvPr/>
        </p:nvPicPr>
        <p:blipFill rotWithShape="1">
          <a:blip r:embed="rId2"/>
          <a:srcRect t="16367" b="16116"/>
          <a:stretch/>
        </p:blipFill>
        <p:spPr>
          <a:xfrm>
            <a:off x="8161895" y="681561"/>
            <a:ext cx="1255470" cy="847649"/>
          </a:xfrm>
          <a:prstGeom prst="rect">
            <a:avLst/>
          </a:prstGeom>
        </p:spPr>
      </p:pic>
      <p:sp>
        <p:nvSpPr>
          <p:cNvPr id="21" name="Arrow: Pentagon 20">
            <a:extLst>
              <a:ext uri="{FF2B5EF4-FFF2-40B4-BE49-F238E27FC236}">
                <a16:creationId xmlns:a16="http://schemas.microsoft.com/office/drawing/2014/main" id="{54357917-6BE6-4DD7-835B-527F6EA68B8C}"/>
              </a:ext>
            </a:extLst>
          </p:cNvPr>
          <p:cNvSpPr/>
          <p:nvPr/>
        </p:nvSpPr>
        <p:spPr>
          <a:xfrm>
            <a:off x="227730" y="6419881"/>
            <a:ext cx="10158534" cy="290385"/>
          </a:xfrm>
          <a:prstGeom prst="homePlate">
            <a:avLst/>
          </a:prstGeom>
          <a:solidFill>
            <a:srgbClr val="CE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Roboto Condensed Light" panose="02000000000000000000" pitchFamily="2" charset="0"/>
              </a:rPr>
              <a:t>This case study is continued on the following slide</a:t>
            </a:r>
            <a:endParaRPr lang="en-CA" sz="1400" dirty="0">
              <a:latin typeface="Roboto Condensed Light" panose="02000000000000000000" pitchFamily="2" charset="0"/>
            </a:endParaRPr>
          </a:p>
        </p:txBody>
      </p:sp>
      <p:cxnSp>
        <p:nvCxnSpPr>
          <p:cNvPr id="18" name="Straight Connector 17">
            <a:extLst>
              <a:ext uri="{FF2B5EF4-FFF2-40B4-BE49-F238E27FC236}">
                <a16:creationId xmlns:a16="http://schemas.microsoft.com/office/drawing/2014/main" id="{00CD5BF5-B7D0-420D-849F-FA8F1A5EE77E}"/>
              </a:ext>
            </a:extLst>
          </p:cNvPr>
          <p:cNvCxnSpPr>
            <a:cxnSpLocks/>
          </p:cNvCxnSpPr>
          <p:nvPr/>
        </p:nvCxnSpPr>
        <p:spPr>
          <a:xfrm>
            <a:off x="4329488" y="2089539"/>
            <a:ext cx="0" cy="3960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95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7">
            <a:extLst>
              <a:ext uri="{FF2B5EF4-FFF2-40B4-BE49-F238E27FC236}">
                <a16:creationId xmlns:a16="http://schemas.microsoft.com/office/drawing/2014/main" id="{945E5CEF-FDBC-436F-8522-6193E939BB1C}"/>
              </a:ext>
            </a:extLst>
          </p:cNvPr>
          <p:cNvSpPr txBox="1">
            <a:spLocks/>
          </p:cNvSpPr>
          <p:nvPr/>
        </p:nvSpPr>
        <p:spPr>
          <a:xfrm>
            <a:off x="354106" y="555460"/>
            <a:ext cx="8030316" cy="1130188"/>
          </a:xfrm>
          <a:prstGeom prst="rect">
            <a:avLst/>
          </a:prstGeom>
        </p:spPr>
        <p:txBody>
          <a:bodyPr>
            <a:noAutofit/>
          </a:bodyPr>
          <a:lst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nSpc>
                <a:spcPct val="90000"/>
              </a:lnSpc>
            </a:pPr>
            <a:r>
              <a:rPr lang="en-CA" sz="3200" spc="-85" dirty="0"/>
              <a:t>Colliers International focused on research and building relationships </a:t>
            </a:r>
            <a:endParaRPr lang="en-US" sz="3200" dirty="0"/>
          </a:p>
        </p:txBody>
      </p:sp>
      <p:sp>
        <p:nvSpPr>
          <p:cNvPr id="5" name="Text Placeholder 10">
            <a:extLst>
              <a:ext uri="{FF2B5EF4-FFF2-40B4-BE49-F238E27FC236}">
                <a16:creationId xmlns:a16="http://schemas.microsoft.com/office/drawing/2014/main" id="{ED6A5596-37CC-4AB9-8451-CBB16AD89261}"/>
              </a:ext>
            </a:extLst>
          </p:cNvPr>
          <p:cNvSpPr txBox="1">
            <a:spLocks/>
          </p:cNvSpPr>
          <p:nvPr/>
        </p:nvSpPr>
        <p:spPr>
          <a:xfrm>
            <a:off x="9648053" y="580860"/>
            <a:ext cx="2123643" cy="410110"/>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Commercial Real Estate </a:t>
            </a:r>
          </a:p>
        </p:txBody>
      </p:sp>
      <p:sp>
        <p:nvSpPr>
          <p:cNvPr id="6" name="Text Placeholder 8">
            <a:extLst>
              <a:ext uri="{FF2B5EF4-FFF2-40B4-BE49-F238E27FC236}">
                <a16:creationId xmlns:a16="http://schemas.microsoft.com/office/drawing/2014/main" id="{427C739F-B259-49B1-A5F1-45E66D4F867A}"/>
              </a:ext>
            </a:extLst>
          </p:cNvPr>
          <p:cNvSpPr txBox="1">
            <a:spLocks/>
          </p:cNvSpPr>
          <p:nvPr/>
        </p:nvSpPr>
        <p:spPr>
          <a:xfrm>
            <a:off x="9648054" y="432894"/>
            <a:ext cx="1173968" cy="122566"/>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INDUSTRY</a:t>
            </a:r>
          </a:p>
        </p:txBody>
      </p:sp>
      <p:sp>
        <p:nvSpPr>
          <p:cNvPr id="7" name="Text Placeholder 3">
            <a:extLst>
              <a:ext uri="{FF2B5EF4-FFF2-40B4-BE49-F238E27FC236}">
                <a16:creationId xmlns:a16="http://schemas.microsoft.com/office/drawing/2014/main" id="{C85422B2-4706-4FD1-A45F-7B6809374666}"/>
              </a:ext>
            </a:extLst>
          </p:cNvPr>
          <p:cNvSpPr txBox="1">
            <a:spLocks/>
          </p:cNvSpPr>
          <p:nvPr/>
        </p:nvSpPr>
        <p:spPr>
          <a:xfrm>
            <a:off x="9644652" y="1417360"/>
            <a:ext cx="2245661" cy="381201"/>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Jennifer Husband, Colliers International</a:t>
            </a:r>
            <a:endParaRPr lang="en-CA" dirty="0"/>
          </a:p>
        </p:txBody>
      </p:sp>
      <p:sp>
        <p:nvSpPr>
          <p:cNvPr id="8" name="Text Placeholder 5">
            <a:extLst>
              <a:ext uri="{FF2B5EF4-FFF2-40B4-BE49-F238E27FC236}">
                <a16:creationId xmlns:a16="http://schemas.microsoft.com/office/drawing/2014/main" id="{58EE7EF0-6428-4642-8519-EE1701F66B72}"/>
              </a:ext>
            </a:extLst>
          </p:cNvPr>
          <p:cNvSpPr txBox="1">
            <a:spLocks/>
          </p:cNvSpPr>
          <p:nvPr/>
        </p:nvSpPr>
        <p:spPr>
          <a:xfrm>
            <a:off x="9648054" y="1270952"/>
            <a:ext cx="2230468" cy="148752"/>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SOURCE</a:t>
            </a:r>
          </a:p>
        </p:txBody>
      </p:sp>
      <p:sp>
        <p:nvSpPr>
          <p:cNvPr id="9" name="Text Placeholder 55">
            <a:extLst>
              <a:ext uri="{FF2B5EF4-FFF2-40B4-BE49-F238E27FC236}">
                <a16:creationId xmlns:a16="http://schemas.microsoft.com/office/drawing/2014/main" id="{DDE25DBC-349E-45D5-827A-3E95A193C92E}"/>
              </a:ext>
            </a:extLst>
          </p:cNvPr>
          <p:cNvSpPr txBox="1">
            <a:spLocks/>
          </p:cNvSpPr>
          <p:nvPr/>
        </p:nvSpPr>
        <p:spPr>
          <a:xfrm>
            <a:off x="354106" y="2407024"/>
            <a:ext cx="6922593" cy="13825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spcAft>
                <a:spcPts val="600"/>
              </a:spcAft>
              <a:buNone/>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Since Colliers hired interns and co-op placements, it hosted focus groups with them to aid in its research. This helped Colliers better understand what students were looking for, where students were coming from, and why they chose Colliers. Colliers used key employees as contacts for candidates. </a:t>
            </a:r>
          </a:p>
          <a:p>
            <a:pPr>
              <a:lnSpc>
                <a:spcPct val="100000"/>
              </a:lnSpc>
              <a:spcBef>
                <a:spcPts val="200"/>
              </a:spcBef>
              <a:spcAft>
                <a:spcPts val="200"/>
              </a:spcAft>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Hiring managers were available to describe the role and the team. </a:t>
            </a:r>
          </a:p>
          <a:p>
            <a:pPr>
              <a:lnSpc>
                <a:spcPct val="100000"/>
              </a:lnSpc>
              <a:spcBef>
                <a:spcPts val="200"/>
              </a:spcBef>
              <a:spcAft>
                <a:spcPts val="200"/>
              </a:spcAft>
            </a:pPr>
            <a:r>
              <a:rPr lang="en-US" sz="1400" dirty="0">
                <a:latin typeface="Roboto Condensed Light" panose="02000000000000000000" pitchFamily="2" charset="0"/>
                <a:ea typeface="Roboto Condensed Light" panose="02000000000000000000" pitchFamily="2" charset="0"/>
                <a:cs typeface="Arial" panose="020B0604020202020204" pitchFamily="34" charset="0"/>
              </a:rPr>
              <a:t>Campus ambassadors were peers who shared their experiences with potential candidates.</a:t>
            </a:r>
            <a:r>
              <a:rPr lang="en-US" sz="1800" dirty="0">
                <a:latin typeface="Roboto Condensed Light" panose="02000000000000000000" pitchFamily="2" charset="0"/>
                <a:ea typeface="Roboto Condensed Light" panose="02000000000000000000" pitchFamily="2" charset="0"/>
                <a:cs typeface="Arial" panose="020B0604020202020204" pitchFamily="34" charset="0"/>
              </a:rPr>
              <a:t> </a:t>
            </a:r>
          </a:p>
          <a:p>
            <a:pPr lvl="1">
              <a:lnSpc>
                <a:spcPct val="100000"/>
              </a:lnSpc>
              <a:spcBef>
                <a:spcPts val="200"/>
              </a:spcBef>
              <a:spcAft>
                <a:spcPts val="200"/>
              </a:spcAft>
            </a:pPr>
            <a:endParaRPr lang="en-CA" sz="1400" dirty="0">
              <a:latin typeface="Roboto Condensed Light" panose="02000000000000000000" pitchFamily="2" charset="0"/>
              <a:ea typeface="Roboto Condensed Light" panose="02000000000000000000" pitchFamily="2" charset="0"/>
              <a:cs typeface="Arial" panose="020B0604020202020204" pitchFamily="34" charset="0"/>
            </a:endParaRPr>
          </a:p>
          <a:p>
            <a:pPr marL="0" indent="0">
              <a:lnSpc>
                <a:spcPct val="100000"/>
              </a:lnSpc>
              <a:spcBef>
                <a:spcPts val="200"/>
              </a:spcBef>
              <a:spcAft>
                <a:spcPts val="200"/>
              </a:spcAft>
              <a:buNone/>
            </a:pPr>
            <a:endParaRPr lang="en-US" sz="1400" dirty="0">
              <a:latin typeface="Roboto Condensed Light" panose="02000000000000000000" pitchFamily="2" charset="0"/>
              <a:ea typeface="Roboto Condensed Light" panose="02000000000000000000" pitchFamily="2" charset="0"/>
            </a:endParaRPr>
          </a:p>
        </p:txBody>
      </p:sp>
      <p:sp>
        <p:nvSpPr>
          <p:cNvPr id="10" name="Text Placeholder 107">
            <a:extLst>
              <a:ext uri="{FF2B5EF4-FFF2-40B4-BE49-F238E27FC236}">
                <a16:creationId xmlns:a16="http://schemas.microsoft.com/office/drawing/2014/main" id="{BCE87E75-067E-4AB6-A24E-83BA452BAD64}"/>
              </a:ext>
            </a:extLst>
          </p:cNvPr>
          <p:cNvSpPr txBox="1">
            <a:spLocks/>
          </p:cNvSpPr>
          <p:nvPr/>
        </p:nvSpPr>
        <p:spPr>
          <a:xfrm>
            <a:off x="354106" y="4249539"/>
            <a:ext cx="6922593" cy="2351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spcAft>
                <a:spcPts val="600"/>
              </a:spcAft>
              <a:buNone/>
            </a:pPr>
            <a:r>
              <a:rPr lang="en-US" sz="1400" dirty="0">
                <a:latin typeface="Roboto Condensed Light" panose="02000000000000000000" pitchFamily="2" charset="0"/>
                <a:ea typeface="Roboto Condensed Light" panose="02000000000000000000" pitchFamily="2" charset="0"/>
              </a:rPr>
              <a:t>Using the internet isn’t always enough for identifying campus partners.</a:t>
            </a:r>
          </a:p>
          <a:p>
            <a:pPr marL="0" indent="0">
              <a:lnSpc>
                <a:spcPct val="100000"/>
              </a:lnSpc>
              <a:spcBef>
                <a:spcPts val="200"/>
              </a:spcBef>
              <a:spcAft>
                <a:spcPts val="200"/>
              </a:spcAft>
              <a:buNone/>
            </a:pPr>
            <a:r>
              <a:rPr lang="en-US" sz="1400" b="1" dirty="0">
                <a:latin typeface="Roboto Condensed Light" panose="02000000000000000000" pitchFamily="2" charset="0"/>
                <a:ea typeface="Roboto Condensed Light" panose="02000000000000000000" pitchFamily="2" charset="0"/>
              </a:rPr>
              <a:t>Career Centers </a:t>
            </a:r>
          </a:p>
          <a:p>
            <a:pPr marL="171450" indent="-171450">
              <a:lnSpc>
                <a:spcPct val="100000"/>
              </a:lnSpc>
              <a:spcBef>
                <a:spcPts val="200"/>
              </a:spcBef>
              <a:spcAft>
                <a:spcPts val="600"/>
              </a:spcAft>
            </a:pPr>
            <a:r>
              <a:rPr lang="en-US" sz="1400" dirty="0">
                <a:latin typeface="Roboto Condensed Light" panose="02000000000000000000" pitchFamily="2" charset="0"/>
                <a:ea typeface="Roboto Condensed Light" panose="02000000000000000000" pitchFamily="2" charset="0"/>
              </a:rPr>
              <a:t>Colliers’ focus on developing relationship with career centers allowed it to be directed to the right faculties, student clubs, etc., based on its hiring needs.</a:t>
            </a:r>
          </a:p>
          <a:p>
            <a:pPr marL="0" indent="0">
              <a:lnSpc>
                <a:spcPct val="100000"/>
              </a:lnSpc>
              <a:spcBef>
                <a:spcPts val="200"/>
              </a:spcBef>
              <a:spcAft>
                <a:spcPts val="200"/>
              </a:spcAft>
              <a:buNone/>
            </a:pPr>
            <a:r>
              <a:rPr lang="en-US" sz="1400" b="1" dirty="0">
                <a:latin typeface="Roboto Condensed Light" panose="02000000000000000000" pitchFamily="2" charset="0"/>
                <a:ea typeface="Roboto Condensed Light" panose="02000000000000000000" pitchFamily="2" charset="0"/>
              </a:rPr>
              <a:t>Student Groups (clubs, interest groups, etc.) </a:t>
            </a:r>
          </a:p>
          <a:p>
            <a:pPr marL="171450" indent="-171450">
              <a:lnSpc>
                <a:spcPct val="100000"/>
              </a:lnSpc>
              <a:spcBef>
                <a:spcPts val="200"/>
              </a:spcBef>
              <a:spcAft>
                <a:spcPts val="200"/>
              </a:spcAft>
            </a:pPr>
            <a:r>
              <a:rPr lang="en-US" sz="1400" dirty="0">
                <a:latin typeface="Roboto Condensed Light" panose="02000000000000000000" pitchFamily="2" charset="0"/>
                <a:ea typeface="Roboto Condensed Light" panose="02000000000000000000" pitchFamily="2" charset="0"/>
              </a:rPr>
              <a:t>Identifying student groups gave Colliers access to students who already had an identified interest in its industry. As Colliers built relationships with the leaders of these clubs, the students helped communicate Colliers’ brand and included Colliers in their leadership transition plans, ensuring a relationship that would continue to the next school year. </a:t>
            </a:r>
          </a:p>
          <a:p>
            <a:pPr>
              <a:lnSpc>
                <a:spcPct val="100000"/>
              </a:lnSpc>
              <a:spcBef>
                <a:spcPts val="200"/>
              </a:spcBef>
              <a:spcAft>
                <a:spcPts val="200"/>
              </a:spcAft>
            </a:pPr>
            <a:endParaRPr lang="en-US" sz="1400" dirty="0">
              <a:latin typeface="Roboto Condensed Light" panose="02000000000000000000" pitchFamily="2" charset="0"/>
              <a:ea typeface="Roboto Condensed Light" panose="02000000000000000000" pitchFamily="2" charset="0"/>
            </a:endParaRPr>
          </a:p>
        </p:txBody>
      </p:sp>
      <p:sp>
        <p:nvSpPr>
          <p:cNvPr id="13" name="Text Placeholder 13">
            <a:extLst>
              <a:ext uri="{FF2B5EF4-FFF2-40B4-BE49-F238E27FC236}">
                <a16:creationId xmlns:a16="http://schemas.microsoft.com/office/drawing/2014/main" id="{5A27FC7C-44EF-49A6-82E3-B8016040B9E1}"/>
              </a:ext>
            </a:extLst>
          </p:cNvPr>
          <p:cNvSpPr txBox="1">
            <a:spLocks/>
          </p:cNvSpPr>
          <p:nvPr/>
        </p:nvSpPr>
        <p:spPr>
          <a:xfrm>
            <a:off x="7479427" y="2366764"/>
            <a:ext cx="3943069" cy="1969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CA" sz="1400" dirty="0">
                <a:latin typeface="Roboto Condensed Light" panose="02000000000000000000" pitchFamily="2" charset="0"/>
                <a:ea typeface="Roboto Condensed Light" panose="02000000000000000000" pitchFamily="2" charset="0"/>
                <a:cs typeface="Arial" panose="020B0604020202020204" pitchFamily="34" charset="0"/>
              </a:rPr>
              <a:t>Building relationships with schools helped Colliers to build its brand. Colliers was recognized as a Finalist for Best Recruitment Program of the Year in 2018 by TalentEgg. </a:t>
            </a:r>
          </a:p>
          <a:p>
            <a:pPr marL="0" indent="0">
              <a:lnSpc>
                <a:spcPct val="100000"/>
              </a:lnSpc>
              <a:spcBef>
                <a:spcPts val="200"/>
              </a:spcBef>
              <a:spcAft>
                <a:spcPts val="200"/>
              </a:spcAft>
              <a:buNone/>
            </a:pPr>
            <a:r>
              <a:rPr lang="en-CA" sz="1400" dirty="0">
                <a:latin typeface="Roboto Condensed Light" panose="02000000000000000000" pitchFamily="2" charset="0"/>
                <a:ea typeface="Roboto Condensed Light" panose="02000000000000000000" pitchFamily="2" charset="0"/>
                <a:cs typeface="Arial" panose="020B0604020202020204" pitchFamily="34" charset="0"/>
              </a:rPr>
              <a:t>As more departments saw how the program supported the organization, they wanted to be involved in order to have their entry-level roles filled as well. </a:t>
            </a:r>
          </a:p>
        </p:txBody>
      </p:sp>
      <p:sp>
        <p:nvSpPr>
          <p:cNvPr id="14" name="Text Placeholder 108">
            <a:extLst>
              <a:ext uri="{FF2B5EF4-FFF2-40B4-BE49-F238E27FC236}">
                <a16:creationId xmlns:a16="http://schemas.microsoft.com/office/drawing/2014/main" id="{01258076-88B1-4F6E-A16D-A0C546FCE3CA}"/>
              </a:ext>
            </a:extLst>
          </p:cNvPr>
          <p:cNvSpPr txBox="1">
            <a:spLocks/>
          </p:cNvSpPr>
          <p:nvPr/>
        </p:nvSpPr>
        <p:spPr>
          <a:xfrm>
            <a:off x="435858" y="2092835"/>
            <a:ext cx="5458766"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Using internal relationships to build the program</a:t>
            </a:r>
          </a:p>
        </p:txBody>
      </p:sp>
      <p:sp>
        <p:nvSpPr>
          <p:cNvPr id="15" name="Text Placeholder 108">
            <a:extLst>
              <a:ext uri="{FF2B5EF4-FFF2-40B4-BE49-F238E27FC236}">
                <a16:creationId xmlns:a16="http://schemas.microsoft.com/office/drawing/2014/main" id="{4FD9BBCE-D696-4C21-BDB8-2342B29A6ACE}"/>
              </a:ext>
            </a:extLst>
          </p:cNvPr>
          <p:cNvSpPr txBox="1">
            <a:spLocks/>
          </p:cNvSpPr>
          <p:nvPr/>
        </p:nvSpPr>
        <p:spPr>
          <a:xfrm>
            <a:off x="7562316" y="2092835"/>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Results</a:t>
            </a:r>
          </a:p>
        </p:txBody>
      </p:sp>
      <p:sp>
        <p:nvSpPr>
          <p:cNvPr id="16" name="Text Placeholder 8">
            <a:extLst>
              <a:ext uri="{FF2B5EF4-FFF2-40B4-BE49-F238E27FC236}">
                <a16:creationId xmlns:a16="http://schemas.microsoft.com/office/drawing/2014/main" id="{D5166F68-5B9E-403E-8578-491E6954BD74}"/>
              </a:ext>
            </a:extLst>
          </p:cNvPr>
          <p:cNvSpPr txBox="1">
            <a:spLocks/>
          </p:cNvSpPr>
          <p:nvPr/>
        </p:nvSpPr>
        <p:spPr>
          <a:xfrm>
            <a:off x="9648054" y="846316"/>
            <a:ext cx="1173968" cy="12256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8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SIZE</a:t>
            </a:r>
          </a:p>
        </p:txBody>
      </p:sp>
      <p:sp>
        <p:nvSpPr>
          <p:cNvPr id="17" name="Text Placeholder 10">
            <a:extLst>
              <a:ext uri="{FF2B5EF4-FFF2-40B4-BE49-F238E27FC236}">
                <a16:creationId xmlns:a16="http://schemas.microsoft.com/office/drawing/2014/main" id="{F95446CD-004C-4E3F-B648-12C30C7E68F0}"/>
              </a:ext>
            </a:extLst>
          </p:cNvPr>
          <p:cNvSpPr txBox="1">
            <a:spLocks/>
          </p:cNvSpPr>
          <p:nvPr/>
        </p:nvSpPr>
        <p:spPr>
          <a:xfrm>
            <a:off x="9648054" y="1001609"/>
            <a:ext cx="1375446" cy="410110"/>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2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Large</a:t>
            </a:r>
          </a:p>
        </p:txBody>
      </p:sp>
      <p:sp>
        <p:nvSpPr>
          <p:cNvPr id="18" name="Text Placeholder 11">
            <a:extLst>
              <a:ext uri="{FF2B5EF4-FFF2-40B4-BE49-F238E27FC236}">
                <a16:creationId xmlns:a16="http://schemas.microsoft.com/office/drawing/2014/main" id="{DC912CBC-FACA-47B3-92AC-0C026F09A85E}"/>
              </a:ext>
            </a:extLst>
          </p:cNvPr>
          <p:cNvSpPr txBox="1">
            <a:spLocks/>
          </p:cNvSpPr>
          <p:nvPr/>
        </p:nvSpPr>
        <p:spPr>
          <a:xfrm>
            <a:off x="7479427" y="4606767"/>
            <a:ext cx="3943069" cy="1380517"/>
          </a:xfrm>
          <a:prstGeom prst="rect">
            <a:avLst/>
          </a:prstGeom>
        </p:spPr>
        <p:txBody>
          <a:bodyPr/>
          <a:lstStyle>
            <a:defPPr>
              <a:defRPr lang="en-US"/>
            </a:defPPr>
            <a:lvl1pPr indent="0" defTabSz="914400">
              <a:lnSpc>
                <a:spcPct val="90000"/>
              </a:lnSpc>
              <a:spcBef>
                <a:spcPts val="1000"/>
              </a:spcBef>
              <a:buFont typeface="Arial" panose="020B0604020202020204" pitchFamily="34" charset="0"/>
              <a:buNone/>
              <a:defRPr sz="1400">
                <a:latin typeface="Roboto Condensed Light" panose="02000000000000000000" pitchFamily="2" charset="0"/>
                <a:ea typeface="Roboto Condensed Light" panose="02000000000000000000"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nSpc>
                <a:spcPct val="100000"/>
              </a:lnSpc>
              <a:spcBef>
                <a:spcPts val="200"/>
              </a:spcBef>
              <a:spcAft>
                <a:spcPts val="200"/>
              </a:spcAft>
            </a:pPr>
            <a:r>
              <a:rPr lang="en-US" sz="1400" dirty="0">
                <a:cs typeface="Arial" panose="020B0604020202020204" pitchFamily="34" charset="0"/>
              </a:rPr>
              <a:t>It takes a village to build a strong campus recruitment program. One person can put together a well-researched program, but it’s the ability to build a program that develops relationships that really drives program success and growth.</a:t>
            </a:r>
            <a:endParaRPr lang="en-CA" sz="1400" dirty="0">
              <a:cs typeface="Arial" panose="020B0604020202020204" pitchFamily="34" charset="0"/>
            </a:endParaRPr>
          </a:p>
          <a:p>
            <a:pPr>
              <a:lnSpc>
                <a:spcPct val="100000"/>
              </a:lnSpc>
              <a:spcBef>
                <a:spcPts val="200"/>
              </a:spcBef>
              <a:spcAft>
                <a:spcPts val="200"/>
              </a:spcAft>
            </a:pPr>
            <a:endParaRPr lang="en-US" dirty="0"/>
          </a:p>
        </p:txBody>
      </p:sp>
      <p:sp>
        <p:nvSpPr>
          <p:cNvPr id="19" name="Text Placeholder 12">
            <a:extLst>
              <a:ext uri="{FF2B5EF4-FFF2-40B4-BE49-F238E27FC236}">
                <a16:creationId xmlns:a16="http://schemas.microsoft.com/office/drawing/2014/main" id="{EA0E69D6-582E-4642-9E53-98682E3666AD}"/>
              </a:ext>
            </a:extLst>
          </p:cNvPr>
          <p:cNvSpPr txBox="1">
            <a:spLocks/>
          </p:cNvSpPr>
          <p:nvPr/>
        </p:nvSpPr>
        <p:spPr>
          <a:xfrm>
            <a:off x="7562316" y="4336330"/>
            <a:ext cx="3764382" cy="270437"/>
          </a:xfrm>
          <a:prstGeom prst="rect">
            <a:avLst/>
          </a:prstGeom>
        </p:spPr>
        <p:txBody>
          <a:bodyPr lIns="0" tIns="0" rIns="0" bIns="0">
            <a:noAutofit/>
          </a:bodyPr>
          <a:lstStyle>
            <a:defPPr>
              <a:defRPr lang="en-US"/>
            </a:defPPr>
            <a:lvl1pPr indent="0" defTabSz="914400">
              <a:lnSpc>
                <a:spcPts val="1700"/>
              </a:lnSpc>
              <a:spcBef>
                <a:spcPts val="1000"/>
              </a:spcBef>
              <a:buFont typeface="Arial" panose="020B0604020202020204" pitchFamily="34" charset="0"/>
              <a:buNone/>
              <a:defRPr sz="1600" b="0" i="0">
                <a:solidFill>
                  <a:srgbClr val="41439A"/>
                </a:solidFill>
                <a:latin typeface="Montserrat SemiBold" panose="00000700000000000000" pitchFamily="2" charset="0"/>
                <a:cs typeface="Arial" panose="020B0604020202020204" pitchFamily="34" charset="0"/>
              </a:defRPr>
            </a:lvl1pPr>
            <a:lvl2pPr marL="4572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2pPr>
            <a:lvl3pPr marL="9144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3pPr>
            <a:lvl4pPr marL="13716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4pPr>
            <a:lvl5pPr marL="18288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solidFill>
                  <a:srgbClr val="CE3934"/>
                </a:solidFill>
              </a:rPr>
              <a:t>Key takeaway</a:t>
            </a:r>
          </a:p>
        </p:txBody>
      </p:sp>
      <p:pic>
        <p:nvPicPr>
          <p:cNvPr id="20" name="Picture 19">
            <a:extLst>
              <a:ext uri="{FF2B5EF4-FFF2-40B4-BE49-F238E27FC236}">
                <a16:creationId xmlns:a16="http://schemas.microsoft.com/office/drawing/2014/main" id="{7ED7E780-D61D-4662-8A62-07369CEA4AF8}"/>
              </a:ext>
            </a:extLst>
          </p:cNvPr>
          <p:cNvPicPr>
            <a:picLocks noChangeAspect="1"/>
          </p:cNvPicPr>
          <p:nvPr/>
        </p:nvPicPr>
        <p:blipFill rotWithShape="1">
          <a:blip r:embed="rId2"/>
          <a:srcRect t="16367" b="16116"/>
          <a:stretch/>
        </p:blipFill>
        <p:spPr>
          <a:xfrm>
            <a:off x="8161895" y="681561"/>
            <a:ext cx="1255470" cy="847649"/>
          </a:xfrm>
          <a:prstGeom prst="rect">
            <a:avLst/>
          </a:prstGeom>
        </p:spPr>
      </p:pic>
      <p:sp>
        <p:nvSpPr>
          <p:cNvPr id="21" name="Text Placeholder 108">
            <a:extLst>
              <a:ext uri="{FF2B5EF4-FFF2-40B4-BE49-F238E27FC236}">
                <a16:creationId xmlns:a16="http://schemas.microsoft.com/office/drawing/2014/main" id="{971D4969-23E8-46C3-8B5E-5527E9A89889}"/>
              </a:ext>
            </a:extLst>
          </p:cNvPr>
          <p:cNvSpPr txBox="1">
            <a:spLocks/>
          </p:cNvSpPr>
          <p:nvPr/>
        </p:nvSpPr>
        <p:spPr>
          <a:xfrm>
            <a:off x="435858" y="3960136"/>
            <a:ext cx="5458766"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Developing on-campus relationships</a:t>
            </a:r>
          </a:p>
        </p:txBody>
      </p:sp>
      <p:cxnSp>
        <p:nvCxnSpPr>
          <p:cNvPr id="22" name="Straight Connector 21">
            <a:extLst>
              <a:ext uri="{FF2B5EF4-FFF2-40B4-BE49-F238E27FC236}">
                <a16:creationId xmlns:a16="http://schemas.microsoft.com/office/drawing/2014/main" id="{AE107424-C505-425C-A6F9-45A253AD871D}"/>
              </a:ext>
            </a:extLst>
          </p:cNvPr>
          <p:cNvCxnSpPr>
            <a:cxnSpLocks/>
          </p:cNvCxnSpPr>
          <p:nvPr/>
        </p:nvCxnSpPr>
        <p:spPr>
          <a:xfrm>
            <a:off x="7359463" y="2089539"/>
            <a:ext cx="0" cy="4320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49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7">
            <a:extLst>
              <a:ext uri="{FF2B5EF4-FFF2-40B4-BE49-F238E27FC236}">
                <a16:creationId xmlns:a16="http://schemas.microsoft.com/office/drawing/2014/main" id="{945E5CEF-FDBC-436F-8522-6193E939BB1C}"/>
              </a:ext>
            </a:extLst>
          </p:cNvPr>
          <p:cNvSpPr txBox="1">
            <a:spLocks/>
          </p:cNvSpPr>
          <p:nvPr/>
        </p:nvSpPr>
        <p:spPr>
          <a:xfrm>
            <a:off x="354106" y="555460"/>
            <a:ext cx="8030316" cy="1130188"/>
          </a:xfrm>
          <a:prstGeom prst="rect">
            <a:avLst/>
          </a:prstGeom>
        </p:spPr>
        <p:txBody>
          <a:bodyPr>
            <a:noAutofit/>
          </a:bodyPr>
          <a:lst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nSpc>
                <a:spcPct val="90000"/>
              </a:lnSpc>
            </a:pPr>
            <a:r>
              <a:rPr lang="en-US" sz="3200" dirty="0"/>
              <a:t>The Royal Bank of Canada adopted a “One RBC, One Campus” strategy for engagement</a:t>
            </a:r>
          </a:p>
        </p:txBody>
      </p:sp>
      <p:sp>
        <p:nvSpPr>
          <p:cNvPr id="5" name="Text Placeholder 10">
            <a:extLst>
              <a:ext uri="{FF2B5EF4-FFF2-40B4-BE49-F238E27FC236}">
                <a16:creationId xmlns:a16="http://schemas.microsoft.com/office/drawing/2014/main" id="{ED6A5596-37CC-4AB9-8451-CBB16AD89261}"/>
              </a:ext>
            </a:extLst>
          </p:cNvPr>
          <p:cNvSpPr txBox="1">
            <a:spLocks/>
          </p:cNvSpPr>
          <p:nvPr/>
        </p:nvSpPr>
        <p:spPr>
          <a:xfrm>
            <a:off x="9648053" y="580860"/>
            <a:ext cx="2123643" cy="410110"/>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Financial Services </a:t>
            </a:r>
          </a:p>
        </p:txBody>
      </p:sp>
      <p:sp>
        <p:nvSpPr>
          <p:cNvPr id="6" name="Text Placeholder 8">
            <a:extLst>
              <a:ext uri="{FF2B5EF4-FFF2-40B4-BE49-F238E27FC236}">
                <a16:creationId xmlns:a16="http://schemas.microsoft.com/office/drawing/2014/main" id="{427C739F-B259-49B1-A5F1-45E66D4F867A}"/>
              </a:ext>
            </a:extLst>
          </p:cNvPr>
          <p:cNvSpPr txBox="1">
            <a:spLocks/>
          </p:cNvSpPr>
          <p:nvPr/>
        </p:nvSpPr>
        <p:spPr>
          <a:xfrm>
            <a:off x="9648054" y="432894"/>
            <a:ext cx="1173968" cy="122566"/>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INDUSTRY</a:t>
            </a:r>
          </a:p>
        </p:txBody>
      </p:sp>
      <p:sp>
        <p:nvSpPr>
          <p:cNvPr id="7" name="Text Placeholder 3">
            <a:extLst>
              <a:ext uri="{FF2B5EF4-FFF2-40B4-BE49-F238E27FC236}">
                <a16:creationId xmlns:a16="http://schemas.microsoft.com/office/drawing/2014/main" id="{C85422B2-4706-4FD1-A45F-7B6809374666}"/>
              </a:ext>
            </a:extLst>
          </p:cNvPr>
          <p:cNvSpPr txBox="1">
            <a:spLocks/>
          </p:cNvSpPr>
          <p:nvPr/>
        </p:nvSpPr>
        <p:spPr>
          <a:xfrm>
            <a:off x="9644652" y="1417360"/>
            <a:ext cx="2245661" cy="381201"/>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12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Brien Convery, Director of Early Talent Acquisition, Attraction &amp; Engagement, RBC</a:t>
            </a:r>
            <a:endParaRPr lang="en-CA" dirty="0"/>
          </a:p>
        </p:txBody>
      </p:sp>
      <p:sp>
        <p:nvSpPr>
          <p:cNvPr id="8" name="Text Placeholder 5">
            <a:extLst>
              <a:ext uri="{FF2B5EF4-FFF2-40B4-BE49-F238E27FC236}">
                <a16:creationId xmlns:a16="http://schemas.microsoft.com/office/drawing/2014/main" id="{58EE7EF0-6428-4642-8519-EE1701F66B72}"/>
              </a:ext>
            </a:extLst>
          </p:cNvPr>
          <p:cNvSpPr txBox="1">
            <a:spLocks/>
          </p:cNvSpPr>
          <p:nvPr/>
        </p:nvSpPr>
        <p:spPr>
          <a:xfrm>
            <a:off x="9648054" y="1270952"/>
            <a:ext cx="2230468" cy="148752"/>
          </a:xfrm>
          <a:prstGeom prst="rect">
            <a:avLst/>
          </a:prstGeom>
        </p:spPr>
        <p:txBody>
          <a:bodyPr lIns="0" tIns="0" rIns="0" bIns="0">
            <a:noAutofit/>
          </a:bodyPr>
          <a:lstStyle>
            <a:defPPr>
              <a:defRPr lang="en-US"/>
            </a:defPPr>
            <a:lvl1pPr indent="0" defTabSz="914400">
              <a:lnSpc>
                <a:spcPct val="110000"/>
              </a:lnSpc>
              <a:spcBef>
                <a:spcPts val="1000"/>
              </a:spcBef>
              <a:buFont typeface="Arial" panose="020B0604020202020204" pitchFamily="34" charset="0"/>
              <a:buNone/>
              <a:defRPr sz="800" b="0" i="0">
                <a:solidFill>
                  <a:srgbClr val="717171"/>
                </a:solidFill>
                <a:latin typeface="Montserrat SemiBold" pitchFamily="2" charset="77"/>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2400"/>
            </a:lvl2pPr>
            <a:lvl3pPr marL="914400" indent="0" defTabSz="914400">
              <a:lnSpc>
                <a:spcPct val="90000"/>
              </a:lnSpc>
              <a:spcBef>
                <a:spcPts val="500"/>
              </a:spcBef>
              <a:buFont typeface="Arial" panose="020B0604020202020204" pitchFamily="34" charset="0"/>
              <a:buNone/>
              <a:defRPr sz="2000"/>
            </a:lvl3pPr>
            <a:lvl4pPr marL="1371600" indent="0" defTabSz="914400">
              <a:lnSpc>
                <a:spcPct val="90000"/>
              </a:lnSpc>
              <a:spcBef>
                <a:spcPts val="500"/>
              </a:spcBef>
              <a:buFont typeface="Arial" panose="020B0604020202020204" pitchFamily="34" charset="0"/>
              <a:buNone/>
              <a:defRPr sz="1800"/>
            </a:lvl4pPr>
            <a:lvl5pPr marL="1828800" indent="0" defTabSz="914400">
              <a:lnSpc>
                <a:spcPct val="90000"/>
              </a:lnSpc>
              <a:spcBef>
                <a:spcPts val="500"/>
              </a:spcBef>
              <a:buFont typeface="Arial" panose="020B0604020202020204" pitchFamily="34" charset="0"/>
              <a:buNone/>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SOURCE</a:t>
            </a:r>
          </a:p>
        </p:txBody>
      </p:sp>
      <p:sp>
        <p:nvSpPr>
          <p:cNvPr id="9" name="Text Placeholder 55">
            <a:extLst>
              <a:ext uri="{FF2B5EF4-FFF2-40B4-BE49-F238E27FC236}">
                <a16:creationId xmlns:a16="http://schemas.microsoft.com/office/drawing/2014/main" id="{DDE25DBC-349E-45D5-827A-3E95A193C92E}"/>
              </a:ext>
            </a:extLst>
          </p:cNvPr>
          <p:cNvSpPr txBox="1">
            <a:spLocks/>
          </p:cNvSpPr>
          <p:nvPr/>
        </p:nvSpPr>
        <p:spPr>
          <a:xfrm>
            <a:off x="411256" y="2641658"/>
            <a:ext cx="4715608" cy="35764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400" dirty="0">
                <a:latin typeface="Roboto Condensed Light" panose="02000000000000000000" pitchFamily="2" charset="0"/>
                <a:ea typeface="Roboto Condensed Light" panose="02000000000000000000" pitchFamily="2" charset="0"/>
              </a:rPr>
              <a:t>With today’s youth looking to explore and understand the new world of work, the RBC Early Talent Acquisition team flipped their model to focus on attraction and engagement with the candidate front and center. With a Universal Student Experience from attraction to onboarding to a meaningful work experience, RBC promotes an environment of growth and experiential learning. Today, RBC </a:t>
            </a:r>
            <a:r>
              <a:rPr lang="en-CA" sz="1400" dirty="0">
                <a:latin typeface="Roboto Condensed Light" panose="02000000000000000000" pitchFamily="2" charset="0"/>
                <a:ea typeface="Roboto Condensed Light" panose="02000000000000000000" pitchFamily="2" charset="0"/>
              </a:rPr>
              <a:t>recruits graduates for full-time and rotational programs and recruits students from colleges and universities year-round.</a:t>
            </a:r>
          </a:p>
          <a:p>
            <a:pPr marL="0" indent="0">
              <a:lnSpc>
                <a:spcPct val="100000"/>
              </a:lnSpc>
              <a:spcBef>
                <a:spcPts val="600"/>
              </a:spcBef>
              <a:spcAft>
                <a:spcPts val="600"/>
              </a:spcAft>
              <a:buNone/>
            </a:pPr>
            <a:r>
              <a:rPr lang="en-US" sz="1400" dirty="0">
                <a:latin typeface="Roboto Condensed Light" panose="02000000000000000000" pitchFamily="2" charset="0"/>
                <a:ea typeface="Roboto Condensed Light" panose="02000000000000000000" pitchFamily="2" charset="0"/>
              </a:rPr>
              <a:t>Based on workforce planning, the campus recruitment team determined RBC required a pipeline of future leaders to meet the organization’s growing talent needs and to support its diversified clients across Canada.</a:t>
            </a:r>
          </a:p>
          <a:p>
            <a:pPr marL="0" indent="0">
              <a:lnSpc>
                <a:spcPct val="100000"/>
              </a:lnSpc>
              <a:spcBef>
                <a:spcPts val="600"/>
              </a:spcBef>
              <a:spcAft>
                <a:spcPts val="600"/>
              </a:spcAft>
              <a:buNone/>
            </a:pPr>
            <a:r>
              <a:rPr lang="en-US" sz="1400" dirty="0">
                <a:latin typeface="Roboto Condensed Light" panose="02000000000000000000" pitchFamily="2" charset="0"/>
                <a:ea typeface="Roboto Condensed Light" panose="02000000000000000000" pitchFamily="2" charset="0"/>
              </a:rPr>
              <a:t>The team built a consistent model to recruit for all areas of the bank, from technology to capital markets, personal banking, and everything in between.</a:t>
            </a:r>
            <a:endParaRPr lang="en-CA" sz="1400" dirty="0">
              <a:latin typeface="Roboto Condensed Light" panose="02000000000000000000" pitchFamily="2" charset="0"/>
              <a:ea typeface="Roboto Condensed Light" panose="02000000000000000000" pitchFamily="2" charset="0"/>
            </a:endParaRPr>
          </a:p>
          <a:p>
            <a:pPr marL="0" indent="0">
              <a:lnSpc>
                <a:spcPct val="100000"/>
              </a:lnSpc>
              <a:buNone/>
            </a:pPr>
            <a:endParaRPr lang="en-CA" sz="1400" dirty="0">
              <a:latin typeface="Roboto Condensed Light" panose="02000000000000000000" pitchFamily="2" charset="0"/>
              <a:ea typeface="Roboto Condensed Light" panose="02000000000000000000" pitchFamily="2" charset="0"/>
            </a:endParaRPr>
          </a:p>
        </p:txBody>
      </p:sp>
      <p:sp>
        <p:nvSpPr>
          <p:cNvPr id="10" name="Text Placeholder 107">
            <a:extLst>
              <a:ext uri="{FF2B5EF4-FFF2-40B4-BE49-F238E27FC236}">
                <a16:creationId xmlns:a16="http://schemas.microsoft.com/office/drawing/2014/main" id="{BCE87E75-067E-4AB6-A24E-83BA452BAD64}"/>
              </a:ext>
            </a:extLst>
          </p:cNvPr>
          <p:cNvSpPr txBox="1">
            <a:spLocks/>
          </p:cNvSpPr>
          <p:nvPr/>
        </p:nvSpPr>
        <p:spPr>
          <a:xfrm>
            <a:off x="5493363" y="2638175"/>
            <a:ext cx="5516873" cy="17821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300"/>
              </a:spcAft>
              <a:buNone/>
            </a:pPr>
            <a:r>
              <a:rPr lang="en-US" sz="1400" dirty="0">
                <a:latin typeface="Roboto Condensed Light" panose="02000000000000000000" pitchFamily="2" charset="0"/>
                <a:ea typeface="Roboto Condensed Light" panose="02000000000000000000" pitchFamily="2" charset="0"/>
              </a:rPr>
              <a:t>RBC takes an “all schools, all programs” approach when accepting applications from candidates to avoid the bias that resulted from a focus on “core schools.” Among the 1,400 summer students most recently hired, over 100 different schools were represented. A key starting point was to hire a diverse campus recruitment team.</a:t>
            </a:r>
          </a:p>
          <a:p>
            <a:pPr marL="0" indent="0">
              <a:lnSpc>
                <a:spcPct val="100000"/>
              </a:lnSpc>
              <a:spcAft>
                <a:spcPts val="300"/>
              </a:spcAft>
              <a:buNone/>
            </a:pPr>
            <a:r>
              <a:rPr lang="en-US" sz="1400" dirty="0">
                <a:latin typeface="Roboto Condensed Light" panose="02000000000000000000" pitchFamily="2" charset="0"/>
                <a:ea typeface="Roboto Condensed Light" panose="02000000000000000000" pitchFamily="2" charset="0"/>
              </a:rPr>
              <a:t>The team does partner with specific schools when they need a specialized skill set, such as cybersecurity, where only a few schools offer programming.</a:t>
            </a:r>
          </a:p>
          <a:p>
            <a:pPr>
              <a:lnSpc>
                <a:spcPct val="100000"/>
              </a:lnSpc>
            </a:pPr>
            <a:endParaRPr lang="en-US" sz="1400" dirty="0">
              <a:latin typeface="Roboto Condensed Light" panose="02000000000000000000" pitchFamily="2" charset="0"/>
              <a:ea typeface="Roboto Condensed Light" panose="02000000000000000000" pitchFamily="2" charset="0"/>
            </a:endParaRPr>
          </a:p>
          <a:p>
            <a:pPr>
              <a:lnSpc>
                <a:spcPct val="100000"/>
              </a:lnSpc>
            </a:pPr>
            <a:endParaRPr lang="en-US" sz="1400" dirty="0">
              <a:latin typeface="Roboto Condensed Light" panose="02000000000000000000" pitchFamily="2" charset="0"/>
              <a:ea typeface="Roboto Condensed Light" panose="02000000000000000000" pitchFamily="2" charset="0"/>
            </a:endParaRPr>
          </a:p>
        </p:txBody>
      </p:sp>
      <p:sp>
        <p:nvSpPr>
          <p:cNvPr id="11" name="Text Placeholder 108">
            <a:extLst>
              <a:ext uri="{FF2B5EF4-FFF2-40B4-BE49-F238E27FC236}">
                <a16:creationId xmlns:a16="http://schemas.microsoft.com/office/drawing/2014/main" id="{A661AAAC-7515-4B8C-9C52-797179FD4FA2}"/>
              </a:ext>
            </a:extLst>
          </p:cNvPr>
          <p:cNvSpPr txBox="1">
            <a:spLocks/>
          </p:cNvSpPr>
          <p:nvPr/>
        </p:nvSpPr>
        <p:spPr>
          <a:xfrm>
            <a:off x="5609952" y="2367738"/>
            <a:ext cx="3764382" cy="270437"/>
          </a:xfrm>
          <a:prstGeom prst="rect">
            <a:avLst/>
          </a:prstGeom>
        </p:spPr>
        <p:txBody>
          <a:bodyPr lIns="0" tIns="0" rIns="0" bIns="0">
            <a:noAutofit/>
          </a:bodyPr>
          <a:lstStyle>
            <a:defPPr>
              <a:defRPr lang="en-US"/>
            </a:defPPr>
            <a:lvl1pPr indent="0" defTabSz="914400">
              <a:lnSpc>
                <a:spcPts val="1700"/>
              </a:lnSpc>
              <a:spcBef>
                <a:spcPts val="1000"/>
              </a:spcBef>
              <a:buFont typeface="Arial" panose="020B0604020202020204" pitchFamily="34" charset="0"/>
              <a:buNone/>
              <a:defRPr sz="1600" b="0" i="0">
                <a:solidFill>
                  <a:srgbClr val="41439A"/>
                </a:solidFill>
                <a:latin typeface="Montserrat SemiBold" panose="00000700000000000000" pitchFamily="2" charset="0"/>
                <a:cs typeface="Arial" panose="020B0604020202020204" pitchFamily="34" charset="0"/>
              </a:defRPr>
            </a:lvl1pPr>
            <a:lvl2pPr marL="4572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2pPr>
            <a:lvl3pPr marL="9144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3pPr>
            <a:lvl4pPr marL="13716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4pPr>
            <a:lvl5pPr marL="18288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solidFill>
                  <a:srgbClr val="CE3934"/>
                </a:solidFill>
              </a:rPr>
              <a:t>School selection</a:t>
            </a:r>
          </a:p>
        </p:txBody>
      </p:sp>
      <p:sp>
        <p:nvSpPr>
          <p:cNvPr id="13" name="Text Placeholder 13">
            <a:extLst>
              <a:ext uri="{FF2B5EF4-FFF2-40B4-BE49-F238E27FC236}">
                <a16:creationId xmlns:a16="http://schemas.microsoft.com/office/drawing/2014/main" id="{5A27FC7C-44EF-49A6-82E3-B8016040B9E1}"/>
              </a:ext>
            </a:extLst>
          </p:cNvPr>
          <p:cNvSpPr txBox="1">
            <a:spLocks/>
          </p:cNvSpPr>
          <p:nvPr/>
        </p:nvSpPr>
        <p:spPr>
          <a:xfrm>
            <a:off x="5493364" y="4849075"/>
            <a:ext cx="5516872" cy="1073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300"/>
              </a:spcAft>
              <a:buNone/>
            </a:pPr>
            <a:r>
              <a:rPr lang="en-US" sz="1400" dirty="0">
                <a:latin typeface="Roboto Condensed Light" panose="02000000000000000000" pitchFamily="2" charset="0"/>
                <a:ea typeface="Roboto Condensed Light" panose="02000000000000000000" pitchFamily="2" charset="0"/>
              </a:rPr>
              <a:t>To create a consistent candidate experience, the team adopted a “One RBC, One Campus” motto, and developed a centralized program and team. The central team sets the direction for organization-wide program goals and brand messaging on campus and on digital platforms with the local recruiters who are empowered to offer student placements in their provinces across Canada.</a:t>
            </a:r>
            <a:endParaRPr lang="en-CA" sz="1400" dirty="0">
              <a:latin typeface="Roboto Condensed Light" panose="02000000000000000000" pitchFamily="2" charset="0"/>
              <a:ea typeface="Roboto Condensed Light" panose="02000000000000000000" pitchFamily="2" charset="0"/>
            </a:endParaRPr>
          </a:p>
        </p:txBody>
      </p:sp>
      <p:sp>
        <p:nvSpPr>
          <p:cNvPr id="14" name="Text Placeholder 108">
            <a:extLst>
              <a:ext uri="{FF2B5EF4-FFF2-40B4-BE49-F238E27FC236}">
                <a16:creationId xmlns:a16="http://schemas.microsoft.com/office/drawing/2014/main" id="{01258076-88B1-4F6E-A16D-A0C546FCE3CA}"/>
              </a:ext>
            </a:extLst>
          </p:cNvPr>
          <p:cNvSpPr txBox="1">
            <a:spLocks/>
          </p:cNvSpPr>
          <p:nvPr/>
        </p:nvSpPr>
        <p:spPr>
          <a:xfrm>
            <a:off x="527844" y="2366146"/>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Situation</a:t>
            </a:r>
          </a:p>
        </p:txBody>
      </p:sp>
      <p:sp>
        <p:nvSpPr>
          <p:cNvPr id="15" name="Text Placeholder 108">
            <a:extLst>
              <a:ext uri="{FF2B5EF4-FFF2-40B4-BE49-F238E27FC236}">
                <a16:creationId xmlns:a16="http://schemas.microsoft.com/office/drawing/2014/main" id="{4FD9BBCE-D696-4C21-BDB8-2342B29A6ACE}"/>
              </a:ext>
            </a:extLst>
          </p:cNvPr>
          <p:cNvSpPr txBox="1">
            <a:spLocks/>
          </p:cNvSpPr>
          <p:nvPr/>
        </p:nvSpPr>
        <p:spPr>
          <a:xfrm>
            <a:off x="5627328" y="4598024"/>
            <a:ext cx="3764382" cy="270437"/>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41439A"/>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E3934"/>
                </a:solidFill>
                <a:latin typeface="Montserrat SemiBold" panose="00000700000000000000" pitchFamily="2" charset="0"/>
              </a:rPr>
              <a:t>A centralized structure</a:t>
            </a:r>
          </a:p>
        </p:txBody>
      </p:sp>
      <p:sp>
        <p:nvSpPr>
          <p:cNvPr id="16" name="Text Placeholder 8">
            <a:extLst>
              <a:ext uri="{FF2B5EF4-FFF2-40B4-BE49-F238E27FC236}">
                <a16:creationId xmlns:a16="http://schemas.microsoft.com/office/drawing/2014/main" id="{D5166F68-5B9E-403E-8578-491E6954BD74}"/>
              </a:ext>
            </a:extLst>
          </p:cNvPr>
          <p:cNvSpPr txBox="1">
            <a:spLocks/>
          </p:cNvSpPr>
          <p:nvPr/>
        </p:nvSpPr>
        <p:spPr>
          <a:xfrm>
            <a:off x="9648054" y="846316"/>
            <a:ext cx="1173968" cy="12256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8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SIZE</a:t>
            </a:r>
          </a:p>
        </p:txBody>
      </p:sp>
      <p:sp>
        <p:nvSpPr>
          <p:cNvPr id="17" name="Text Placeholder 10">
            <a:extLst>
              <a:ext uri="{FF2B5EF4-FFF2-40B4-BE49-F238E27FC236}">
                <a16:creationId xmlns:a16="http://schemas.microsoft.com/office/drawing/2014/main" id="{F95446CD-004C-4E3F-B648-12C30C7E68F0}"/>
              </a:ext>
            </a:extLst>
          </p:cNvPr>
          <p:cNvSpPr txBox="1">
            <a:spLocks/>
          </p:cNvSpPr>
          <p:nvPr/>
        </p:nvSpPr>
        <p:spPr>
          <a:xfrm>
            <a:off x="9648054" y="1001609"/>
            <a:ext cx="1375446" cy="410110"/>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200" b="0" i="0" kern="1200">
                <a:solidFill>
                  <a:srgbClr val="717171"/>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Enterprise </a:t>
            </a:r>
          </a:p>
        </p:txBody>
      </p:sp>
      <p:pic>
        <p:nvPicPr>
          <p:cNvPr id="21" name="Picture 2" descr="Image result for rbc logo">
            <a:extLst>
              <a:ext uri="{FF2B5EF4-FFF2-40B4-BE49-F238E27FC236}">
                <a16:creationId xmlns:a16="http://schemas.microsoft.com/office/drawing/2014/main" id="{B50D646A-0C90-4FE7-8CB8-9359319FEF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9630" y="729202"/>
            <a:ext cx="602080" cy="78270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BCF44A50-5B9D-4E72-8201-F7A90D0703EA}"/>
              </a:ext>
            </a:extLst>
          </p:cNvPr>
          <p:cNvCxnSpPr>
            <a:cxnSpLocks/>
          </p:cNvCxnSpPr>
          <p:nvPr/>
        </p:nvCxnSpPr>
        <p:spPr>
          <a:xfrm>
            <a:off x="5225863" y="2366146"/>
            <a:ext cx="0" cy="3852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Arrow: Pentagon 23">
            <a:extLst>
              <a:ext uri="{FF2B5EF4-FFF2-40B4-BE49-F238E27FC236}">
                <a16:creationId xmlns:a16="http://schemas.microsoft.com/office/drawing/2014/main" id="{7B94AEF2-CE29-4E08-8083-23867182FB93}"/>
              </a:ext>
            </a:extLst>
          </p:cNvPr>
          <p:cNvSpPr/>
          <p:nvPr/>
        </p:nvSpPr>
        <p:spPr>
          <a:xfrm>
            <a:off x="227730" y="6419881"/>
            <a:ext cx="10158534" cy="290385"/>
          </a:xfrm>
          <a:prstGeom prst="homePlate">
            <a:avLst/>
          </a:prstGeom>
          <a:solidFill>
            <a:srgbClr val="CE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Roboto Condensed Light" panose="02000000000000000000" pitchFamily="2" charset="0"/>
              </a:rPr>
              <a:t>This case study is continued on the following slide</a:t>
            </a:r>
            <a:endParaRPr lang="en-CA" sz="1400" dirty="0">
              <a:latin typeface="Roboto Condensed Light" panose="02000000000000000000" pitchFamily="2" charset="0"/>
            </a:endParaRPr>
          </a:p>
        </p:txBody>
      </p:sp>
    </p:spTree>
    <p:extLst>
      <p:ext uri="{BB962C8B-B14F-4D97-AF65-F5344CB8AC3E}">
        <p14:creationId xmlns:p14="http://schemas.microsoft.com/office/powerpoint/2010/main" val="690073087"/>
      </p:ext>
    </p:extLst>
  </p:cSld>
  <p:clrMapOvr>
    <a:masterClrMapping/>
  </p:clrMapOvr>
</p:sld>
</file>

<file path=ppt/theme/theme1.xml><?xml version="1.0" encoding="utf-8"?>
<a:theme xmlns:a="http://schemas.openxmlformats.org/drawingml/2006/main" name="Cover-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0" indent="0" algn="l">
          <a:lnSpc>
            <a:spcPct val="110000"/>
          </a:lnSpc>
          <a:buNone/>
          <a:defRPr sz="1400" dirty="0" err="1" smtClean="0">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2625</Words>
  <Application>Microsoft Office PowerPoint</Application>
  <PresentationFormat>Custom</PresentationFormat>
  <Paragraphs>177</Paragraphs>
  <Slides>11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Calibri</vt:lpstr>
      <vt:lpstr>Arial</vt:lpstr>
      <vt:lpstr>Montserrat SemiBold</vt:lpstr>
      <vt:lpstr>Roboto Condensed Light</vt:lpstr>
      <vt:lpstr>Montserrat</vt:lpstr>
      <vt:lpstr>Courier New</vt:lpstr>
      <vt:lpstr>Exo</vt:lpstr>
      <vt:lpstr>Cover-Light</vt:lpstr>
      <vt:lpstr>Slide-Generic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2022-02-25T21:27:11Z</dcterms:created>
  <dcterms:modified xsi:type="dcterms:W3CDTF">2023-11-07T21:18:01Z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2022-02-25T21:27:26Z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ff3ed7d1-ef4b-4c7e-9b7b-d270396d0a18</vt:lpwstr>
  </property>
  <property fmtid="{D5CDD505-2E9C-101B-9397-08002B2CF9AE}" pid="8" name="MSIP_Label_7d24214e-5322-4789-8422-cbe411bc3a74_ContentBits">
    <vt:lpwstr>0</vt:lpwstr>
  </property>
</Properties>
</file>